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57" r:id="rId4"/>
    <p:sldId id="281" r:id="rId5"/>
    <p:sldId id="282" r:id="rId6"/>
    <p:sldId id="278" r:id="rId7"/>
    <p:sldId id="277" r:id="rId8"/>
    <p:sldId id="276" r:id="rId9"/>
    <p:sldId id="279" r:id="rId10"/>
    <p:sldId id="260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>
      <p:cViewPr>
        <p:scale>
          <a:sx n="80" d="100"/>
          <a:sy n="80" d="100"/>
        </p:scale>
        <p:origin x="-250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dp\dfs$\users\Joao.Paulo\Desktop\Relat&#243;rios%20Mensais\Novembro%2011\queisjos%20Relat&#243;rio%20Mensal%20-%20Novembro%201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tdp\dfs$\users\Joao.Paulo\Desktop\Relat&#243;rios%20Mensais\Novembro%2011\queisjos%20Relat&#243;rio%20Mensal%20-%20Novembro%201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pt-PT" sz="800"/>
              <a:t>QREN</a:t>
            </a:r>
          </a:p>
          <a:p>
            <a:pPr>
              <a:defRPr sz="800"/>
            </a:pPr>
            <a:r>
              <a:rPr lang="pt-PT" sz="800"/>
              <a:t>SI Inovação</a:t>
            </a:r>
          </a:p>
          <a:p>
            <a:pPr>
              <a:defRPr sz="800"/>
            </a:pPr>
            <a:r>
              <a:rPr lang="pt-PT" sz="800"/>
              <a:t>Turismo 2015</a:t>
            </a:r>
          </a:p>
          <a:p>
            <a:pPr>
              <a:defRPr sz="800"/>
            </a:pPr>
            <a:r>
              <a:rPr lang="pt-PT" sz="800"/>
              <a:t>Incentivo por Tipologia (Mil €)</a:t>
            </a:r>
          </a:p>
        </c:rich>
      </c:tx>
      <c:layout>
        <c:manualLayout>
          <c:xMode val="edge"/>
          <c:yMode val="edge"/>
          <c:x val="0.32507828414251144"/>
          <c:y val="7.5665113527548017E-4"/>
        </c:manualLayout>
      </c:layout>
    </c:title>
    <c:view3D>
      <c:rotX val="40"/>
      <c:rotY val="90"/>
      <c:depthPercent val="100"/>
      <c:perspective val="60"/>
    </c:view3D>
    <c:plotArea>
      <c:layout>
        <c:manualLayout>
          <c:layoutTarget val="inner"/>
          <c:xMode val="edge"/>
          <c:yMode val="edge"/>
          <c:x val="6.1213209453317381E-2"/>
          <c:y val="0.17745524525599748"/>
          <c:w val="0.86465793280847725"/>
          <c:h val="0.73011020624148304"/>
        </c:manualLayout>
      </c:layout>
      <c:pie3DChart>
        <c:varyColors val="1"/>
        <c:ser>
          <c:idx val="0"/>
          <c:order val="0"/>
          <c:tx>
            <c:strRef>
              <c:f>'NUTS e Tipolog QREN'!$C$122</c:f>
              <c:strCache>
                <c:ptCount val="1"/>
                <c:pt idx="0">
                  <c:v>Incentivo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79646">
                  <a:lumMod val="75000"/>
                </a:srgb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FF66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Lbls>
            <c:dLbl>
              <c:idx val="0"/>
              <c:layout>
                <c:manualLayout>
                  <c:x val="5.8221367521367445E-2"/>
                  <c:y val="-1.403296296296287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1.1307051282051325E-2"/>
                  <c:y val="-8.3481481481481503E-4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12731751658088261"/>
                  <c:y val="0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0"/>
                  <c:y val="-0.15001133786848125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2.8998717948717952E-2"/>
                  <c:y val="3.7378518518518637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2.1161538461538381E-2"/>
                  <c:y val="-2.7596296296296279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-2.3838034188034211E-2"/>
                  <c:y val="-2.5988518518518612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1.1906410256410408E-2"/>
                  <c:y val="-5.0824444444444533E-2"/>
                </c:manualLayout>
              </c:layout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800" b="1"/>
                </a:pPr>
                <a:endParaRPr lang="pt-P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'NUTS e Tipolog QREN'!$A$123:$A$128</c:f>
              <c:strCache>
                <c:ptCount val="6"/>
                <c:pt idx="0">
                  <c:v>Aldeamentos Turísticos - 1</c:v>
                </c:pt>
                <c:pt idx="1">
                  <c:v>Conjunto Turístico - 1</c:v>
                </c:pt>
                <c:pt idx="2">
                  <c:v>Empreendimentos e Actividades de Animação Turística - 20</c:v>
                </c:pt>
                <c:pt idx="3">
                  <c:v>Estabelecimentos de Restauração e Bebidas - 2</c:v>
                </c:pt>
                <c:pt idx="4">
                  <c:v>Estabelecimentos Hoteleiros - 23</c:v>
                </c:pt>
                <c:pt idx="5">
                  <c:v>Turismo no Espaço Rural - 13</c:v>
                </c:pt>
              </c:strCache>
            </c:strRef>
          </c:cat>
          <c:val>
            <c:numRef>
              <c:f>'NUTS e Tipolog QREN'!$C$123:$C$128</c:f>
              <c:numCache>
                <c:formatCode>#,##0</c:formatCode>
                <c:ptCount val="6"/>
                <c:pt idx="0">
                  <c:v>15848.5067</c:v>
                </c:pt>
                <c:pt idx="1">
                  <c:v>14228.31086</c:v>
                </c:pt>
                <c:pt idx="2">
                  <c:v>31478.920160000009</c:v>
                </c:pt>
                <c:pt idx="3">
                  <c:v>1156.0200600000001</c:v>
                </c:pt>
                <c:pt idx="4">
                  <c:v>75421.678879999992</c:v>
                </c:pt>
                <c:pt idx="5">
                  <c:v>15343.060079999987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  <a:round/>
    </a:ln>
    <a:scene3d>
      <a:camera prst="orthographicFront"/>
      <a:lightRig rig="threePt" dir="t"/>
    </a:scene3d>
    <a:sp3d prstMaterial="metal">
      <a:bevelB/>
    </a:sp3d>
  </c:spPr>
  <c:txPr>
    <a:bodyPr/>
    <a:lstStyle/>
    <a:p>
      <a:pPr>
        <a:defRPr sz="600">
          <a:latin typeface="Verdana" pitchFamily="34" charset="0"/>
          <a:ea typeface="Verdana" pitchFamily="34" charset="0"/>
          <a:cs typeface="Verdana" pitchFamily="34" charset="0"/>
        </a:defRPr>
      </a:pPr>
      <a:endParaRPr lang="pt-P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>
                <a:latin typeface="Verdana" pitchFamily="34" charset="0"/>
              </a:defRPr>
            </a:pPr>
            <a:r>
              <a:rPr lang="pt-PT" sz="800"/>
              <a:t>QREN</a:t>
            </a:r>
          </a:p>
          <a:p>
            <a:pPr>
              <a:defRPr sz="800">
                <a:latin typeface="Verdana" pitchFamily="34" charset="0"/>
              </a:defRPr>
            </a:pPr>
            <a:r>
              <a:rPr lang="pt-PT" sz="800"/>
              <a:t>SI Inovação</a:t>
            </a:r>
          </a:p>
          <a:p>
            <a:pPr>
              <a:defRPr sz="800">
                <a:latin typeface="Verdana" pitchFamily="34" charset="0"/>
              </a:defRPr>
            </a:pPr>
            <a:r>
              <a:rPr lang="pt-PT" sz="800"/>
              <a:t>Turismo</a:t>
            </a:r>
            <a:r>
              <a:rPr lang="pt-PT" sz="800" baseline="0"/>
              <a:t> 2015</a:t>
            </a:r>
            <a:endParaRPr lang="pt-PT" sz="800"/>
          </a:p>
          <a:p>
            <a:pPr>
              <a:defRPr sz="800">
                <a:latin typeface="Verdana" pitchFamily="34" charset="0"/>
              </a:defRPr>
            </a:pPr>
            <a:r>
              <a:rPr lang="pt-PT" sz="800"/>
              <a:t>Incentivo</a:t>
            </a:r>
            <a:r>
              <a:rPr lang="pt-PT" sz="800" baseline="0"/>
              <a:t> por NUT II (Mil €)</a:t>
            </a:r>
            <a:endParaRPr lang="pt-PT" sz="800"/>
          </a:p>
        </c:rich>
      </c:tx>
      <c:layout>
        <c:manualLayout>
          <c:xMode val="edge"/>
          <c:yMode val="edge"/>
          <c:x val="0.2699212598425198"/>
          <c:y val="2.9763779527559086E-3"/>
        </c:manualLayout>
      </c:layout>
    </c:title>
    <c:view3D>
      <c:rotX val="40"/>
      <c:rotY val="160"/>
      <c:depthPercent val="100"/>
      <c:perspective val="60"/>
    </c:view3D>
    <c:plotArea>
      <c:layout>
        <c:manualLayout>
          <c:layoutTarget val="inner"/>
          <c:xMode val="edge"/>
          <c:yMode val="edge"/>
          <c:x val="5.49290103749375E-3"/>
          <c:y val="0.18779493043013801"/>
          <c:w val="0.89602438110546156"/>
          <c:h val="0.75781134218383606"/>
        </c:manualLayout>
      </c:layout>
      <c:pie3DChart>
        <c:varyColors val="1"/>
        <c:ser>
          <c:idx val="0"/>
          <c:order val="0"/>
          <c:tx>
            <c:strRef>
              <c:f>'NUTS e Tipolog QREN'!$C$87</c:f>
              <c:strCache>
                <c:ptCount val="1"/>
                <c:pt idx="0">
                  <c:v>Incentivo</c:v>
                </c:pt>
              </c:strCache>
            </c:strRef>
          </c:tx>
          <c:explosion val="24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79646">
                  <a:lumMod val="75000"/>
                </a:srgbClr>
              </a:solidFill>
            </c:spPr>
          </c:dPt>
          <c:dPt>
            <c:idx val="2"/>
            <c:spPr>
              <a:solidFill>
                <a:srgbClr val="CCFF33"/>
              </a:solidFill>
            </c:spPr>
          </c:dPt>
          <c:dPt>
            <c:idx val="3"/>
            <c:spPr>
              <a:solidFill>
                <a:srgbClr val="CC66FF"/>
              </a:solidFill>
            </c:spPr>
          </c:dPt>
          <c:dLbls>
            <c:dLbl>
              <c:idx val="0"/>
              <c:layout>
                <c:manualLayout>
                  <c:x val="-8.4290401199850276E-2"/>
                  <c:y val="-4.6584347411119047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2.0924259467566552E-2"/>
                  <c:y val="-2.4007695060844787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8.1350191802947683E-2"/>
                  <c:y val="5.7200599925009414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8.6394861699979952E-2"/>
                  <c:y val="2.1307461567304085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2.8316647919010167E-2"/>
                  <c:y val="-0.16830559532331185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0.15728823923951771"/>
                  <c:y val="-0.2993969777748135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800" b="1">
                    <a:latin typeface="Verdana" pitchFamily="34" charset="0"/>
                  </a:defRPr>
                </a:pPr>
                <a:endParaRPr lang="pt-PT"/>
              </a:p>
            </c:txPr>
            <c:dLblPos val="bestFit"/>
            <c:showVal val="1"/>
            <c:showCatName val="1"/>
            <c:showPercent val="1"/>
            <c:separator>
</c:separator>
            <c:showLeaderLines val="1"/>
          </c:dLbls>
          <c:cat>
            <c:strRef>
              <c:f>'NUTS e Tipolog QREN'!$A$88:$A$92</c:f>
              <c:strCache>
                <c:ptCount val="5"/>
                <c:pt idx="0">
                  <c:v>Alentejo - 10</c:v>
                </c:pt>
                <c:pt idx="1">
                  <c:v>Algarve - 6</c:v>
                </c:pt>
                <c:pt idx="2">
                  <c:v>Centro - 22</c:v>
                </c:pt>
                <c:pt idx="3">
                  <c:v>Lisboa - 2</c:v>
                </c:pt>
                <c:pt idx="4">
                  <c:v>Norte - 20</c:v>
                </c:pt>
              </c:strCache>
            </c:strRef>
          </c:cat>
          <c:val>
            <c:numRef>
              <c:f>'NUTS e Tipolog QREN'!$C$88:$C$92</c:f>
              <c:numCache>
                <c:formatCode>#,##0</c:formatCode>
                <c:ptCount val="5"/>
                <c:pt idx="0">
                  <c:v>33996.92815</c:v>
                </c:pt>
                <c:pt idx="1">
                  <c:v>3966.2993099999999</c:v>
                </c:pt>
                <c:pt idx="2">
                  <c:v>65400.37199</c:v>
                </c:pt>
                <c:pt idx="3">
                  <c:v>540.28485000000114</c:v>
                </c:pt>
                <c:pt idx="4">
                  <c:v>49572.612440000004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  <a:round/>
    </a:ln>
    <a:scene3d>
      <a:camera prst="orthographicFront"/>
      <a:lightRig rig="threePt" dir="t"/>
    </a:scene3d>
    <a:sp3d prstMaterial="metal">
      <a:bevelB/>
    </a:sp3d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8C57-62CD-47E8-92D1-7AC2BC811DCE}" type="datetimeFigureOut">
              <a:rPr lang="pt-PT" smtClean="0"/>
              <a:pPr/>
              <a:t>16-12-2011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987E-8800-47A5-A0B6-F9D478936C6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987E-8800-47A5-A0B6-F9D478936C67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Programa</a:t>
            </a:r>
            <a:r>
              <a:rPr lang="pt-PT" baseline="0" dirty="0" smtClean="0"/>
              <a:t> de Ação com 3 eixos fundamentais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987E-8800-47A5-A0B6-F9D478936C67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Programa</a:t>
            </a:r>
            <a:r>
              <a:rPr lang="pt-PT" baseline="0" dirty="0" smtClean="0"/>
              <a:t> de Ação com 3 eixos fundamentais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987E-8800-47A5-A0B6-F9D478936C67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nes.costa\Documents\TURISMO%202015\PPT's\Apresenta&#231;&#227;o%20P&#243;los%2020dez\FilmePromoTurismo2011_Final_WMV_HI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tdp\dfs$\users\miguel.rodrigues\My Documents\MDR\TdP, IP\Norte\PN_Porto,-Ribeira_Photo-by-João-Paulo_PO67-0239-098.jpg"/>
          <p:cNvPicPr>
            <a:picLocks noChangeAspect="1" noChangeArrowheads="1"/>
          </p:cNvPicPr>
          <p:nvPr/>
        </p:nvPicPr>
        <p:blipFill>
          <a:blip r:embed="rId3" cstate="print"/>
          <a:srcRect t="11273" r="6504" b="6743"/>
          <a:stretch>
            <a:fillRect/>
          </a:stretch>
        </p:blipFill>
        <p:spPr bwMode="auto">
          <a:xfrm>
            <a:off x="152400" y="304800"/>
            <a:ext cx="8763000" cy="6096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" name="Imagem 7" descr="Logo Turismo 2015.PNG"/>
          <p:cNvPicPr>
            <a:picLocks noChangeAspect="1"/>
          </p:cNvPicPr>
          <p:nvPr/>
        </p:nvPicPr>
        <p:blipFill>
          <a:blip r:embed="rId4" cstate="print"/>
          <a:srcRect b="11053"/>
          <a:stretch>
            <a:fillRect/>
          </a:stretch>
        </p:blipFill>
        <p:spPr>
          <a:xfrm>
            <a:off x="1600200" y="4362450"/>
            <a:ext cx="6019800" cy="150495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76200" y="6096000"/>
            <a:ext cx="6370320" cy="762000"/>
            <a:chOff x="30480" y="6096000"/>
            <a:chExt cx="6370320" cy="762000"/>
          </a:xfrm>
        </p:grpSpPr>
        <p:grpSp>
          <p:nvGrpSpPr>
            <p:cNvPr id="9" name="Grupo 8"/>
            <p:cNvGrpSpPr/>
            <p:nvPr/>
          </p:nvGrpSpPr>
          <p:grpSpPr>
            <a:xfrm>
              <a:off x="1825693" y="6096000"/>
              <a:ext cx="4575107" cy="762000"/>
              <a:chOff x="34993" y="6096000"/>
              <a:chExt cx="4575107" cy="762000"/>
            </a:xfrm>
          </p:grpSpPr>
          <p:pic>
            <p:nvPicPr>
              <p:cNvPr id="1026" name="Picture 2" descr="Z:\COMUNICAÇÃO E IMAGENS\LOGOTIPOS\Pólos Competitividad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993" y="6096000"/>
                <a:ext cx="2441507" cy="762000"/>
              </a:xfrm>
              <a:prstGeom prst="rect">
                <a:avLst/>
              </a:prstGeom>
              <a:noFill/>
            </p:spPr>
          </p:pic>
          <p:pic>
            <p:nvPicPr>
              <p:cNvPr id="7" name="Imagem 6" descr="Fundo Br_Logos_Cor.jpg"/>
              <p:cNvPicPr>
                <a:picLocks noChangeAspect="1"/>
              </p:cNvPicPr>
              <p:nvPr/>
            </p:nvPicPr>
            <p:blipFill>
              <a:blip r:embed="rId6" cstate="print"/>
              <a:srcRect l="39048" t="12250" r="4762" b="17550"/>
              <a:stretch>
                <a:fillRect/>
              </a:stretch>
            </p:blipFill>
            <p:spPr>
              <a:xfrm>
                <a:off x="2362200" y="6096000"/>
                <a:ext cx="2247900" cy="762000"/>
              </a:xfrm>
              <a:prstGeom prst="rect">
                <a:avLst/>
              </a:prstGeom>
            </p:spPr>
          </p:pic>
        </p:grpSp>
        <p:pic>
          <p:nvPicPr>
            <p:cNvPr id="3" name="Picture 2" descr="C:\Users\ines.costa\AppData\Local\Microsoft\Windows\Temporary Internet Files\Content.Outlook\63CL1HJY\Versao_Principal_CMYK1561987451991816870.jpg"/>
            <p:cNvPicPr>
              <a:picLocks noChangeAspect="1" noChangeArrowheads="1"/>
            </p:cNvPicPr>
            <p:nvPr/>
          </p:nvPicPr>
          <p:blipFill>
            <a:blip r:embed="rId7" cstate="print"/>
            <a:srcRect t="1423"/>
            <a:stretch>
              <a:fillRect/>
            </a:stretch>
          </p:blipFill>
          <p:spPr bwMode="auto">
            <a:xfrm>
              <a:off x="30480" y="6096000"/>
              <a:ext cx="1798320" cy="7589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4800" y="76200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smtClean="0">
                <a:solidFill>
                  <a:schemeClr val="accent1">
                    <a:lumMod val="75000"/>
                  </a:schemeClr>
                </a:solidFill>
              </a:rPr>
              <a:t>Linhas Estratégicas para o Futuro</a:t>
            </a:r>
          </a:p>
        </p:txBody>
      </p:sp>
      <p:pic>
        <p:nvPicPr>
          <p:cNvPr id="5124" name="Picture 4" descr="\\tdp\dfs$\users\miguel.rodrigues\My Documents\MDR\TdP, IP\Norte\Casa da Música. Photo_ Duccio.jpg"/>
          <p:cNvPicPr>
            <a:picLocks noChangeAspect="1" noChangeArrowheads="1"/>
          </p:cNvPicPr>
          <p:nvPr/>
        </p:nvPicPr>
        <p:blipFill>
          <a:blip r:embed="rId2" cstate="print"/>
          <a:srcRect l="30076" r="45886" b="963"/>
          <a:stretch>
            <a:fillRect/>
          </a:stretch>
        </p:blipFill>
        <p:spPr bwMode="auto">
          <a:xfrm>
            <a:off x="6477000" y="0"/>
            <a:ext cx="2667000" cy="6858000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>
            <a:off x="76200" y="6096000"/>
            <a:ext cx="6370320" cy="762000"/>
            <a:chOff x="30480" y="6096000"/>
            <a:chExt cx="6370320" cy="762000"/>
          </a:xfrm>
        </p:grpSpPr>
        <p:grpSp>
          <p:nvGrpSpPr>
            <p:cNvPr id="9" name="Grupo 8"/>
            <p:cNvGrpSpPr/>
            <p:nvPr/>
          </p:nvGrpSpPr>
          <p:grpSpPr>
            <a:xfrm>
              <a:off x="1825693" y="6096000"/>
              <a:ext cx="4575107" cy="762000"/>
              <a:chOff x="34993" y="6096000"/>
              <a:chExt cx="4575107" cy="762000"/>
            </a:xfrm>
          </p:grpSpPr>
          <p:pic>
            <p:nvPicPr>
              <p:cNvPr id="11" name="Picture 2" descr="Z:\COMUNICAÇÃO E IMAGENS\LOGOTIPOS\Pólos Competitividade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93" y="6096000"/>
                <a:ext cx="2441507" cy="762000"/>
              </a:xfrm>
              <a:prstGeom prst="rect">
                <a:avLst/>
              </a:prstGeom>
              <a:noFill/>
            </p:spPr>
          </p:pic>
          <p:pic>
            <p:nvPicPr>
              <p:cNvPr id="12" name="Imagem 11" descr="Fundo Br_Logos_Cor.jpg"/>
              <p:cNvPicPr>
                <a:picLocks noChangeAspect="1"/>
              </p:cNvPicPr>
              <p:nvPr/>
            </p:nvPicPr>
            <p:blipFill>
              <a:blip r:embed="rId4" cstate="print"/>
              <a:srcRect l="39048" t="12250" r="4762" b="17550"/>
              <a:stretch>
                <a:fillRect/>
              </a:stretch>
            </p:blipFill>
            <p:spPr>
              <a:xfrm>
                <a:off x="2362200" y="6096000"/>
                <a:ext cx="2247900" cy="762000"/>
              </a:xfrm>
              <a:prstGeom prst="rect">
                <a:avLst/>
              </a:prstGeom>
            </p:spPr>
          </p:pic>
        </p:grpSp>
        <p:pic>
          <p:nvPicPr>
            <p:cNvPr id="10" name="Picture 2" descr="C:\Users\ines.costa\AppData\Local\Microsoft\Windows\Temporary Internet Files\Content.Outlook\63CL1HJY\Versao_Principal_CMYK1561987451991816870.jpg"/>
            <p:cNvPicPr>
              <a:picLocks noChangeAspect="1" noChangeArrowheads="1"/>
            </p:cNvPicPr>
            <p:nvPr/>
          </p:nvPicPr>
          <p:blipFill>
            <a:blip r:embed="rId5" cstate="print"/>
            <a:srcRect t="1423"/>
            <a:stretch>
              <a:fillRect/>
            </a:stretch>
          </p:blipFill>
          <p:spPr bwMode="auto">
            <a:xfrm>
              <a:off x="30480" y="6096000"/>
              <a:ext cx="1798320" cy="758952"/>
            </a:xfrm>
            <a:prstGeom prst="rect">
              <a:avLst/>
            </a:prstGeom>
            <a:noFill/>
          </p:spPr>
        </p:pic>
      </p:grpSp>
      <p:sp>
        <p:nvSpPr>
          <p:cNvPr id="13" name="Rectangle 14"/>
          <p:cNvSpPr>
            <a:spLocks noChangeArrowheads="1"/>
          </p:cNvSpPr>
          <p:nvPr/>
        </p:nvSpPr>
        <p:spPr bwMode="gray">
          <a:xfrm>
            <a:off x="228600" y="1905000"/>
            <a:ext cx="57912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>
              <a:spcBef>
                <a:spcPct val="25000"/>
              </a:spcBef>
              <a:defRPr/>
            </a:pPr>
            <a:r>
              <a:rPr lang="pt-PT" sz="1700" dirty="0" smtClean="0">
                <a:latin typeface="+mj-lt"/>
              </a:rPr>
              <a:t>Requalificar a oferta turística existente, posicionando-a em segmentos de mercado de maior valor acrescentado</a:t>
            </a:r>
            <a:endParaRPr lang="pt-PT" sz="1700" b="0" dirty="0" smtClean="0">
              <a:latin typeface="+mj-lt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228600" y="2971800"/>
            <a:ext cx="57912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>
              <a:spcBef>
                <a:spcPct val="25000"/>
              </a:spcBef>
              <a:defRPr/>
            </a:pPr>
            <a:r>
              <a:rPr lang="pt-PT" sz="1700" dirty="0" smtClean="0">
                <a:latin typeface="+mj-lt"/>
              </a:rPr>
              <a:t>Estruturação do produto turístico assente na diversidade concentrada de Portugal</a:t>
            </a:r>
            <a:endParaRPr lang="pt-PT" sz="1700" b="0" dirty="0" smtClean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228600" y="4038600"/>
            <a:ext cx="57912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/>
            <a:r>
              <a:rPr lang="pt-PT" sz="1700" dirty="0" smtClean="0"/>
              <a:t>Concertação dos recursos patrimoniais culturais  e naturais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gray">
          <a:xfrm>
            <a:off x="228600" y="5105400"/>
            <a:ext cx="5791200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/>
            <a:r>
              <a:rPr lang="pt-PT" sz="1700" dirty="0" smtClean="0"/>
              <a:t>Reforço da orientação das empresas turísticas para os mercados internacionais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mePromoTurismo2011_Final_WMV_H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553337"/>
            <a:ext cx="9296400" cy="7956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19600" y="1295400"/>
            <a:ext cx="235185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Peso no Emprego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40904" y="38820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Caraterização do Setor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52400" y="1307068"/>
            <a:ext cx="26670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Peso nas Exportações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85800" y="4800600"/>
            <a:ext cx="235185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Peso no PIB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upo 24"/>
          <p:cNvGrpSpPr/>
          <p:nvPr/>
        </p:nvGrpSpPr>
        <p:grpSpPr>
          <a:xfrm>
            <a:off x="-1" y="6096000"/>
            <a:ext cx="4610101" cy="762000"/>
            <a:chOff x="-1" y="6096000"/>
            <a:chExt cx="4610101" cy="762000"/>
          </a:xfrm>
        </p:grpSpPr>
        <p:pic>
          <p:nvPicPr>
            <p:cNvPr id="26" name="Picture 2" descr="Z:\COMUNICAÇÃO E IMAGENS\LOGOTIPOS\Pólos Competitividade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6096000"/>
              <a:ext cx="2441507" cy="762000"/>
            </a:xfrm>
            <a:prstGeom prst="rect">
              <a:avLst/>
            </a:prstGeom>
            <a:noFill/>
          </p:spPr>
        </p:pic>
        <p:pic>
          <p:nvPicPr>
            <p:cNvPr id="27" name="Imagem 26" descr="Fundo Br_Logos_Cor.jpg"/>
            <p:cNvPicPr>
              <a:picLocks noChangeAspect="1"/>
            </p:cNvPicPr>
            <p:nvPr/>
          </p:nvPicPr>
          <p:blipFill>
            <a:blip r:embed="rId3" cstate="print"/>
            <a:srcRect l="39048" t="12250" r="4762" b="17550"/>
            <a:stretch>
              <a:fillRect/>
            </a:stretch>
          </p:blipFill>
          <p:spPr>
            <a:xfrm>
              <a:off x="2362200" y="6096000"/>
              <a:ext cx="2247900" cy="762000"/>
            </a:xfrm>
            <a:prstGeom prst="rect">
              <a:avLst/>
            </a:prstGeom>
          </p:spPr>
        </p:pic>
      </p:grpSp>
      <p:pic>
        <p:nvPicPr>
          <p:cNvPr id="2050" name="Picture 2" descr="\\tdp\dfs$\users\miguel.rodrigues\My Documents\MDR\TdP, IP\Norte\PN_Douro_Photo_J.P.SottoMayor.jpg"/>
          <p:cNvPicPr>
            <a:picLocks noChangeAspect="1" noChangeArrowheads="1"/>
          </p:cNvPicPr>
          <p:nvPr/>
        </p:nvPicPr>
        <p:blipFill>
          <a:blip r:embed="rId4" cstate="print"/>
          <a:srcRect l="46209" r="22985" b="10448"/>
          <a:stretch>
            <a:fillRect/>
          </a:stretch>
        </p:blipFill>
        <p:spPr bwMode="auto">
          <a:xfrm>
            <a:off x="6858000" y="0"/>
            <a:ext cx="2286000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1239" r="19595"/>
          <a:stretch>
            <a:fillRect/>
          </a:stretch>
        </p:blipFill>
        <p:spPr bwMode="auto">
          <a:xfrm>
            <a:off x="457200" y="1676400"/>
            <a:ext cx="2133600" cy="21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0386" r="22162"/>
          <a:stretch>
            <a:fillRect/>
          </a:stretch>
        </p:blipFill>
        <p:spPr bwMode="auto">
          <a:xfrm>
            <a:off x="2514600" y="3810000"/>
            <a:ext cx="222215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21176" r="22693"/>
          <a:stretch>
            <a:fillRect/>
          </a:stretch>
        </p:blipFill>
        <p:spPr bwMode="auto">
          <a:xfrm>
            <a:off x="4495800" y="1676400"/>
            <a:ext cx="2133600" cy="224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CaixaDeTexto 27"/>
          <p:cNvSpPr txBox="1"/>
          <p:nvPr/>
        </p:nvSpPr>
        <p:spPr>
          <a:xfrm>
            <a:off x="5562600" y="6400800"/>
            <a:ext cx="1219200" cy="2462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1000" dirty="0" err="1" smtClean="0">
                <a:solidFill>
                  <a:schemeClr val="accent1">
                    <a:lumMod val="75000"/>
                  </a:schemeClr>
                </a:solidFill>
              </a:rPr>
              <a:t>Unid</a:t>
            </a:r>
            <a:r>
              <a:rPr lang="pt-PT" sz="1000" dirty="0" smtClean="0">
                <a:solidFill>
                  <a:schemeClr val="accent1">
                    <a:lumMod val="75000"/>
                  </a:schemeClr>
                </a:solidFill>
              </a:rPr>
              <a:t>. Milhões Euros</a:t>
            </a:r>
            <a:endParaRPr lang="pt-PT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tdp\dfs$\users\miguel.rodrigues\My Documents\MDR\TdP, IP\Óbidos_ Castelo_Photo_ Rui Cunha.jpg"/>
          <p:cNvPicPr>
            <a:picLocks noChangeAspect="1" noChangeArrowheads="1"/>
          </p:cNvPicPr>
          <p:nvPr/>
        </p:nvPicPr>
        <p:blipFill>
          <a:blip r:embed="rId3" cstate="print"/>
          <a:srcRect l="2687" t="6077" r="53314" b="3204"/>
          <a:stretch>
            <a:fillRect/>
          </a:stretch>
        </p:blipFill>
        <p:spPr bwMode="auto">
          <a:xfrm>
            <a:off x="6804248" y="0"/>
            <a:ext cx="2376264" cy="685800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52400" y="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Turismo 2015</a:t>
            </a:r>
          </a:p>
          <a:p>
            <a:r>
              <a:rPr lang="pt-P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Linhas Orientadoras da Estratégia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2438400" y="1295400"/>
            <a:ext cx="4114800" cy="1143000"/>
            <a:chOff x="2560319" y="312994"/>
            <a:chExt cx="4069080" cy="16430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ectângulo arredondado 17"/>
            <p:cNvSpPr/>
            <p:nvPr/>
          </p:nvSpPr>
          <p:spPr>
            <a:xfrm>
              <a:off x="2560319" y="312994"/>
              <a:ext cx="4069080" cy="1431280"/>
            </a:xfrm>
            <a:prstGeom prst="round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ângulo 18"/>
            <p:cNvSpPr/>
            <p:nvPr/>
          </p:nvSpPr>
          <p:spPr>
            <a:xfrm>
              <a:off x="2714745" y="664500"/>
              <a:ext cx="3688594" cy="1291543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PT" sz="1700" dirty="0" smtClean="0"/>
                <a:t>	Integra os mais representativos agentes do setor</a:t>
              </a:r>
              <a:endParaRPr lang="pt-PT" sz="1700" kern="1200" dirty="0"/>
            </a:p>
          </p:txBody>
        </p:sp>
      </p:grpSp>
      <p:sp>
        <p:nvSpPr>
          <p:cNvPr id="26" name="Seta para a direita 25"/>
          <p:cNvSpPr/>
          <p:nvPr/>
        </p:nvSpPr>
        <p:spPr>
          <a:xfrm>
            <a:off x="1981200" y="1866900"/>
            <a:ext cx="266699" cy="1905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Seta para a direita 26"/>
          <p:cNvSpPr/>
          <p:nvPr/>
        </p:nvSpPr>
        <p:spPr>
          <a:xfrm>
            <a:off x="2019301" y="5143500"/>
            <a:ext cx="266699" cy="1905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dirty="0"/>
          </a:p>
        </p:txBody>
      </p:sp>
      <p:grpSp>
        <p:nvGrpSpPr>
          <p:cNvPr id="34" name="Grupo 33"/>
          <p:cNvGrpSpPr/>
          <p:nvPr/>
        </p:nvGrpSpPr>
        <p:grpSpPr>
          <a:xfrm>
            <a:off x="381000" y="1295400"/>
            <a:ext cx="1447800" cy="1219200"/>
            <a:chOff x="155655" y="0"/>
            <a:chExt cx="2407918" cy="19377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Rectângulo arredondado 34"/>
            <p:cNvSpPr/>
            <p:nvPr/>
          </p:nvSpPr>
          <p:spPr>
            <a:xfrm>
              <a:off x="155655" y="0"/>
              <a:ext cx="2407918" cy="1937734"/>
            </a:xfrm>
            <a:prstGeom prst="roundRect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ângulo 35"/>
            <p:cNvSpPr/>
            <p:nvPr/>
          </p:nvSpPr>
          <p:spPr>
            <a:xfrm>
              <a:off x="250247" y="101986"/>
              <a:ext cx="2218734" cy="1748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Parceria</a:t>
              </a:r>
              <a:endParaRPr lang="pt-PT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2438400" y="2590800"/>
            <a:ext cx="4191000" cy="1676401"/>
            <a:chOff x="2560319" y="254558"/>
            <a:chExt cx="4115673" cy="155297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Rectângulo arredondado 37"/>
            <p:cNvSpPr/>
            <p:nvPr/>
          </p:nvSpPr>
          <p:spPr>
            <a:xfrm>
              <a:off x="2560319" y="254558"/>
              <a:ext cx="4069080" cy="1431280"/>
            </a:xfrm>
            <a:prstGeom prst="round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ângulo 38"/>
            <p:cNvSpPr/>
            <p:nvPr/>
          </p:nvSpPr>
          <p:spPr>
            <a:xfrm>
              <a:off x="2707261" y="515985"/>
              <a:ext cx="3968731" cy="1291543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pt-PT" sz="1700" dirty="0" smtClean="0"/>
                <a:t> Garantir um crescimento sustentado do turismo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pt-PT" sz="1700" dirty="0" smtClean="0"/>
                <a:t> Reforçar o contributo do turismo para o desenvolvimento económico e social</a:t>
              </a:r>
              <a:endParaRPr lang="pt-PT" sz="1700" kern="1200" dirty="0"/>
            </a:p>
          </p:txBody>
        </p:sp>
      </p:grpSp>
      <p:sp>
        <p:nvSpPr>
          <p:cNvPr id="40" name="Seta para a direita 39"/>
          <p:cNvSpPr/>
          <p:nvPr/>
        </p:nvSpPr>
        <p:spPr>
          <a:xfrm>
            <a:off x="2019301" y="3276600"/>
            <a:ext cx="266699" cy="190500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PT" dirty="0"/>
          </a:p>
        </p:txBody>
      </p:sp>
      <p:grpSp>
        <p:nvGrpSpPr>
          <p:cNvPr id="41" name="Grupo 40"/>
          <p:cNvGrpSpPr/>
          <p:nvPr/>
        </p:nvGrpSpPr>
        <p:grpSpPr>
          <a:xfrm>
            <a:off x="381000" y="2819400"/>
            <a:ext cx="1447800" cy="1219200"/>
            <a:chOff x="155655" y="0"/>
            <a:chExt cx="2407918" cy="19377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Rectângulo arredondado 41"/>
            <p:cNvSpPr/>
            <p:nvPr/>
          </p:nvSpPr>
          <p:spPr>
            <a:xfrm>
              <a:off x="155655" y="0"/>
              <a:ext cx="2407918" cy="1937734"/>
            </a:xfrm>
            <a:prstGeom prst="roundRect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ângulo 42"/>
            <p:cNvSpPr/>
            <p:nvPr/>
          </p:nvSpPr>
          <p:spPr>
            <a:xfrm>
              <a:off x="250247" y="101986"/>
              <a:ext cx="2218734" cy="1748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</a:t>
              </a:r>
              <a:endParaRPr lang="pt-PT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81000" y="4572000"/>
            <a:ext cx="1447800" cy="1219200"/>
            <a:chOff x="155655" y="0"/>
            <a:chExt cx="2407918" cy="19377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Rectângulo arredondado 44"/>
            <p:cNvSpPr/>
            <p:nvPr/>
          </p:nvSpPr>
          <p:spPr>
            <a:xfrm>
              <a:off x="155655" y="0"/>
              <a:ext cx="2407918" cy="1937734"/>
            </a:xfrm>
            <a:prstGeom prst="roundRect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ângulo 45"/>
            <p:cNvSpPr/>
            <p:nvPr/>
          </p:nvSpPr>
          <p:spPr>
            <a:xfrm>
              <a:off x="250247" y="101986"/>
              <a:ext cx="2218734" cy="1748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Eixos de atuação</a:t>
              </a:r>
              <a:endParaRPr lang="pt-PT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6200" y="6096000"/>
            <a:ext cx="6370320" cy="762000"/>
            <a:chOff x="30480" y="6096000"/>
            <a:chExt cx="6370320" cy="762000"/>
          </a:xfrm>
        </p:grpSpPr>
        <p:grpSp>
          <p:nvGrpSpPr>
            <p:cNvPr id="29" name="Grupo 8"/>
            <p:cNvGrpSpPr/>
            <p:nvPr/>
          </p:nvGrpSpPr>
          <p:grpSpPr>
            <a:xfrm>
              <a:off x="1825693" y="6096000"/>
              <a:ext cx="4575107" cy="762000"/>
              <a:chOff x="34993" y="6096000"/>
              <a:chExt cx="4575107" cy="762000"/>
            </a:xfrm>
          </p:grpSpPr>
          <p:pic>
            <p:nvPicPr>
              <p:cNvPr id="31" name="Picture 2" descr="Z:\COMUNICAÇÃO E IMAGENS\LOGOTIPOS\Pólos Competitividade.T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93" y="6096000"/>
                <a:ext cx="2441507" cy="762000"/>
              </a:xfrm>
              <a:prstGeom prst="rect">
                <a:avLst/>
              </a:prstGeom>
              <a:noFill/>
            </p:spPr>
          </p:pic>
          <p:pic>
            <p:nvPicPr>
              <p:cNvPr id="32" name="Imagem 31" descr="Fundo Br_Logos_Cor.jpg"/>
              <p:cNvPicPr>
                <a:picLocks noChangeAspect="1"/>
              </p:cNvPicPr>
              <p:nvPr/>
            </p:nvPicPr>
            <p:blipFill>
              <a:blip r:embed="rId5" cstate="print"/>
              <a:srcRect l="39048" t="12250" r="4762" b="17550"/>
              <a:stretch>
                <a:fillRect/>
              </a:stretch>
            </p:blipFill>
            <p:spPr>
              <a:xfrm>
                <a:off x="2362200" y="6096000"/>
                <a:ext cx="2247900" cy="762000"/>
              </a:xfrm>
              <a:prstGeom prst="rect">
                <a:avLst/>
              </a:prstGeom>
            </p:spPr>
          </p:pic>
        </p:grpSp>
        <p:pic>
          <p:nvPicPr>
            <p:cNvPr id="30" name="Picture 2" descr="C:\Users\ines.costa\AppData\Local\Microsoft\Windows\Temporary Internet Files\Content.Outlook\63CL1HJY\Versao_Principal_CMYK1561987451991816870.jpg"/>
            <p:cNvPicPr>
              <a:picLocks noChangeAspect="1" noChangeArrowheads="1"/>
            </p:cNvPicPr>
            <p:nvPr/>
          </p:nvPicPr>
          <p:blipFill>
            <a:blip r:embed="rId6" cstate="print"/>
            <a:srcRect t="1423"/>
            <a:stretch>
              <a:fillRect/>
            </a:stretch>
          </p:blipFill>
          <p:spPr bwMode="auto">
            <a:xfrm>
              <a:off x="30480" y="6096000"/>
              <a:ext cx="1798320" cy="758952"/>
            </a:xfrm>
            <a:prstGeom prst="rect">
              <a:avLst/>
            </a:prstGeom>
            <a:noFill/>
          </p:spPr>
        </p:pic>
      </p:grpSp>
      <p:grpSp>
        <p:nvGrpSpPr>
          <p:cNvPr id="33" name="Grupo 32"/>
          <p:cNvGrpSpPr/>
          <p:nvPr/>
        </p:nvGrpSpPr>
        <p:grpSpPr>
          <a:xfrm>
            <a:off x="2438400" y="4419599"/>
            <a:ext cx="4191000" cy="1676401"/>
            <a:chOff x="2560319" y="254558"/>
            <a:chExt cx="4115673" cy="155297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7" name="Rectângulo arredondado 46"/>
            <p:cNvSpPr/>
            <p:nvPr/>
          </p:nvSpPr>
          <p:spPr>
            <a:xfrm>
              <a:off x="2560319" y="254558"/>
              <a:ext cx="4069080" cy="1431280"/>
            </a:xfrm>
            <a:prstGeom prst="roundRect">
              <a:avLst/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ângulo 47"/>
            <p:cNvSpPr/>
            <p:nvPr/>
          </p:nvSpPr>
          <p:spPr>
            <a:xfrm>
              <a:off x="2707261" y="515985"/>
              <a:ext cx="3968731" cy="1291543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pt-PT" sz="1700" dirty="0" smtClean="0"/>
                <a:t> Qualificar a oferta turística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pt-PT" sz="1700" dirty="0" smtClean="0"/>
                <a:t> Qualificar os recursos humanos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ü"/>
              </a:pPr>
              <a:r>
                <a:rPr lang="pt-PT" sz="1700" dirty="0" smtClean="0"/>
                <a:t> Reforçar a competitividade das empresas  e do destino Portugal</a:t>
              </a:r>
              <a:endParaRPr lang="pt-PT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-1" y="6096000"/>
            <a:ext cx="4610101" cy="762000"/>
            <a:chOff x="-1" y="6096000"/>
            <a:chExt cx="4610101" cy="762000"/>
          </a:xfrm>
        </p:grpSpPr>
        <p:pic>
          <p:nvPicPr>
            <p:cNvPr id="11" name="Picture 2" descr="Z:\COMUNICAÇÃO E IMAGENS\LOGOTIPOS\Pólos Competitividade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6096000"/>
              <a:ext cx="2441507" cy="762000"/>
            </a:xfrm>
            <a:prstGeom prst="rect">
              <a:avLst/>
            </a:prstGeom>
            <a:noFill/>
          </p:spPr>
        </p:pic>
        <p:pic>
          <p:nvPicPr>
            <p:cNvPr id="12" name="Imagem 11" descr="Fundo Br_Logos_Cor.jpg"/>
            <p:cNvPicPr>
              <a:picLocks noChangeAspect="1"/>
            </p:cNvPicPr>
            <p:nvPr/>
          </p:nvPicPr>
          <p:blipFill>
            <a:blip r:embed="rId4" cstate="print"/>
            <a:srcRect l="39048" t="12250" r="4762" b="17550"/>
            <a:stretch>
              <a:fillRect/>
            </a:stretch>
          </p:blipFill>
          <p:spPr>
            <a:xfrm>
              <a:off x="2362200" y="6096000"/>
              <a:ext cx="2247900" cy="762000"/>
            </a:xfrm>
            <a:prstGeom prst="rect">
              <a:avLst/>
            </a:prstGeom>
          </p:spPr>
        </p:pic>
      </p:grpSp>
      <p:sp>
        <p:nvSpPr>
          <p:cNvPr id="15" name="Rectângulo 14"/>
          <p:cNvSpPr/>
          <p:nvPr/>
        </p:nvSpPr>
        <p:spPr>
          <a:xfrm>
            <a:off x="2362200" y="2286000"/>
            <a:ext cx="457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26</a:t>
            </a:r>
            <a:endParaRPr lang="pt-PT" sz="1600" dirty="0"/>
          </a:p>
        </p:txBody>
      </p:sp>
      <p:cxnSp>
        <p:nvCxnSpPr>
          <p:cNvPr id="17" name="Conexão recta 16"/>
          <p:cNvCxnSpPr/>
          <p:nvPr/>
        </p:nvCxnSpPr>
        <p:spPr>
          <a:xfrm>
            <a:off x="1981200" y="28194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ângulo 17"/>
          <p:cNvSpPr/>
          <p:nvPr/>
        </p:nvSpPr>
        <p:spPr>
          <a:xfrm>
            <a:off x="3429000" y="2133600"/>
            <a:ext cx="457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34</a:t>
            </a:r>
            <a:endParaRPr lang="pt-PT" sz="1600" dirty="0"/>
          </a:p>
        </p:txBody>
      </p:sp>
      <p:sp>
        <p:nvSpPr>
          <p:cNvPr id="19" name="Rectângulo 18"/>
          <p:cNvSpPr/>
          <p:nvPr/>
        </p:nvSpPr>
        <p:spPr>
          <a:xfrm>
            <a:off x="2057400" y="4000068"/>
            <a:ext cx="457200" cy="4868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83</a:t>
            </a:r>
          </a:p>
        </p:txBody>
      </p:sp>
      <p:cxnSp>
        <p:nvCxnSpPr>
          <p:cNvPr id="20" name="Conexão recta 19"/>
          <p:cNvCxnSpPr/>
          <p:nvPr/>
        </p:nvCxnSpPr>
        <p:spPr>
          <a:xfrm>
            <a:off x="1828800" y="448687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ângulo 20"/>
          <p:cNvSpPr/>
          <p:nvPr/>
        </p:nvSpPr>
        <p:spPr>
          <a:xfrm>
            <a:off x="3200400" y="4066401"/>
            <a:ext cx="457200" cy="4204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70</a:t>
            </a:r>
            <a:endParaRPr lang="pt-PT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52400" y="39651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2514600" y="3729623"/>
            <a:ext cx="457200" cy="7572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124</a:t>
            </a:r>
            <a:endParaRPr lang="pt-PT" sz="1400" dirty="0"/>
          </a:p>
        </p:txBody>
      </p:sp>
      <p:sp>
        <p:nvSpPr>
          <p:cNvPr id="24" name="Rectângulo 23"/>
          <p:cNvSpPr/>
          <p:nvPr/>
        </p:nvSpPr>
        <p:spPr>
          <a:xfrm>
            <a:off x="3657600" y="3837801"/>
            <a:ext cx="457200" cy="6490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100</a:t>
            </a:r>
            <a:endParaRPr lang="pt-PT" sz="1400" dirty="0"/>
          </a:p>
        </p:txBody>
      </p:sp>
      <p:sp>
        <p:nvSpPr>
          <p:cNvPr id="25" name="Rectângulo 24"/>
          <p:cNvSpPr/>
          <p:nvPr/>
        </p:nvSpPr>
        <p:spPr>
          <a:xfrm>
            <a:off x="381000" y="4346138"/>
            <a:ext cx="105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Incentivo</a:t>
            </a:r>
            <a:endParaRPr lang="pt-PT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Conexão recta 27"/>
          <p:cNvCxnSpPr/>
          <p:nvPr/>
        </p:nvCxnSpPr>
        <p:spPr>
          <a:xfrm>
            <a:off x="2133600" y="61722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ângulo 29"/>
          <p:cNvSpPr/>
          <p:nvPr/>
        </p:nvSpPr>
        <p:spPr>
          <a:xfrm>
            <a:off x="3505200" y="5486400"/>
            <a:ext cx="6096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3505200" y="5257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/>
              <a:t>630</a:t>
            </a:r>
            <a:endParaRPr lang="pt-PT" sz="12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2362200" y="5438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/>
              <a:t>551</a:t>
            </a:r>
            <a:endParaRPr lang="pt-PT" sz="1200" b="1" dirty="0"/>
          </a:p>
        </p:txBody>
      </p:sp>
      <p:sp>
        <p:nvSpPr>
          <p:cNvPr id="29" name="Rectângulo 28"/>
          <p:cNvSpPr/>
          <p:nvPr/>
        </p:nvSpPr>
        <p:spPr>
          <a:xfrm>
            <a:off x="2362200" y="5715000"/>
            <a:ext cx="60960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28600" y="2526268"/>
            <a:ext cx="17526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Nº Projetos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828800" y="1230868"/>
            <a:ext cx="14478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2010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048000" y="1219200"/>
            <a:ext cx="12192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648200" y="2664023"/>
            <a:ext cx="1752600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chemeClr val="accent1">
                    <a:lumMod val="75000"/>
                  </a:schemeClr>
                </a:solidFill>
              </a:rPr>
              <a:t>Nº</a:t>
            </a:r>
            <a:endParaRPr lang="pt-P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800600" y="4258270"/>
            <a:ext cx="1752600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chemeClr val="accent1">
                    <a:lumMod val="75000"/>
                  </a:schemeClr>
                </a:solidFill>
              </a:rPr>
              <a:t>M €</a:t>
            </a:r>
            <a:endParaRPr lang="pt-P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800600" y="6016823"/>
            <a:ext cx="1752600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chemeClr val="accent1">
                    <a:lumMod val="75000"/>
                  </a:schemeClr>
                </a:solidFill>
              </a:rPr>
              <a:t>Nº</a:t>
            </a:r>
            <a:endParaRPr lang="pt-PT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228600" y="5525869"/>
            <a:ext cx="17526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Nº Postos de Trabalho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\\tdp\dfs$\users\miguel.rodrigues\My Documents\MDR\TdP, IP\Alentejo\Templo-Romano_Évora_Photo-by-João-Paulo_80-NA.jpg"/>
          <p:cNvPicPr>
            <a:picLocks noChangeAspect="1" noChangeArrowheads="1"/>
          </p:cNvPicPr>
          <p:nvPr/>
        </p:nvPicPr>
        <p:blipFill>
          <a:blip r:embed="rId7" cstate="print"/>
          <a:srcRect l="21719" r="43531"/>
          <a:stretch>
            <a:fillRect/>
          </a:stretch>
        </p:blipFill>
        <p:spPr bwMode="auto">
          <a:xfrm>
            <a:off x="6705600" y="0"/>
            <a:ext cx="2438400" cy="6862496"/>
          </a:xfrm>
          <a:prstGeom prst="rect">
            <a:avLst/>
          </a:prstGeom>
          <a:noFill/>
        </p:spPr>
      </p:pic>
      <p:sp>
        <p:nvSpPr>
          <p:cNvPr id="42" name="Rectângulo 41"/>
          <p:cNvSpPr/>
          <p:nvPr/>
        </p:nvSpPr>
        <p:spPr>
          <a:xfrm>
            <a:off x="4572000" y="1600200"/>
            <a:ext cx="457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60</a:t>
            </a:r>
            <a:endParaRPr lang="pt-PT" sz="16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4191000" y="1219200"/>
            <a:ext cx="12192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75000"/>
                  </a:schemeClr>
                </a:solidFill>
              </a:rPr>
              <a:t>Total</a:t>
            </a:r>
          </a:p>
        </p:txBody>
      </p:sp>
      <p:sp>
        <p:nvSpPr>
          <p:cNvPr id="47" name="Rectângulo 46"/>
          <p:cNvSpPr/>
          <p:nvPr/>
        </p:nvSpPr>
        <p:spPr>
          <a:xfrm>
            <a:off x="4800600" y="3152001"/>
            <a:ext cx="457200" cy="1343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224</a:t>
            </a:r>
            <a:endParaRPr lang="pt-PT" sz="1400" dirty="0"/>
          </a:p>
        </p:txBody>
      </p:sp>
      <p:sp>
        <p:nvSpPr>
          <p:cNvPr id="49" name="Rectângulo 48"/>
          <p:cNvSpPr/>
          <p:nvPr/>
        </p:nvSpPr>
        <p:spPr>
          <a:xfrm>
            <a:off x="4343400" y="3609201"/>
            <a:ext cx="457200" cy="86780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153</a:t>
            </a:r>
          </a:p>
        </p:txBody>
      </p:sp>
      <p:sp>
        <p:nvSpPr>
          <p:cNvPr id="54" name="Rectângulo 53"/>
          <p:cNvSpPr/>
          <p:nvPr/>
        </p:nvSpPr>
        <p:spPr>
          <a:xfrm>
            <a:off x="4648200" y="5029200"/>
            <a:ext cx="6096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4648200" y="4800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 smtClean="0"/>
              <a:t>1181</a:t>
            </a:r>
            <a:endParaRPr lang="pt-PT" sz="12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88504" y="26806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Qualificar a Oferta Turística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tdp\dfs$\users\miguel.rodrigues\My Documents\MDR\TdP, IP\Centro\Piodão.-Photo-by-Paulo-Magalhães.jpg"/>
          <p:cNvPicPr>
            <a:picLocks noChangeAspect="1" noChangeArrowheads="1"/>
          </p:cNvPicPr>
          <p:nvPr/>
        </p:nvPicPr>
        <p:blipFill>
          <a:blip r:embed="rId2" cstate="print"/>
          <a:srcRect t="20455" b="29040"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grpSp>
        <p:nvGrpSpPr>
          <p:cNvPr id="2" name="Grupo 24"/>
          <p:cNvGrpSpPr/>
          <p:nvPr/>
        </p:nvGrpSpPr>
        <p:grpSpPr>
          <a:xfrm>
            <a:off x="76200" y="6096000"/>
            <a:ext cx="6370320" cy="762000"/>
            <a:chOff x="30480" y="6096000"/>
            <a:chExt cx="6370320" cy="762000"/>
          </a:xfrm>
        </p:grpSpPr>
        <p:grpSp>
          <p:nvGrpSpPr>
            <p:cNvPr id="3" name="Grupo 8"/>
            <p:cNvGrpSpPr/>
            <p:nvPr/>
          </p:nvGrpSpPr>
          <p:grpSpPr>
            <a:xfrm>
              <a:off x="1825693" y="6096000"/>
              <a:ext cx="4575107" cy="762000"/>
              <a:chOff x="34993" y="6096000"/>
              <a:chExt cx="4575107" cy="762000"/>
            </a:xfrm>
          </p:grpSpPr>
          <p:pic>
            <p:nvPicPr>
              <p:cNvPr id="28" name="Picture 2" descr="Z:\COMUNICAÇÃO E IMAGENS\LOGOTIPOS\Pólos Competitividade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93" y="6096000"/>
                <a:ext cx="2441507" cy="762000"/>
              </a:xfrm>
              <a:prstGeom prst="rect">
                <a:avLst/>
              </a:prstGeom>
              <a:noFill/>
            </p:spPr>
          </p:pic>
          <p:pic>
            <p:nvPicPr>
              <p:cNvPr id="29" name="Imagem 28" descr="Fundo Br_Logos_Cor.jpg"/>
              <p:cNvPicPr>
                <a:picLocks noChangeAspect="1"/>
              </p:cNvPicPr>
              <p:nvPr/>
            </p:nvPicPr>
            <p:blipFill>
              <a:blip r:embed="rId4" cstate="print"/>
              <a:srcRect l="39048" t="12250" r="4762" b="17550"/>
              <a:stretch>
                <a:fillRect/>
              </a:stretch>
            </p:blipFill>
            <p:spPr>
              <a:xfrm>
                <a:off x="2362200" y="6096000"/>
                <a:ext cx="2247900" cy="762000"/>
              </a:xfrm>
              <a:prstGeom prst="rect">
                <a:avLst/>
              </a:prstGeom>
            </p:spPr>
          </p:pic>
        </p:grpSp>
        <p:pic>
          <p:nvPicPr>
            <p:cNvPr id="27" name="Picture 2" descr="C:\Users\ines.costa\AppData\Local\Microsoft\Windows\Temporary Internet Files\Content.Outlook\63CL1HJY\Versao_Principal_CMYK1561987451991816870.jpg"/>
            <p:cNvPicPr>
              <a:picLocks noChangeAspect="1" noChangeArrowheads="1"/>
            </p:cNvPicPr>
            <p:nvPr/>
          </p:nvPicPr>
          <p:blipFill>
            <a:blip r:embed="rId5" cstate="print"/>
            <a:srcRect t="1423"/>
            <a:stretch>
              <a:fillRect/>
            </a:stretch>
          </p:blipFill>
          <p:spPr bwMode="auto">
            <a:xfrm>
              <a:off x="30480" y="6096000"/>
              <a:ext cx="1798320" cy="758952"/>
            </a:xfrm>
            <a:prstGeom prst="rect">
              <a:avLst/>
            </a:prstGeom>
            <a:noFill/>
          </p:spPr>
        </p:pic>
      </p:grpSp>
      <p:graphicFrame>
        <p:nvGraphicFramePr>
          <p:cNvPr id="14" name="Gráfico 13"/>
          <p:cNvGraphicFramePr/>
          <p:nvPr/>
        </p:nvGraphicFramePr>
        <p:xfrm>
          <a:off x="4343400" y="2667000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áfico 15"/>
          <p:cNvGraphicFramePr/>
          <p:nvPr/>
        </p:nvGraphicFramePr>
        <p:xfrm>
          <a:off x="228600" y="32004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gray">
          <a:xfrm>
            <a:off x="762000" y="2667000"/>
            <a:ext cx="2514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>
              <a:spcBef>
                <a:spcPct val="25000"/>
              </a:spcBef>
              <a:defRPr/>
            </a:pPr>
            <a:r>
              <a:rPr lang="pt-PT" sz="1700" dirty="0" smtClean="0">
                <a:latin typeface="+mj-lt"/>
              </a:rPr>
              <a:t>Distribuição Territorial</a:t>
            </a:r>
            <a:endParaRPr lang="pt-PT" sz="1700" b="0" dirty="0" smtClean="0">
              <a:latin typeface="+mj-lt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gray">
          <a:xfrm>
            <a:off x="5638800" y="2057400"/>
            <a:ext cx="2514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ctr">
              <a:spcBef>
                <a:spcPct val="25000"/>
              </a:spcBef>
              <a:defRPr/>
            </a:pPr>
            <a:r>
              <a:rPr lang="pt-PT" sz="1700" smtClean="0">
                <a:latin typeface="+mj-lt"/>
              </a:rPr>
              <a:t>Distribuição Setorial</a:t>
            </a:r>
            <a:endParaRPr lang="pt-PT" sz="1700" b="0" dirty="0" smtClean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4191000" y="5562600"/>
            <a:ext cx="464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ctr">
              <a:spcBef>
                <a:spcPct val="25000"/>
              </a:spcBef>
              <a:defRPr/>
            </a:pPr>
            <a:r>
              <a:rPr lang="pt-PT" sz="1700" dirty="0" smtClean="0">
                <a:latin typeface="+mj-lt"/>
              </a:rPr>
              <a:t>Os projetos aprovados e</a:t>
            </a:r>
            <a:r>
              <a:rPr lang="pt-PT" sz="1700" dirty="0" smtClean="0">
                <a:latin typeface="+mj-lt"/>
              </a:rPr>
              <a:t>m 2010 apresentam uma taxa de execução de 32%</a:t>
            </a:r>
            <a:endParaRPr lang="pt-PT" sz="1700" b="0" dirty="0" smtClean="0"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8504" y="194446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Qualificar a Oferta Turística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76200" y="304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Qualificar a Oferta Turística</a:t>
            </a:r>
          </a:p>
        </p:txBody>
      </p:sp>
      <p:pic>
        <p:nvPicPr>
          <p:cNvPr id="22" name="Picture 2" descr="C:\Users\ines.costa\Documents\TURISMO 2015\Images &amp; backgrounds\Pólo Turismo - Imagens Produtos\Golfe\Terra Design - Golfe\Créditos - Praia d'El Rey Golf &amp; Beach Resort.JPG"/>
          <p:cNvPicPr>
            <a:picLocks noChangeAspect="1" noChangeArrowheads="1"/>
          </p:cNvPicPr>
          <p:nvPr/>
        </p:nvPicPr>
        <p:blipFill>
          <a:blip r:embed="rId2" cstate="print"/>
          <a:srcRect l="25824" r="49159"/>
          <a:stretch>
            <a:fillRect/>
          </a:stretch>
        </p:blipFill>
        <p:spPr bwMode="auto">
          <a:xfrm>
            <a:off x="6858000" y="0"/>
            <a:ext cx="2362200" cy="6858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99" y="1524000"/>
            <a:ext cx="1800000" cy="48168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gray">
          <a:xfrm>
            <a:off x="228600" y="2286000"/>
            <a:ext cx="64770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>
              <a:spcBef>
                <a:spcPct val="25000"/>
              </a:spcBef>
              <a:defRPr/>
            </a:pPr>
            <a:r>
              <a:rPr lang="pt-PT" sz="1700" dirty="0" smtClean="0">
                <a:latin typeface="+mj-lt"/>
              </a:rPr>
              <a:t>Plataforma eletrónica que d</a:t>
            </a:r>
            <a:r>
              <a:rPr lang="pt-PT" sz="1700" b="0" dirty="0" smtClean="0">
                <a:latin typeface="+mj-lt"/>
              </a:rPr>
              <a:t>isponibiliza informação relativa aos empreendimentos e empresas do turismo que operam em </a:t>
            </a:r>
            <a:r>
              <a:rPr lang="pt-PT" sz="1700" dirty="0" smtClean="0">
                <a:latin typeface="+mj-lt"/>
              </a:rPr>
              <a:t>Portugal</a:t>
            </a:r>
            <a:endParaRPr lang="pt-PT" sz="1700" b="0" dirty="0" smtClean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81000" y="38862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</a:rPr>
              <a:t>Sistema de Qualidade para o Turismo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228600" y="4495800"/>
            <a:ext cx="64770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>
              <a:spcBef>
                <a:spcPct val="25000"/>
              </a:spcBef>
              <a:defRPr/>
            </a:pPr>
            <a:r>
              <a:rPr lang="pt-PT" sz="1700" dirty="0" smtClean="0"/>
              <a:t>Produ</a:t>
            </a:r>
            <a:r>
              <a:rPr lang="pt-PT" sz="1700" dirty="0" smtClean="0"/>
              <a:t>ção </a:t>
            </a:r>
            <a:r>
              <a:rPr lang="pt-PT" sz="1700" dirty="0" smtClean="0"/>
              <a:t>de </a:t>
            </a:r>
            <a:r>
              <a:rPr lang="pt-PT" sz="1700" dirty="0" smtClean="0"/>
              <a:t>normas e de guiões </a:t>
            </a:r>
            <a:r>
              <a:rPr lang="pt-PT" sz="1700" dirty="0" smtClean="0"/>
              <a:t>de boas práticas </a:t>
            </a:r>
            <a:r>
              <a:rPr lang="pt-PT" sz="1700" dirty="0" smtClean="0"/>
              <a:t>específicas </a:t>
            </a:r>
            <a:r>
              <a:rPr lang="pt-PT" sz="1700" dirty="0" smtClean="0"/>
              <a:t>para </a:t>
            </a:r>
            <a:r>
              <a:rPr lang="pt-PT" sz="1700" dirty="0" smtClean="0"/>
              <a:t>os vários subsetores turísticos</a:t>
            </a:r>
            <a:endParaRPr lang="pt-PT" sz="1700" dirty="0" smtClean="0">
              <a:latin typeface="+mj-lt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6200" y="6096000"/>
            <a:ext cx="6370320" cy="762000"/>
            <a:chOff x="30480" y="6096000"/>
            <a:chExt cx="6370320" cy="762000"/>
          </a:xfrm>
        </p:grpSpPr>
        <p:grpSp>
          <p:nvGrpSpPr>
            <p:cNvPr id="17" name="Grupo 8"/>
            <p:cNvGrpSpPr/>
            <p:nvPr/>
          </p:nvGrpSpPr>
          <p:grpSpPr>
            <a:xfrm>
              <a:off x="1825693" y="6096000"/>
              <a:ext cx="4575107" cy="762000"/>
              <a:chOff x="34993" y="6096000"/>
              <a:chExt cx="4575107" cy="762000"/>
            </a:xfrm>
          </p:grpSpPr>
          <p:pic>
            <p:nvPicPr>
              <p:cNvPr id="19" name="Picture 2" descr="Z:\COMUNICAÇÃO E IMAGENS\LOGOTIPOS\Pólos Competitividade.T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93" y="6096000"/>
                <a:ext cx="2441507" cy="762000"/>
              </a:xfrm>
              <a:prstGeom prst="rect">
                <a:avLst/>
              </a:prstGeom>
              <a:noFill/>
            </p:spPr>
          </p:pic>
          <p:pic>
            <p:nvPicPr>
              <p:cNvPr id="20" name="Imagem 19" descr="Fundo Br_Logos_Cor.jpg"/>
              <p:cNvPicPr>
                <a:picLocks noChangeAspect="1"/>
              </p:cNvPicPr>
              <p:nvPr/>
            </p:nvPicPr>
            <p:blipFill>
              <a:blip r:embed="rId5" cstate="print"/>
              <a:srcRect l="39048" t="12250" r="4762" b="17550"/>
              <a:stretch>
                <a:fillRect/>
              </a:stretch>
            </p:blipFill>
            <p:spPr>
              <a:xfrm>
                <a:off x="2362200" y="6096000"/>
                <a:ext cx="2247900" cy="762000"/>
              </a:xfrm>
              <a:prstGeom prst="rect">
                <a:avLst/>
              </a:prstGeom>
            </p:spPr>
          </p:pic>
        </p:grpSp>
        <p:pic>
          <p:nvPicPr>
            <p:cNvPr id="18" name="Picture 2" descr="C:\Users\ines.costa\AppData\Local\Microsoft\Windows\Temporary Internet Files\Content.Outlook\63CL1HJY\Versao_Principal_CMYK1561987451991816870.jpg"/>
            <p:cNvPicPr>
              <a:picLocks noChangeAspect="1" noChangeArrowheads="1"/>
            </p:cNvPicPr>
            <p:nvPr/>
          </p:nvPicPr>
          <p:blipFill>
            <a:blip r:embed="rId6" cstate="print"/>
            <a:srcRect t="1423"/>
            <a:stretch>
              <a:fillRect/>
            </a:stretch>
          </p:blipFill>
          <p:spPr bwMode="auto">
            <a:xfrm>
              <a:off x="30480" y="6096000"/>
              <a:ext cx="1798320" cy="7589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52400" y="5334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Qualificar os Recursos Humanos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gray">
          <a:xfrm>
            <a:off x="228600" y="3200400"/>
            <a:ext cx="60198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>
              <a:spcBef>
                <a:spcPct val="25000"/>
              </a:spcBef>
              <a:defRPr/>
            </a:pPr>
            <a:r>
              <a:rPr lang="pt-PT" dirty="0" smtClean="0"/>
              <a:t>Certificação das Escolas de Hotelaria e Turismo portuguesas pela </a:t>
            </a:r>
            <a:r>
              <a:rPr lang="pt-PT" dirty="0" err="1" smtClean="0"/>
              <a:t>École</a:t>
            </a:r>
            <a:r>
              <a:rPr lang="pt-PT" dirty="0" smtClean="0"/>
              <a:t> </a:t>
            </a:r>
            <a:r>
              <a:rPr lang="pt-PT" dirty="0" err="1" smtClean="0"/>
              <a:t>Hotelière</a:t>
            </a:r>
            <a:r>
              <a:rPr lang="pt-PT" dirty="0" smtClean="0"/>
              <a:t> de Lausanne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6200" y="22961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</a:rPr>
              <a:t>Certificação da Formação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76200" y="6096000"/>
            <a:ext cx="6370320" cy="762000"/>
            <a:chOff x="30480" y="6096000"/>
            <a:chExt cx="6370320" cy="762000"/>
          </a:xfrm>
        </p:grpSpPr>
        <p:grpSp>
          <p:nvGrpSpPr>
            <p:cNvPr id="10" name="Grupo 8"/>
            <p:cNvGrpSpPr/>
            <p:nvPr/>
          </p:nvGrpSpPr>
          <p:grpSpPr>
            <a:xfrm>
              <a:off x="1825693" y="6096000"/>
              <a:ext cx="4575107" cy="762000"/>
              <a:chOff x="34993" y="6096000"/>
              <a:chExt cx="4575107" cy="762000"/>
            </a:xfrm>
          </p:grpSpPr>
          <p:pic>
            <p:nvPicPr>
              <p:cNvPr id="14" name="Picture 2" descr="Z:\COMUNICAÇÃO E IMAGENS\LOGOTIPOS\Pólos Competitividade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993" y="6096000"/>
                <a:ext cx="2441507" cy="762000"/>
              </a:xfrm>
              <a:prstGeom prst="rect">
                <a:avLst/>
              </a:prstGeom>
              <a:noFill/>
            </p:spPr>
          </p:pic>
          <p:pic>
            <p:nvPicPr>
              <p:cNvPr id="15" name="Imagem 14" descr="Fundo Br_Logos_Cor.jpg"/>
              <p:cNvPicPr>
                <a:picLocks noChangeAspect="1"/>
              </p:cNvPicPr>
              <p:nvPr/>
            </p:nvPicPr>
            <p:blipFill>
              <a:blip r:embed="rId3" cstate="print"/>
              <a:srcRect l="39048" t="12250" r="4762" b="17550"/>
              <a:stretch>
                <a:fillRect/>
              </a:stretch>
            </p:blipFill>
            <p:spPr>
              <a:xfrm>
                <a:off x="2362200" y="6096000"/>
                <a:ext cx="2247900" cy="762000"/>
              </a:xfrm>
              <a:prstGeom prst="rect">
                <a:avLst/>
              </a:prstGeom>
            </p:spPr>
          </p:pic>
        </p:grpSp>
        <p:pic>
          <p:nvPicPr>
            <p:cNvPr id="11" name="Picture 2" descr="C:\Users\ines.costa\AppData\Local\Microsoft\Windows\Temporary Internet Files\Content.Outlook\63CL1HJY\Versao_Principal_CMYK1561987451991816870.jpg"/>
            <p:cNvPicPr>
              <a:picLocks noChangeAspect="1" noChangeArrowheads="1"/>
            </p:cNvPicPr>
            <p:nvPr/>
          </p:nvPicPr>
          <p:blipFill>
            <a:blip r:embed="rId4" cstate="print"/>
            <a:srcRect t="1423"/>
            <a:stretch>
              <a:fillRect/>
            </a:stretch>
          </p:blipFill>
          <p:spPr bwMode="auto">
            <a:xfrm>
              <a:off x="30480" y="6096000"/>
              <a:ext cx="1798320" cy="758952"/>
            </a:xfrm>
            <a:prstGeom prst="rect">
              <a:avLst/>
            </a:prstGeom>
            <a:noFill/>
          </p:spPr>
        </p:pic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 l="24375" t="27937" r="64246" b="13333"/>
          <a:stretch>
            <a:fillRect/>
          </a:stretch>
        </p:blipFill>
        <p:spPr bwMode="auto">
          <a:xfrm>
            <a:off x="6781800" y="0"/>
            <a:ext cx="236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76200" y="388203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Investigação e Conhecimento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gray">
          <a:xfrm>
            <a:off x="228600" y="2667000"/>
            <a:ext cx="6324600" cy="2362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>
              <a:spcBef>
                <a:spcPct val="25000"/>
              </a:spcBef>
              <a:defRPr/>
            </a:pPr>
            <a:r>
              <a:rPr lang="pt-PT" dirty="0" smtClean="0"/>
              <a:t>Dinamização de redes de conhecimento no setor turístico com enfoque nas áreas das Tecnologias de Informação e Comunicação; Arquitetura, Planeamento e Tecnologia de Construção;  Sustentabilidade Ambiental (gestão da água, recursos hídricos e energéticos)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28600" y="176278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</a:rPr>
              <a:t>Rede de Cooperação em Matéria de ID</a:t>
            </a:r>
          </a:p>
        </p:txBody>
      </p:sp>
      <p:pic>
        <p:nvPicPr>
          <p:cNvPr id="17" name="Picture 2" descr="C:\Users\ines.costa\Documents\TURISMO 2015\Images &amp; backgrounds\Pólo Turismo - Imagens Produtos\City Breaks\T09AQH20.JPG"/>
          <p:cNvPicPr>
            <a:picLocks noChangeAspect="1" noChangeArrowheads="1"/>
          </p:cNvPicPr>
          <p:nvPr/>
        </p:nvPicPr>
        <p:blipFill>
          <a:blip r:embed="rId2" cstate="print"/>
          <a:srcRect l="48334"/>
          <a:stretch>
            <a:fillRect/>
          </a:stretch>
        </p:blipFill>
        <p:spPr bwMode="auto">
          <a:xfrm>
            <a:off x="6781800" y="0"/>
            <a:ext cx="2362200" cy="6885644"/>
          </a:xfrm>
          <a:prstGeom prst="rect">
            <a:avLst/>
          </a:prstGeom>
          <a:noFill/>
        </p:spPr>
      </p:pic>
      <p:grpSp>
        <p:nvGrpSpPr>
          <p:cNvPr id="9" name="Grupo 8"/>
          <p:cNvGrpSpPr/>
          <p:nvPr/>
        </p:nvGrpSpPr>
        <p:grpSpPr>
          <a:xfrm>
            <a:off x="76200" y="6096000"/>
            <a:ext cx="6370320" cy="762000"/>
            <a:chOff x="30480" y="6096000"/>
            <a:chExt cx="6370320" cy="762000"/>
          </a:xfrm>
        </p:grpSpPr>
        <p:grpSp>
          <p:nvGrpSpPr>
            <p:cNvPr id="10" name="Grupo 8"/>
            <p:cNvGrpSpPr/>
            <p:nvPr/>
          </p:nvGrpSpPr>
          <p:grpSpPr>
            <a:xfrm>
              <a:off x="1825693" y="6096000"/>
              <a:ext cx="4575107" cy="762000"/>
              <a:chOff x="34993" y="6096000"/>
              <a:chExt cx="4575107" cy="762000"/>
            </a:xfrm>
          </p:grpSpPr>
          <p:pic>
            <p:nvPicPr>
              <p:cNvPr id="14" name="Picture 2" descr="Z:\COMUNICAÇÃO E IMAGENS\LOGOTIPOS\Pólos Competitividade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93" y="6096000"/>
                <a:ext cx="2441507" cy="762000"/>
              </a:xfrm>
              <a:prstGeom prst="rect">
                <a:avLst/>
              </a:prstGeom>
              <a:noFill/>
            </p:spPr>
          </p:pic>
          <p:pic>
            <p:nvPicPr>
              <p:cNvPr id="15" name="Imagem 14" descr="Fundo Br_Logos_Cor.jpg"/>
              <p:cNvPicPr>
                <a:picLocks noChangeAspect="1"/>
              </p:cNvPicPr>
              <p:nvPr/>
            </p:nvPicPr>
            <p:blipFill>
              <a:blip r:embed="rId4" cstate="print"/>
              <a:srcRect l="39048" t="12250" r="4762" b="17550"/>
              <a:stretch>
                <a:fillRect/>
              </a:stretch>
            </p:blipFill>
            <p:spPr>
              <a:xfrm>
                <a:off x="2362200" y="6096000"/>
                <a:ext cx="2247900" cy="762000"/>
              </a:xfrm>
              <a:prstGeom prst="rect">
                <a:avLst/>
              </a:prstGeom>
            </p:spPr>
          </p:pic>
        </p:grpSp>
        <p:pic>
          <p:nvPicPr>
            <p:cNvPr id="11" name="Picture 2" descr="C:\Users\ines.costa\AppData\Local\Microsoft\Windows\Temporary Internet Files\Content.Outlook\63CL1HJY\Versao_Principal_CMYK1561987451991816870.jpg"/>
            <p:cNvPicPr>
              <a:picLocks noChangeAspect="1" noChangeArrowheads="1"/>
            </p:cNvPicPr>
            <p:nvPr/>
          </p:nvPicPr>
          <p:blipFill>
            <a:blip r:embed="rId5" cstate="print"/>
            <a:srcRect t="1423"/>
            <a:stretch>
              <a:fillRect/>
            </a:stretch>
          </p:blipFill>
          <p:spPr bwMode="auto">
            <a:xfrm>
              <a:off x="30480" y="6096000"/>
              <a:ext cx="1798320" cy="7589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00" y="2035314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Promoção do Destino Portugal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6200" y="6096000"/>
            <a:ext cx="6370320" cy="762000"/>
            <a:chOff x="30480" y="6096000"/>
            <a:chExt cx="6370320" cy="762000"/>
          </a:xfrm>
        </p:grpSpPr>
        <p:grpSp>
          <p:nvGrpSpPr>
            <p:cNvPr id="4" name="Grupo 8"/>
            <p:cNvGrpSpPr/>
            <p:nvPr/>
          </p:nvGrpSpPr>
          <p:grpSpPr>
            <a:xfrm>
              <a:off x="1825693" y="6096000"/>
              <a:ext cx="4575107" cy="762000"/>
              <a:chOff x="34993" y="6096000"/>
              <a:chExt cx="4575107" cy="762000"/>
            </a:xfrm>
          </p:grpSpPr>
          <p:pic>
            <p:nvPicPr>
              <p:cNvPr id="6" name="Picture 2" descr="Z:\COMUNICAÇÃO E IMAGENS\LOGOTIPOS\Pólos Competitividade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4993" y="6096000"/>
                <a:ext cx="2441507" cy="762000"/>
              </a:xfrm>
              <a:prstGeom prst="rect">
                <a:avLst/>
              </a:prstGeom>
              <a:noFill/>
            </p:spPr>
          </p:pic>
          <p:pic>
            <p:nvPicPr>
              <p:cNvPr id="7" name="Imagem 6" descr="Fundo Br_Logos_Cor.jpg"/>
              <p:cNvPicPr>
                <a:picLocks noChangeAspect="1"/>
              </p:cNvPicPr>
              <p:nvPr/>
            </p:nvPicPr>
            <p:blipFill>
              <a:blip r:embed="rId3" cstate="print"/>
              <a:srcRect l="39048" t="12250" r="4762" b="17550"/>
              <a:stretch>
                <a:fillRect/>
              </a:stretch>
            </p:blipFill>
            <p:spPr>
              <a:xfrm>
                <a:off x="2362200" y="6096000"/>
                <a:ext cx="2247900" cy="762000"/>
              </a:xfrm>
              <a:prstGeom prst="rect">
                <a:avLst/>
              </a:prstGeom>
            </p:spPr>
          </p:pic>
        </p:grpSp>
        <p:pic>
          <p:nvPicPr>
            <p:cNvPr id="5" name="Picture 2" descr="C:\Users\ines.costa\AppData\Local\Microsoft\Windows\Temporary Internet Files\Content.Outlook\63CL1HJY\Versao_Principal_CMYK1561987451991816870.jpg"/>
            <p:cNvPicPr>
              <a:picLocks noChangeAspect="1" noChangeArrowheads="1"/>
            </p:cNvPicPr>
            <p:nvPr/>
          </p:nvPicPr>
          <p:blipFill>
            <a:blip r:embed="rId4" cstate="print"/>
            <a:srcRect t="1423"/>
            <a:stretch>
              <a:fillRect/>
            </a:stretch>
          </p:blipFill>
          <p:spPr bwMode="auto">
            <a:xfrm>
              <a:off x="30480" y="6096000"/>
              <a:ext cx="1798320" cy="758952"/>
            </a:xfrm>
            <a:prstGeom prst="rect">
              <a:avLst/>
            </a:prstGeom>
            <a:noFill/>
          </p:spPr>
        </p:pic>
      </p:grpSp>
      <p:pic>
        <p:nvPicPr>
          <p:cNvPr id="8" name="Imagem 7" descr="frame8.jpg"/>
          <p:cNvPicPr>
            <a:picLocks noChangeAspect="1"/>
          </p:cNvPicPr>
          <p:nvPr/>
        </p:nvPicPr>
        <p:blipFill>
          <a:blip r:embed="rId5" cstate="print"/>
          <a:srcRect t="53181" b="7062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81000" y="298198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accent1">
                    <a:lumMod val="75000"/>
                  </a:schemeClr>
                </a:solidFill>
              </a:rPr>
              <a:t>Campanha Internacional da Imagem de Portugal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gray">
          <a:xfrm>
            <a:off x="304800" y="3733800"/>
            <a:ext cx="85344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72000" rIns="72000" bIns="72000" anchor="ctr"/>
          <a:lstStyle/>
          <a:p>
            <a:pPr algn="just">
              <a:spcBef>
                <a:spcPct val="25000"/>
              </a:spcBef>
              <a:defRPr/>
            </a:pPr>
            <a:r>
              <a:rPr lang="pt-PT" dirty="0" smtClean="0"/>
              <a:t>Promoção internacional da marca Portugal, cumprindo os </a:t>
            </a:r>
            <a:r>
              <a:rPr lang="pt-PT" dirty="0" smtClean="0"/>
              <a:t>objetivos </a:t>
            </a:r>
            <a:r>
              <a:rPr lang="pt-PT" dirty="0" smtClean="0"/>
              <a:t>definidos no Plano Estratégico Nacional de Turismo (PENT)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394</Words>
  <Application>Microsoft Office PowerPoint</Application>
  <PresentationFormat>Apresentação no Ecrã (4:3)</PresentationFormat>
  <Paragraphs>85</Paragraphs>
  <Slides>11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Ines Elias da Costa</dc:creator>
  <cp:lastModifiedBy>ines.costa</cp:lastModifiedBy>
  <cp:revision>319</cp:revision>
  <dcterms:created xsi:type="dcterms:W3CDTF">2011-12-09T13:06:41Z</dcterms:created>
  <dcterms:modified xsi:type="dcterms:W3CDTF">2011-12-16T23:21:19Z</dcterms:modified>
</cp:coreProperties>
</file>