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04" r:id="rId2"/>
    <p:sldId id="393" r:id="rId3"/>
    <p:sldId id="464" r:id="rId4"/>
    <p:sldId id="362" r:id="rId5"/>
    <p:sldId id="433" r:id="rId6"/>
    <p:sldId id="445" r:id="rId7"/>
    <p:sldId id="330" r:id="rId8"/>
    <p:sldId id="436" r:id="rId9"/>
    <p:sldId id="454" r:id="rId10"/>
    <p:sldId id="455" r:id="rId11"/>
    <p:sldId id="456" r:id="rId12"/>
    <p:sldId id="457" r:id="rId13"/>
    <p:sldId id="434" r:id="rId14"/>
    <p:sldId id="458" r:id="rId15"/>
    <p:sldId id="418" r:id="rId16"/>
    <p:sldId id="461" r:id="rId17"/>
    <p:sldId id="437" r:id="rId18"/>
    <p:sldId id="438" r:id="rId19"/>
    <p:sldId id="417" r:id="rId20"/>
    <p:sldId id="450" r:id="rId21"/>
    <p:sldId id="462" r:id="rId22"/>
    <p:sldId id="451" r:id="rId23"/>
    <p:sldId id="460" r:id="rId24"/>
    <p:sldId id="452" r:id="rId25"/>
    <p:sldId id="459" r:id="rId26"/>
    <p:sldId id="429" r:id="rId27"/>
    <p:sldId id="465" r:id="rId28"/>
    <p:sldId id="441" r:id="rId29"/>
    <p:sldId id="442" r:id="rId30"/>
    <p:sldId id="439" r:id="rId31"/>
    <p:sldId id="446" r:id="rId32"/>
    <p:sldId id="443" r:id="rId33"/>
  </p:sldIdLst>
  <p:sldSz cx="9144000" cy="6858000" type="screen4x3"/>
  <p:notesSz cx="7099300" cy="10234613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2" autoAdjust="0"/>
    <p:restoredTop sz="81333" autoAdjust="0"/>
  </p:normalViewPr>
  <p:slideViewPr>
    <p:cSldViewPr>
      <p:cViewPr>
        <p:scale>
          <a:sx n="70" d="100"/>
          <a:sy n="70" d="100"/>
        </p:scale>
        <p:origin x="-13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604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EstDemog2008_PT_B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 sz="1800" b="1" i="0" u="none" strike="noStrike" baseline="0" dirty="0" smtClean="0"/>
              <a:t>Worldwide e</a:t>
            </a:r>
            <a:r>
              <a:rPr lang="pt-PT" dirty="0" smtClean="0"/>
              <a:t>lderly population (in millions)</a:t>
            </a:r>
            <a:r>
              <a:rPr lang="pt-PT" baseline="0" dirty="0" smtClean="0"/>
              <a:t> </a:t>
            </a:r>
            <a:r>
              <a:rPr lang="pt-PT" dirty="0" smtClean="0"/>
              <a:t>1980-2020</a:t>
            </a:r>
            <a:endParaRPr lang="pt-PT" dirty="0"/>
          </a:p>
        </c:rich>
      </c:tx>
      <c:layout>
        <c:manualLayout>
          <c:xMode val="edge"/>
          <c:yMode val="edge"/>
          <c:x val="0.14060052493437805"/>
          <c:y val="4.193916936853464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642634216178036"/>
          <c:y val="0.18348388743074384"/>
          <c:w val="0.82024452397995706"/>
          <c:h val="0.60673119537926379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4F81BD"/>
              </a:solidFill>
            </a:ln>
          </c:spPr>
          <c:marker>
            <c:symbol val="none"/>
          </c:marker>
          <c:xVal>
            <c:numRef>
              <c:f>QdSintDestEstDem2008!$H$87:$H$90</c:f>
              <c:numCache>
                <c:formatCode>0</c:formatCode>
                <c:ptCount val="4"/>
                <c:pt idx="0">
                  <c:v>1960</c:v>
                </c:pt>
                <c:pt idx="1">
                  <c:v>1980</c:v>
                </c:pt>
                <c:pt idx="2">
                  <c:v>2000</c:v>
                </c:pt>
                <c:pt idx="3">
                  <c:v>2020</c:v>
                </c:pt>
              </c:numCache>
            </c:numRef>
          </c:xVal>
          <c:yVal>
            <c:numRef>
              <c:f>QdSintDestEstDem2008!$I$87:$I$90</c:f>
              <c:numCache>
                <c:formatCode>###,0\.00</c:formatCode>
                <c:ptCount val="4"/>
                <c:pt idx="0">
                  <c:v>165.3</c:v>
                </c:pt>
                <c:pt idx="1">
                  <c:v>259.5</c:v>
                </c:pt>
                <c:pt idx="2">
                  <c:v>402.9</c:v>
                </c:pt>
                <c:pt idx="3">
                  <c:v>649.20000000000005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934016"/>
        <c:axId val="104960768"/>
      </c:scatterChart>
      <c:valAx>
        <c:axId val="104934016"/>
        <c:scaling>
          <c:orientation val="minMax"/>
          <c:max val="2020"/>
          <c:min val="196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layout/>
          <c:overlay val="0"/>
        </c:title>
        <c:numFmt formatCode="0" sourceLinked="1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pt-PT"/>
          </a:p>
        </c:txPr>
        <c:crossAx val="104960768"/>
        <c:crosses val="autoZero"/>
        <c:crossBetween val="midCat"/>
      </c:valAx>
      <c:valAx>
        <c:axId val="104960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Number</a:t>
                </a:r>
                <a:r>
                  <a:rPr lang="en-US" baseline="0" dirty="0" smtClean="0"/>
                  <a:t> of elderly</a:t>
                </a:r>
                <a:r>
                  <a:rPr lang="en-US" dirty="0" smtClean="0"/>
                  <a:t> </a:t>
                </a:r>
                <a:endParaRPr lang="en-US" dirty="0"/>
              </a:p>
            </c:rich>
          </c:tx>
          <c:layout/>
          <c:overlay val="0"/>
        </c:title>
        <c:numFmt formatCode="###,0\.00" sourceLinked="1"/>
        <c:majorTickMark val="out"/>
        <c:minorTickMark val="none"/>
        <c:tickLblPos val="nextTo"/>
        <c:crossAx val="104934016"/>
        <c:crosses val="autoZero"/>
        <c:crossBetween val="midCat"/>
      </c:valAx>
    </c:plotArea>
    <c:plotVisOnly val="1"/>
    <c:dispBlanksAs val="gap"/>
    <c:showDLblsOverMax val="0"/>
  </c:chart>
  <c:spPr>
    <a:gradFill rotWithShape="1">
      <a:gsLst>
        <a:gs pos="0">
          <a:schemeClr val="dk1">
            <a:tint val="65000"/>
            <a:satMod val="270000"/>
          </a:schemeClr>
        </a:gs>
        <a:gs pos="25000">
          <a:schemeClr val="dk1">
            <a:tint val="60000"/>
            <a:satMod val="300000"/>
          </a:schemeClr>
        </a:gs>
        <a:gs pos="100000">
          <a:schemeClr val="dk1">
            <a:tint val="29000"/>
            <a:satMod val="400000"/>
          </a:schemeClr>
        </a:gs>
      </a:gsLst>
      <a:lin ang="16200000" scaled="1"/>
    </a:gradFill>
    <a:ln w="9525" cap="flat" cmpd="sng" algn="ctr">
      <a:solidFill>
        <a:schemeClr val="dk1">
          <a:satMod val="150000"/>
        </a:schemeClr>
      </a:solidFill>
      <a:prstDash val="solid"/>
    </a:ln>
    <a:effectLst>
      <a:outerShdw blurRad="65500" dist="38100" dir="5400000" rotWithShape="0">
        <a:srgbClr val="000000">
          <a:alpha val="40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t-PT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B4571A-B2AB-4F13-BF31-96734C300C01}" type="doc">
      <dgm:prSet loTypeId="urn:microsoft.com/office/officeart/2005/8/layout/default#1" loCatId="list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pt-PT"/>
        </a:p>
      </dgm:t>
    </dgm:pt>
    <dgm:pt modelId="{DDA8820E-67E3-4EDD-B1EB-AF632B940FF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PT" dirty="0"/>
            <a:t>UDP/IP communication</a:t>
          </a:r>
        </a:p>
      </dgm:t>
    </dgm:pt>
    <dgm:pt modelId="{6981AD79-123F-4D00-99CA-7A1915AFBC6C}" type="parTrans" cxnId="{AFD62B5E-E5DC-4F2E-B057-10F6FFA7700B}">
      <dgm:prSet/>
      <dgm:spPr/>
      <dgm:t>
        <a:bodyPr/>
        <a:lstStyle/>
        <a:p>
          <a:endParaRPr lang="pt-PT"/>
        </a:p>
      </dgm:t>
    </dgm:pt>
    <dgm:pt modelId="{10FB8797-A17C-4347-9400-D2E4E5029F03}" type="sibTrans" cxnId="{AFD62B5E-E5DC-4F2E-B057-10F6FFA7700B}">
      <dgm:prSet/>
      <dgm:spPr/>
      <dgm:t>
        <a:bodyPr/>
        <a:lstStyle/>
        <a:p>
          <a:endParaRPr lang="pt-PT"/>
        </a:p>
      </dgm:t>
    </dgm:pt>
    <dgm:pt modelId="{7CC160C3-0F3F-47DF-A152-EA0E42D72E3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PT" dirty="0"/>
            <a:t>Collision Detection</a:t>
          </a:r>
        </a:p>
      </dgm:t>
    </dgm:pt>
    <dgm:pt modelId="{AE4BCB56-F533-4438-AF0D-80E6370E17B3}" type="parTrans" cxnId="{B9329BB8-E11C-4052-8EB3-6E40225D93C8}">
      <dgm:prSet/>
      <dgm:spPr/>
      <dgm:t>
        <a:bodyPr/>
        <a:lstStyle/>
        <a:p>
          <a:endParaRPr lang="pt-PT"/>
        </a:p>
      </dgm:t>
    </dgm:pt>
    <dgm:pt modelId="{F143E027-A136-4DB1-8EC2-228271D5C9CD}" type="sibTrans" cxnId="{B9329BB8-E11C-4052-8EB3-6E40225D93C8}">
      <dgm:prSet/>
      <dgm:spPr/>
      <dgm:t>
        <a:bodyPr/>
        <a:lstStyle/>
        <a:p>
          <a:endParaRPr lang="pt-PT"/>
        </a:p>
      </dgm:t>
    </dgm:pt>
    <dgm:pt modelId="{AAEEBDDA-2D06-46EB-AC0A-F3854EB30D7E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PT" dirty="0"/>
            <a:t>Robot Body Modeling</a:t>
          </a:r>
        </a:p>
      </dgm:t>
    </dgm:pt>
    <dgm:pt modelId="{B19E0424-CB04-4FC7-8C6B-223485BFFD51}" type="parTrans" cxnId="{468242E1-77A6-4B30-B43D-C27E486CF350}">
      <dgm:prSet/>
      <dgm:spPr/>
      <dgm:t>
        <a:bodyPr/>
        <a:lstStyle/>
        <a:p>
          <a:endParaRPr lang="pt-PT"/>
        </a:p>
      </dgm:t>
    </dgm:pt>
    <dgm:pt modelId="{A9D53891-0C9A-4E7C-99DA-7F231C372272}" type="sibTrans" cxnId="{468242E1-77A6-4B30-B43D-C27E486CF350}">
      <dgm:prSet/>
      <dgm:spPr/>
      <dgm:t>
        <a:bodyPr/>
        <a:lstStyle/>
        <a:p>
          <a:endParaRPr lang="pt-PT"/>
        </a:p>
      </dgm:t>
    </dgm:pt>
    <dgm:pt modelId="{6154E99B-DCF0-4DB2-A333-E004C921CCC0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PT" dirty="0"/>
            <a:t>XML Message Parsing</a:t>
          </a:r>
        </a:p>
      </dgm:t>
    </dgm:pt>
    <dgm:pt modelId="{7811A4BB-8C28-4275-973B-3E7AEF434EB2}" type="parTrans" cxnId="{409AE05B-C775-4AC1-A8CE-417EDA64DBCB}">
      <dgm:prSet/>
      <dgm:spPr/>
      <dgm:t>
        <a:bodyPr/>
        <a:lstStyle/>
        <a:p>
          <a:endParaRPr lang="pt-PT"/>
        </a:p>
      </dgm:t>
    </dgm:pt>
    <dgm:pt modelId="{A9CCC2F7-F0B2-4BC9-9C13-AD0727950B6E}" type="sibTrans" cxnId="{409AE05B-C775-4AC1-A8CE-417EDA64DBCB}">
      <dgm:prSet/>
      <dgm:spPr/>
      <dgm:t>
        <a:bodyPr/>
        <a:lstStyle/>
        <a:p>
          <a:endParaRPr lang="pt-PT"/>
        </a:p>
      </dgm:t>
    </dgm:pt>
    <dgm:pt modelId="{B5A7CCFF-0555-494F-9720-BDDC36BA9052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PT" dirty="0"/>
            <a:t>Virtual Sensor Value Calculation</a:t>
          </a:r>
        </a:p>
      </dgm:t>
    </dgm:pt>
    <dgm:pt modelId="{E38D6363-2AC0-4B1A-9544-DCCAA420C1CD}" type="parTrans" cxnId="{A1C57370-3F8E-49BC-9473-48EE658360C2}">
      <dgm:prSet/>
      <dgm:spPr/>
      <dgm:t>
        <a:bodyPr/>
        <a:lstStyle/>
        <a:p>
          <a:endParaRPr lang="pt-PT"/>
        </a:p>
      </dgm:t>
    </dgm:pt>
    <dgm:pt modelId="{B6E07BFE-CE96-4038-8916-2A8B197B06B4}" type="sibTrans" cxnId="{A1C57370-3F8E-49BC-9473-48EE658360C2}">
      <dgm:prSet/>
      <dgm:spPr/>
      <dgm:t>
        <a:bodyPr/>
        <a:lstStyle/>
        <a:p>
          <a:endParaRPr lang="pt-PT"/>
        </a:p>
      </dgm:t>
    </dgm:pt>
    <dgm:pt modelId="{A3973515-A2CE-4FF4-82F2-2EF55451EAB8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PT" dirty="0"/>
            <a:t>Motor Modeling &amp; Robot Position Calculation</a:t>
          </a:r>
        </a:p>
      </dgm:t>
    </dgm:pt>
    <dgm:pt modelId="{96CECFA5-A61F-4E41-A9E2-3151916696C4}" type="parTrans" cxnId="{954DFC0B-DB1B-4B5E-A257-C66AA277DBBE}">
      <dgm:prSet/>
      <dgm:spPr/>
      <dgm:t>
        <a:bodyPr/>
        <a:lstStyle/>
        <a:p>
          <a:endParaRPr lang="pt-PT"/>
        </a:p>
      </dgm:t>
    </dgm:pt>
    <dgm:pt modelId="{0FAB6C77-8C2B-4028-A6A8-3DC87CCD751A}" type="sibTrans" cxnId="{954DFC0B-DB1B-4B5E-A257-C66AA277DBBE}">
      <dgm:prSet/>
      <dgm:spPr/>
      <dgm:t>
        <a:bodyPr/>
        <a:lstStyle/>
        <a:p>
          <a:endParaRPr lang="pt-PT"/>
        </a:p>
      </dgm:t>
    </dgm:pt>
    <dgm:pt modelId="{1BE5193B-1DBF-450F-84FE-1689A556F868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PT" dirty="0"/>
            <a:t>Virtual World Modeling</a:t>
          </a:r>
        </a:p>
      </dgm:t>
    </dgm:pt>
    <dgm:pt modelId="{17ECF883-5819-4B8E-BDAF-4EB356644BEA}" type="parTrans" cxnId="{890A6F35-3F2E-48FC-ADA5-85C8236EC5FF}">
      <dgm:prSet/>
      <dgm:spPr/>
      <dgm:t>
        <a:bodyPr/>
        <a:lstStyle/>
        <a:p>
          <a:endParaRPr lang="pt-PT"/>
        </a:p>
      </dgm:t>
    </dgm:pt>
    <dgm:pt modelId="{FD324F73-DD9A-43F6-8174-B20066E47FE7}" type="sibTrans" cxnId="{890A6F35-3F2E-48FC-ADA5-85C8236EC5FF}">
      <dgm:prSet/>
      <dgm:spPr/>
      <dgm:t>
        <a:bodyPr/>
        <a:lstStyle/>
        <a:p>
          <a:endParaRPr lang="pt-PT"/>
        </a:p>
      </dgm:t>
    </dgm:pt>
    <dgm:pt modelId="{3BF06F9D-097C-4066-91A8-9B316A47248C}">
      <dgm:prSet phldrT="[Text]"/>
      <dgm:spPr>
        <a:solidFill>
          <a:srgbClr val="00B050"/>
        </a:solidFill>
      </dgm:spPr>
      <dgm:t>
        <a:bodyPr/>
        <a:lstStyle/>
        <a:p>
          <a:r>
            <a:rPr lang="pt-PT" dirty="0"/>
            <a:t>Viewer Agent 1</a:t>
          </a:r>
        </a:p>
      </dgm:t>
    </dgm:pt>
    <dgm:pt modelId="{FCC081F8-4FCC-4530-A70C-395C60321812}" type="parTrans" cxnId="{8EEC28C4-D6BD-469D-898A-C0B1CBCF5C0D}">
      <dgm:prSet/>
      <dgm:spPr/>
      <dgm:t>
        <a:bodyPr/>
        <a:lstStyle/>
        <a:p>
          <a:endParaRPr lang="pt-PT"/>
        </a:p>
      </dgm:t>
    </dgm:pt>
    <dgm:pt modelId="{2EC1BFA5-BD94-4341-904C-1439A9CC611C}" type="sibTrans" cxnId="{8EEC28C4-D6BD-469D-898A-C0B1CBCF5C0D}">
      <dgm:prSet/>
      <dgm:spPr/>
      <dgm:t>
        <a:bodyPr/>
        <a:lstStyle/>
        <a:p>
          <a:endParaRPr lang="pt-PT"/>
        </a:p>
      </dgm:t>
    </dgm:pt>
    <dgm:pt modelId="{99067AB2-7000-4E8E-99C4-ABB02370D2C2}">
      <dgm:prSet phldrT="[Text]"/>
      <dgm:spPr/>
      <dgm:t>
        <a:bodyPr/>
        <a:lstStyle/>
        <a:p>
          <a:r>
            <a:rPr lang="pt-PT" dirty="0"/>
            <a:t>Virtual Wheelchair Agent 1</a:t>
          </a:r>
        </a:p>
      </dgm:t>
    </dgm:pt>
    <dgm:pt modelId="{7182CDE4-4C62-4180-9E04-24348B55D7B7}" type="parTrans" cxnId="{593AEE93-3BC6-42D0-B909-0E958A6326F6}">
      <dgm:prSet/>
      <dgm:spPr/>
      <dgm:t>
        <a:bodyPr/>
        <a:lstStyle/>
        <a:p>
          <a:endParaRPr lang="pt-PT"/>
        </a:p>
      </dgm:t>
    </dgm:pt>
    <dgm:pt modelId="{A5F39137-E5C9-461E-9638-FFCE9FDF9CB0}" type="sibTrans" cxnId="{593AEE93-3BC6-42D0-B909-0E958A6326F6}">
      <dgm:prSet/>
      <dgm:spPr/>
      <dgm:t>
        <a:bodyPr/>
        <a:lstStyle/>
        <a:p>
          <a:endParaRPr lang="pt-PT"/>
        </a:p>
      </dgm:t>
    </dgm:pt>
    <dgm:pt modelId="{3DC78C7A-FE2D-44FC-B152-2CC11CFD45A1}">
      <dgm:prSet phldrT="[Text]"/>
      <dgm:spPr>
        <a:solidFill>
          <a:srgbClr val="00B050"/>
        </a:solidFill>
      </dgm:spPr>
      <dgm:t>
        <a:bodyPr/>
        <a:lstStyle/>
        <a:p>
          <a:r>
            <a:rPr lang="pt-PT" dirty="0"/>
            <a:t>Viewer Agent 2</a:t>
          </a:r>
        </a:p>
      </dgm:t>
    </dgm:pt>
    <dgm:pt modelId="{A0FC8FF0-D59E-4FB4-9B8E-CD4750D0F73B}" type="parTrans" cxnId="{B861EEE5-0F6C-4D31-9D7B-3FF3FDC74814}">
      <dgm:prSet/>
      <dgm:spPr/>
      <dgm:t>
        <a:bodyPr/>
        <a:lstStyle/>
        <a:p>
          <a:endParaRPr lang="pt-PT"/>
        </a:p>
      </dgm:t>
    </dgm:pt>
    <dgm:pt modelId="{592726A5-2527-4E56-BF45-09040914478C}" type="sibTrans" cxnId="{B861EEE5-0F6C-4D31-9D7B-3FF3FDC74814}">
      <dgm:prSet/>
      <dgm:spPr/>
      <dgm:t>
        <a:bodyPr/>
        <a:lstStyle/>
        <a:p>
          <a:endParaRPr lang="pt-PT"/>
        </a:p>
      </dgm:t>
    </dgm:pt>
    <dgm:pt modelId="{19ED85B9-3EEA-4E89-9A68-9DE3F7037846}">
      <dgm:prSet phldrT="[Text]"/>
      <dgm:spPr/>
      <dgm:t>
        <a:bodyPr/>
        <a:lstStyle/>
        <a:p>
          <a:r>
            <a:rPr lang="pt-PT" dirty="0"/>
            <a:t>Virtual Wheelchair Agent 2</a:t>
          </a:r>
        </a:p>
      </dgm:t>
    </dgm:pt>
    <dgm:pt modelId="{6B432DF8-42E6-46EF-B6AD-C50368ABB590}" type="parTrans" cxnId="{FECE2289-DB78-47BB-95BA-1734ACE7977E}">
      <dgm:prSet/>
      <dgm:spPr/>
      <dgm:t>
        <a:bodyPr/>
        <a:lstStyle/>
        <a:p>
          <a:endParaRPr lang="pt-PT"/>
        </a:p>
      </dgm:t>
    </dgm:pt>
    <dgm:pt modelId="{671FEA5D-D97C-41E6-8F20-1814A8BC3B60}" type="sibTrans" cxnId="{FECE2289-DB78-47BB-95BA-1734ACE7977E}">
      <dgm:prSet/>
      <dgm:spPr/>
      <dgm:t>
        <a:bodyPr/>
        <a:lstStyle/>
        <a:p>
          <a:endParaRPr lang="pt-PT"/>
        </a:p>
      </dgm:t>
    </dgm:pt>
    <dgm:pt modelId="{42D8A6A1-99CF-4883-A1C9-EF98C7C9201C}">
      <dgm:prSet phldrT="[Text]"/>
      <dgm:spPr>
        <a:solidFill>
          <a:srgbClr val="C00000"/>
        </a:solidFill>
      </dgm:spPr>
      <dgm:t>
        <a:bodyPr/>
        <a:lstStyle/>
        <a:p>
          <a:r>
            <a:rPr lang="pt-PT" dirty="0"/>
            <a:t>Real Wheelchair Agent 1</a:t>
          </a:r>
        </a:p>
      </dgm:t>
    </dgm:pt>
    <dgm:pt modelId="{DBE446F6-33A2-4417-9D76-CF211FA483CE}" type="parTrans" cxnId="{A45A54DB-47D5-4E81-94C0-4EFCDA21F723}">
      <dgm:prSet/>
      <dgm:spPr/>
      <dgm:t>
        <a:bodyPr/>
        <a:lstStyle/>
        <a:p>
          <a:endParaRPr lang="pt-PT"/>
        </a:p>
      </dgm:t>
    </dgm:pt>
    <dgm:pt modelId="{7940550D-5675-46F9-8183-71172636496A}" type="sibTrans" cxnId="{A45A54DB-47D5-4E81-94C0-4EFCDA21F723}">
      <dgm:prSet/>
      <dgm:spPr/>
      <dgm:t>
        <a:bodyPr/>
        <a:lstStyle/>
        <a:p>
          <a:endParaRPr lang="pt-PT"/>
        </a:p>
      </dgm:t>
    </dgm:pt>
    <dgm:pt modelId="{51FFCE60-3C2A-4AB4-8851-DBFD2F1EDF4B}">
      <dgm:prSet phldrT="[Text]"/>
      <dgm:spPr>
        <a:solidFill>
          <a:srgbClr val="BD7B03"/>
        </a:solidFill>
      </dgm:spPr>
      <dgm:t>
        <a:bodyPr/>
        <a:lstStyle/>
        <a:p>
          <a:r>
            <a:rPr lang="pt-PT" dirty="0"/>
            <a:t>Door Agent</a:t>
          </a:r>
        </a:p>
      </dgm:t>
    </dgm:pt>
    <dgm:pt modelId="{28CE6EAA-8185-4AE3-9B3D-E976C042962C}" type="parTrans" cxnId="{1B35A569-FA3E-441F-B59C-781B193900DD}">
      <dgm:prSet/>
      <dgm:spPr/>
      <dgm:t>
        <a:bodyPr/>
        <a:lstStyle/>
        <a:p>
          <a:endParaRPr lang="pt-PT"/>
        </a:p>
      </dgm:t>
    </dgm:pt>
    <dgm:pt modelId="{DF6B66BA-0D45-4DCD-8AE7-2F1F50B282F2}" type="sibTrans" cxnId="{1B35A569-FA3E-441F-B59C-781B193900DD}">
      <dgm:prSet/>
      <dgm:spPr/>
      <dgm:t>
        <a:bodyPr/>
        <a:lstStyle/>
        <a:p>
          <a:endParaRPr lang="pt-PT"/>
        </a:p>
      </dgm:t>
    </dgm:pt>
    <dgm:pt modelId="{34F2FEE0-7799-4940-903B-190EC951C9F7}" type="pres">
      <dgm:prSet presAssocID="{78B4571A-B2AB-4F13-BF31-96734C300C0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CF7A637D-52E8-4E68-894A-9E103F08151E}" type="pres">
      <dgm:prSet presAssocID="{3BF06F9D-097C-4066-91A8-9B316A47248C}" presName="node" presStyleLbl="node1" presStyleIdx="0" presStyleCnt="13" custScaleX="101041" custLinFactNeighborX="35913" custLinFactNeighborY="-2582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6B1BB6F-22E0-4D6F-B107-5F8A02BF14F6}" type="pres">
      <dgm:prSet presAssocID="{2EC1BFA5-BD94-4341-904C-1439A9CC611C}" presName="sibTrans" presStyleCnt="0"/>
      <dgm:spPr/>
    </dgm:pt>
    <dgm:pt modelId="{ABEC5DFC-853A-4510-A34A-FE69A1D8AEEC}" type="pres">
      <dgm:prSet presAssocID="{3DC78C7A-FE2D-44FC-B152-2CC11CFD45A1}" presName="node" presStyleLbl="node1" presStyleIdx="1" presStyleCnt="13" custScaleX="101041" custLinFactNeighborX="64786" custLinFactNeighborY="-3140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4958A4C-9BE8-49D6-8AD9-117A020C821C}" type="pres">
      <dgm:prSet presAssocID="{592726A5-2527-4E56-BF45-09040914478C}" presName="sibTrans" presStyleCnt="0"/>
      <dgm:spPr/>
    </dgm:pt>
    <dgm:pt modelId="{3094B982-95FF-477C-8AB2-FFF2E96E385F}" type="pres">
      <dgm:prSet presAssocID="{DDA8820E-67E3-4EDD-B1EB-AF632B940FF9}" presName="node" presStyleLbl="node1" presStyleIdx="2" presStyleCnt="13" custLinFactY="22174" custLinFactNeighborX="-6498" custLinFactNeighborY="1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F26CC01-9C19-4891-BA09-58C5298D5AA8}" type="pres">
      <dgm:prSet presAssocID="{10FB8797-A17C-4347-9400-D2E4E5029F03}" presName="sibTrans" presStyleCnt="0"/>
      <dgm:spPr/>
    </dgm:pt>
    <dgm:pt modelId="{0A24948F-F2FD-4720-9428-E4362976C5E4}" type="pres">
      <dgm:prSet presAssocID="{7CC160C3-0F3F-47DF-A152-EA0E42D72E3C}" presName="node" presStyleLbl="node1" presStyleIdx="3" presStyleCnt="13" custLinFactX="3314" custLinFactNeighborX="100000" custLinFactNeighborY="508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8B4DF73-1BDA-48D3-9E2E-B7A6FE883013}" type="pres">
      <dgm:prSet presAssocID="{F143E027-A136-4DB1-8EC2-228271D5C9CD}" presName="sibTrans" presStyleCnt="0"/>
      <dgm:spPr/>
    </dgm:pt>
    <dgm:pt modelId="{8A18A47E-1EDE-4143-9443-CA9B67C9BAE8}" type="pres">
      <dgm:prSet presAssocID="{AAEEBDDA-2D06-46EB-AC0A-F3854EB30D7E}" presName="node" presStyleLbl="node1" presStyleIdx="4" presStyleCnt="13" custScaleX="89699" custLinFactY="13928" custLinFactNeighborX="-49403" custLinFactNeighborY="1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BE5784F-98AF-4553-B2A6-51C2A1E0A652}" type="pres">
      <dgm:prSet presAssocID="{A9D53891-0C9A-4E7C-99DA-7F231C372272}" presName="sibTrans" presStyleCnt="0"/>
      <dgm:spPr/>
    </dgm:pt>
    <dgm:pt modelId="{842F5057-11ED-4325-89F0-23BAF919F74A}" type="pres">
      <dgm:prSet presAssocID="{A3973515-A2CE-4FF4-82F2-2EF55451EAB8}" presName="node" presStyleLbl="node1" presStyleIdx="5" presStyleCnt="13" custLinFactY="11586" custLinFactNeighborX="39610" custLinFactNeighborY="1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838E065-5309-4186-B1FF-611B0860AEE8}" type="pres">
      <dgm:prSet presAssocID="{0FAB6C77-8C2B-4028-A6A8-3DC87CCD751A}" presName="sibTrans" presStyleCnt="0"/>
      <dgm:spPr/>
    </dgm:pt>
    <dgm:pt modelId="{21FBCBA2-AB56-491B-94F7-6C46D54EC22D}" type="pres">
      <dgm:prSet presAssocID="{6154E99B-DCF0-4DB2-A333-E004C921CCC0}" presName="node" presStyleLbl="node1" presStyleIdx="6" presStyleCnt="13" custScaleX="90017" custLinFactNeighborX="-4033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BAC463C-4412-4D6E-85BC-3606C0A546A4}" type="pres">
      <dgm:prSet presAssocID="{A9CCC2F7-F0B2-4BC9-9C13-AD0727950B6E}" presName="sibTrans" presStyleCnt="0"/>
      <dgm:spPr/>
    </dgm:pt>
    <dgm:pt modelId="{E59139BF-78C3-4C00-85DD-45291CB1ECA5}" type="pres">
      <dgm:prSet presAssocID="{B5A7CCFF-0555-494F-9720-BDDC36BA9052}" presName="node" presStyleLbl="node1" presStyleIdx="7" presStyleCnt="13" custLinFactX="-8659" custLinFactY="-11586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3F0CA51-835D-4395-A3E4-EDE2E27A9E9D}" type="pres">
      <dgm:prSet presAssocID="{B6E07BFE-CE96-4038-8916-2A8B197B06B4}" presName="sibTrans" presStyleCnt="0"/>
      <dgm:spPr/>
    </dgm:pt>
    <dgm:pt modelId="{2EDE3731-B64B-4271-92D2-7934E81EF249}" type="pres">
      <dgm:prSet presAssocID="{1BE5193B-1DBF-450F-84FE-1689A556F868}" presName="node" presStyleLbl="node1" presStyleIdx="8" presStyleCnt="13" custScaleX="91643" custLinFactNeighborX="-59678" custLinFactNeighborY="-318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5DB325F-F9EF-41A8-8E12-EE6B14A344D0}" type="pres">
      <dgm:prSet presAssocID="{FD324F73-DD9A-43F6-8174-B20066E47FE7}" presName="sibTrans" presStyleCnt="0"/>
      <dgm:spPr/>
    </dgm:pt>
    <dgm:pt modelId="{9346058E-500B-4ACB-88F0-1667B006CB26}" type="pres">
      <dgm:prSet presAssocID="{99067AB2-7000-4E8E-99C4-ABB02370D2C2}" presName="node" presStyleLbl="node1" presStyleIdx="9" presStyleCnt="13" custScaleX="92239" custLinFactNeighborX="4797" custLinFactNeighborY="2347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DD397E3-303A-4544-9002-EF90766806E3}" type="pres">
      <dgm:prSet presAssocID="{A5F39137-E5C9-461E-9638-FFCE9FDF9CB0}" presName="sibTrans" presStyleCnt="0"/>
      <dgm:spPr/>
    </dgm:pt>
    <dgm:pt modelId="{E06CD815-37FB-4A5D-BE77-57A4B3ACBCC3}" type="pres">
      <dgm:prSet presAssocID="{19ED85B9-3EEA-4E89-9A68-9DE3F7037846}" presName="node" presStyleLbl="node1" presStyleIdx="10" presStyleCnt="13" custScaleX="92239" custLinFactNeighborX="-1409" custLinFactNeighborY="2229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041334E-884E-4692-BF81-70C772D62B5F}" type="pres">
      <dgm:prSet presAssocID="{671FEA5D-D97C-41E6-8F20-1814A8BC3B60}" presName="sibTrans" presStyleCnt="0"/>
      <dgm:spPr/>
    </dgm:pt>
    <dgm:pt modelId="{A0F394D7-26EC-4599-A4B2-1847BED37257}" type="pres">
      <dgm:prSet presAssocID="{42D8A6A1-99CF-4883-A1C9-EF98C7C9201C}" presName="node" presStyleLbl="node1" presStyleIdx="11" presStyleCnt="13" custScaleX="92239" custLinFactNeighborX="-1408" custLinFactNeighborY="2347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FEC0E2D-185D-49E2-AAEC-A2B51F3B65BF}" type="pres">
      <dgm:prSet presAssocID="{7940550D-5675-46F9-8183-71172636496A}" presName="sibTrans" presStyleCnt="0"/>
      <dgm:spPr/>
    </dgm:pt>
    <dgm:pt modelId="{7465B00C-72C6-444F-8A8B-170446372578}" type="pres">
      <dgm:prSet presAssocID="{51FFCE60-3C2A-4AB4-8851-DBFD2F1EDF4B}" presName="node" presStyleLbl="node1" presStyleIdx="12" presStyleCnt="13" custScaleX="92239" custLinFactNeighborX="-4226" custLinFactNeighborY="2464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64CBE0F-1153-4FBE-BE55-31441CE40706}" type="presOf" srcId="{3DC78C7A-FE2D-44FC-B152-2CC11CFD45A1}" destId="{ABEC5DFC-853A-4510-A34A-FE69A1D8AEEC}" srcOrd="0" destOrd="0" presId="urn:microsoft.com/office/officeart/2005/8/layout/default#1"/>
    <dgm:cxn modelId="{A1C57370-3F8E-49BC-9473-48EE658360C2}" srcId="{78B4571A-B2AB-4F13-BF31-96734C300C01}" destId="{B5A7CCFF-0555-494F-9720-BDDC36BA9052}" srcOrd="7" destOrd="0" parTransId="{E38D6363-2AC0-4B1A-9544-DCCAA420C1CD}" sibTransId="{B6E07BFE-CE96-4038-8916-2A8B197B06B4}"/>
    <dgm:cxn modelId="{908A2867-289B-41CD-B49E-A56A6A73EFC6}" type="presOf" srcId="{B5A7CCFF-0555-494F-9720-BDDC36BA9052}" destId="{E59139BF-78C3-4C00-85DD-45291CB1ECA5}" srcOrd="0" destOrd="0" presId="urn:microsoft.com/office/officeart/2005/8/layout/default#1"/>
    <dgm:cxn modelId="{B063576F-FEDF-4946-A75C-214350A8D1D7}" type="presOf" srcId="{51FFCE60-3C2A-4AB4-8851-DBFD2F1EDF4B}" destId="{7465B00C-72C6-444F-8A8B-170446372578}" srcOrd="0" destOrd="0" presId="urn:microsoft.com/office/officeart/2005/8/layout/default#1"/>
    <dgm:cxn modelId="{A24F2244-5AC3-4DFC-89D6-022732C776E4}" type="presOf" srcId="{6154E99B-DCF0-4DB2-A333-E004C921CCC0}" destId="{21FBCBA2-AB56-491B-94F7-6C46D54EC22D}" srcOrd="0" destOrd="0" presId="urn:microsoft.com/office/officeart/2005/8/layout/default#1"/>
    <dgm:cxn modelId="{C317F71A-27FF-43F2-918E-FC81CD345CC5}" type="presOf" srcId="{42D8A6A1-99CF-4883-A1C9-EF98C7C9201C}" destId="{A0F394D7-26EC-4599-A4B2-1847BED37257}" srcOrd="0" destOrd="0" presId="urn:microsoft.com/office/officeart/2005/8/layout/default#1"/>
    <dgm:cxn modelId="{890A6F35-3F2E-48FC-ADA5-85C8236EC5FF}" srcId="{78B4571A-B2AB-4F13-BF31-96734C300C01}" destId="{1BE5193B-1DBF-450F-84FE-1689A556F868}" srcOrd="8" destOrd="0" parTransId="{17ECF883-5819-4B8E-BDAF-4EB356644BEA}" sibTransId="{FD324F73-DD9A-43F6-8174-B20066E47FE7}"/>
    <dgm:cxn modelId="{24F86DF2-A9F7-4222-8797-C19FD0FA9459}" type="presOf" srcId="{99067AB2-7000-4E8E-99C4-ABB02370D2C2}" destId="{9346058E-500B-4ACB-88F0-1667B006CB26}" srcOrd="0" destOrd="0" presId="urn:microsoft.com/office/officeart/2005/8/layout/default#1"/>
    <dgm:cxn modelId="{593AEE93-3BC6-42D0-B909-0E958A6326F6}" srcId="{78B4571A-B2AB-4F13-BF31-96734C300C01}" destId="{99067AB2-7000-4E8E-99C4-ABB02370D2C2}" srcOrd="9" destOrd="0" parTransId="{7182CDE4-4C62-4180-9E04-24348B55D7B7}" sibTransId="{A5F39137-E5C9-461E-9638-FFCE9FDF9CB0}"/>
    <dgm:cxn modelId="{AFD62B5E-E5DC-4F2E-B057-10F6FFA7700B}" srcId="{78B4571A-B2AB-4F13-BF31-96734C300C01}" destId="{DDA8820E-67E3-4EDD-B1EB-AF632B940FF9}" srcOrd="2" destOrd="0" parTransId="{6981AD79-123F-4D00-99CA-7A1915AFBC6C}" sibTransId="{10FB8797-A17C-4347-9400-D2E4E5029F03}"/>
    <dgm:cxn modelId="{B3817803-BD71-45F6-8755-446760B18A47}" type="presOf" srcId="{1BE5193B-1DBF-450F-84FE-1689A556F868}" destId="{2EDE3731-B64B-4271-92D2-7934E81EF249}" srcOrd="0" destOrd="0" presId="urn:microsoft.com/office/officeart/2005/8/layout/default#1"/>
    <dgm:cxn modelId="{60D5F0C1-39B8-4331-84FA-69FD88E4C456}" type="presOf" srcId="{3BF06F9D-097C-4066-91A8-9B316A47248C}" destId="{CF7A637D-52E8-4E68-894A-9E103F08151E}" srcOrd="0" destOrd="0" presId="urn:microsoft.com/office/officeart/2005/8/layout/default#1"/>
    <dgm:cxn modelId="{BE810EAA-D4E7-487D-B824-10878B8DC14F}" type="presOf" srcId="{7CC160C3-0F3F-47DF-A152-EA0E42D72E3C}" destId="{0A24948F-F2FD-4720-9428-E4362976C5E4}" srcOrd="0" destOrd="0" presId="urn:microsoft.com/office/officeart/2005/8/layout/default#1"/>
    <dgm:cxn modelId="{A84392E0-2E84-47AF-8300-60651F418152}" type="presOf" srcId="{AAEEBDDA-2D06-46EB-AC0A-F3854EB30D7E}" destId="{8A18A47E-1EDE-4143-9443-CA9B67C9BAE8}" srcOrd="0" destOrd="0" presId="urn:microsoft.com/office/officeart/2005/8/layout/default#1"/>
    <dgm:cxn modelId="{B9329BB8-E11C-4052-8EB3-6E40225D93C8}" srcId="{78B4571A-B2AB-4F13-BF31-96734C300C01}" destId="{7CC160C3-0F3F-47DF-A152-EA0E42D72E3C}" srcOrd="3" destOrd="0" parTransId="{AE4BCB56-F533-4438-AF0D-80E6370E17B3}" sibTransId="{F143E027-A136-4DB1-8EC2-228271D5C9CD}"/>
    <dgm:cxn modelId="{1B35A569-FA3E-441F-B59C-781B193900DD}" srcId="{78B4571A-B2AB-4F13-BF31-96734C300C01}" destId="{51FFCE60-3C2A-4AB4-8851-DBFD2F1EDF4B}" srcOrd="12" destOrd="0" parTransId="{28CE6EAA-8185-4AE3-9B3D-E976C042962C}" sibTransId="{DF6B66BA-0D45-4DCD-8AE7-2F1F50B282F2}"/>
    <dgm:cxn modelId="{FECE2289-DB78-47BB-95BA-1734ACE7977E}" srcId="{78B4571A-B2AB-4F13-BF31-96734C300C01}" destId="{19ED85B9-3EEA-4E89-9A68-9DE3F7037846}" srcOrd="10" destOrd="0" parTransId="{6B432DF8-42E6-46EF-B6AD-C50368ABB590}" sibTransId="{671FEA5D-D97C-41E6-8F20-1814A8BC3B60}"/>
    <dgm:cxn modelId="{A45A54DB-47D5-4E81-94C0-4EFCDA21F723}" srcId="{78B4571A-B2AB-4F13-BF31-96734C300C01}" destId="{42D8A6A1-99CF-4883-A1C9-EF98C7C9201C}" srcOrd="11" destOrd="0" parTransId="{DBE446F6-33A2-4417-9D76-CF211FA483CE}" sibTransId="{7940550D-5675-46F9-8183-71172636496A}"/>
    <dgm:cxn modelId="{409AE05B-C775-4AC1-A8CE-417EDA64DBCB}" srcId="{78B4571A-B2AB-4F13-BF31-96734C300C01}" destId="{6154E99B-DCF0-4DB2-A333-E004C921CCC0}" srcOrd="6" destOrd="0" parTransId="{7811A4BB-8C28-4275-973B-3E7AEF434EB2}" sibTransId="{A9CCC2F7-F0B2-4BC9-9C13-AD0727950B6E}"/>
    <dgm:cxn modelId="{954DFC0B-DB1B-4B5E-A257-C66AA277DBBE}" srcId="{78B4571A-B2AB-4F13-BF31-96734C300C01}" destId="{A3973515-A2CE-4FF4-82F2-2EF55451EAB8}" srcOrd="5" destOrd="0" parTransId="{96CECFA5-A61F-4E41-A9E2-3151916696C4}" sibTransId="{0FAB6C77-8C2B-4028-A6A8-3DC87CCD751A}"/>
    <dgm:cxn modelId="{B861EEE5-0F6C-4D31-9D7B-3FF3FDC74814}" srcId="{78B4571A-B2AB-4F13-BF31-96734C300C01}" destId="{3DC78C7A-FE2D-44FC-B152-2CC11CFD45A1}" srcOrd="1" destOrd="0" parTransId="{A0FC8FF0-D59E-4FB4-9B8E-CD4750D0F73B}" sibTransId="{592726A5-2527-4E56-BF45-09040914478C}"/>
    <dgm:cxn modelId="{45134849-04C6-4B32-A261-D1DA06D8278D}" type="presOf" srcId="{A3973515-A2CE-4FF4-82F2-2EF55451EAB8}" destId="{842F5057-11ED-4325-89F0-23BAF919F74A}" srcOrd="0" destOrd="0" presId="urn:microsoft.com/office/officeart/2005/8/layout/default#1"/>
    <dgm:cxn modelId="{468242E1-77A6-4B30-B43D-C27E486CF350}" srcId="{78B4571A-B2AB-4F13-BF31-96734C300C01}" destId="{AAEEBDDA-2D06-46EB-AC0A-F3854EB30D7E}" srcOrd="4" destOrd="0" parTransId="{B19E0424-CB04-4FC7-8C6B-223485BFFD51}" sibTransId="{A9D53891-0C9A-4E7C-99DA-7F231C372272}"/>
    <dgm:cxn modelId="{6B5769E0-8917-4A84-89B7-ADA7B3D6E47F}" type="presOf" srcId="{DDA8820E-67E3-4EDD-B1EB-AF632B940FF9}" destId="{3094B982-95FF-477C-8AB2-FFF2E96E385F}" srcOrd="0" destOrd="0" presId="urn:microsoft.com/office/officeart/2005/8/layout/default#1"/>
    <dgm:cxn modelId="{3903C1E9-2FE7-4A26-833C-3965D90E1B34}" type="presOf" srcId="{78B4571A-B2AB-4F13-BF31-96734C300C01}" destId="{34F2FEE0-7799-4940-903B-190EC951C9F7}" srcOrd="0" destOrd="0" presId="urn:microsoft.com/office/officeart/2005/8/layout/default#1"/>
    <dgm:cxn modelId="{FDD78F6D-4A78-4892-8044-55C3A3DB9871}" type="presOf" srcId="{19ED85B9-3EEA-4E89-9A68-9DE3F7037846}" destId="{E06CD815-37FB-4A5D-BE77-57A4B3ACBCC3}" srcOrd="0" destOrd="0" presId="urn:microsoft.com/office/officeart/2005/8/layout/default#1"/>
    <dgm:cxn modelId="{8EEC28C4-D6BD-469D-898A-C0B1CBCF5C0D}" srcId="{78B4571A-B2AB-4F13-BF31-96734C300C01}" destId="{3BF06F9D-097C-4066-91A8-9B316A47248C}" srcOrd="0" destOrd="0" parTransId="{FCC081F8-4FCC-4530-A70C-395C60321812}" sibTransId="{2EC1BFA5-BD94-4341-904C-1439A9CC611C}"/>
    <dgm:cxn modelId="{467EF325-AE14-4D49-A7DB-03C9ACC1D879}" type="presParOf" srcId="{34F2FEE0-7799-4940-903B-190EC951C9F7}" destId="{CF7A637D-52E8-4E68-894A-9E103F08151E}" srcOrd="0" destOrd="0" presId="urn:microsoft.com/office/officeart/2005/8/layout/default#1"/>
    <dgm:cxn modelId="{456ECC13-29AA-422D-A3ED-226BEA8D5DDA}" type="presParOf" srcId="{34F2FEE0-7799-4940-903B-190EC951C9F7}" destId="{66B1BB6F-22E0-4D6F-B107-5F8A02BF14F6}" srcOrd="1" destOrd="0" presId="urn:microsoft.com/office/officeart/2005/8/layout/default#1"/>
    <dgm:cxn modelId="{9F135F5E-4910-47D3-8C0C-37EF006DEAA3}" type="presParOf" srcId="{34F2FEE0-7799-4940-903B-190EC951C9F7}" destId="{ABEC5DFC-853A-4510-A34A-FE69A1D8AEEC}" srcOrd="2" destOrd="0" presId="urn:microsoft.com/office/officeart/2005/8/layout/default#1"/>
    <dgm:cxn modelId="{484D6F0F-0E69-434B-AC7C-C401A9AAF734}" type="presParOf" srcId="{34F2FEE0-7799-4940-903B-190EC951C9F7}" destId="{D4958A4C-9BE8-49D6-8AD9-117A020C821C}" srcOrd="3" destOrd="0" presId="urn:microsoft.com/office/officeart/2005/8/layout/default#1"/>
    <dgm:cxn modelId="{0424B481-98C4-4F30-99FC-4DDE5FE5F01D}" type="presParOf" srcId="{34F2FEE0-7799-4940-903B-190EC951C9F7}" destId="{3094B982-95FF-477C-8AB2-FFF2E96E385F}" srcOrd="4" destOrd="0" presId="urn:microsoft.com/office/officeart/2005/8/layout/default#1"/>
    <dgm:cxn modelId="{7C900B31-9768-42A9-9840-B63EDA3F023F}" type="presParOf" srcId="{34F2FEE0-7799-4940-903B-190EC951C9F7}" destId="{BF26CC01-9C19-4891-BA09-58C5298D5AA8}" srcOrd="5" destOrd="0" presId="urn:microsoft.com/office/officeart/2005/8/layout/default#1"/>
    <dgm:cxn modelId="{C7B5AE71-977B-4D17-87DC-CACE1D814CAE}" type="presParOf" srcId="{34F2FEE0-7799-4940-903B-190EC951C9F7}" destId="{0A24948F-F2FD-4720-9428-E4362976C5E4}" srcOrd="6" destOrd="0" presId="urn:microsoft.com/office/officeart/2005/8/layout/default#1"/>
    <dgm:cxn modelId="{6B1019E6-87BB-40C7-9624-1254EF9933C3}" type="presParOf" srcId="{34F2FEE0-7799-4940-903B-190EC951C9F7}" destId="{08B4DF73-1BDA-48D3-9E2E-B7A6FE883013}" srcOrd="7" destOrd="0" presId="urn:microsoft.com/office/officeart/2005/8/layout/default#1"/>
    <dgm:cxn modelId="{F53E878D-0676-455C-BB3A-15116AC5E1DB}" type="presParOf" srcId="{34F2FEE0-7799-4940-903B-190EC951C9F7}" destId="{8A18A47E-1EDE-4143-9443-CA9B67C9BAE8}" srcOrd="8" destOrd="0" presId="urn:microsoft.com/office/officeart/2005/8/layout/default#1"/>
    <dgm:cxn modelId="{887D8BE1-D322-4517-9AFF-DC5C9E93C4BE}" type="presParOf" srcId="{34F2FEE0-7799-4940-903B-190EC951C9F7}" destId="{1BE5784F-98AF-4553-B2A6-51C2A1E0A652}" srcOrd="9" destOrd="0" presId="urn:microsoft.com/office/officeart/2005/8/layout/default#1"/>
    <dgm:cxn modelId="{AA7ABF3A-0E5C-4768-8C43-BDC65C926DF8}" type="presParOf" srcId="{34F2FEE0-7799-4940-903B-190EC951C9F7}" destId="{842F5057-11ED-4325-89F0-23BAF919F74A}" srcOrd="10" destOrd="0" presId="urn:microsoft.com/office/officeart/2005/8/layout/default#1"/>
    <dgm:cxn modelId="{0722A2A3-43BA-4F3A-94A4-88A1D6A71C5B}" type="presParOf" srcId="{34F2FEE0-7799-4940-903B-190EC951C9F7}" destId="{C838E065-5309-4186-B1FF-611B0860AEE8}" srcOrd="11" destOrd="0" presId="urn:microsoft.com/office/officeart/2005/8/layout/default#1"/>
    <dgm:cxn modelId="{4A6CFA49-7330-4C90-8D1F-B820EDF021AE}" type="presParOf" srcId="{34F2FEE0-7799-4940-903B-190EC951C9F7}" destId="{21FBCBA2-AB56-491B-94F7-6C46D54EC22D}" srcOrd="12" destOrd="0" presId="urn:microsoft.com/office/officeart/2005/8/layout/default#1"/>
    <dgm:cxn modelId="{C65C3DD2-057A-4DE6-B5E1-7DB2DDC5F968}" type="presParOf" srcId="{34F2FEE0-7799-4940-903B-190EC951C9F7}" destId="{EBAC463C-4412-4D6E-85BC-3606C0A546A4}" srcOrd="13" destOrd="0" presId="urn:microsoft.com/office/officeart/2005/8/layout/default#1"/>
    <dgm:cxn modelId="{7250541E-92DC-44D8-84B6-6076D116CD70}" type="presParOf" srcId="{34F2FEE0-7799-4940-903B-190EC951C9F7}" destId="{E59139BF-78C3-4C00-85DD-45291CB1ECA5}" srcOrd="14" destOrd="0" presId="urn:microsoft.com/office/officeart/2005/8/layout/default#1"/>
    <dgm:cxn modelId="{7E969DD3-A2F7-4FF9-9673-52389CA4DF6B}" type="presParOf" srcId="{34F2FEE0-7799-4940-903B-190EC951C9F7}" destId="{D3F0CA51-835D-4395-A3E4-EDE2E27A9E9D}" srcOrd="15" destOrd="0" presId="urn:microsoft.com/office/officeart/2005/8/layout/default#1"/>
    <dgm:cxn modelId="{FC958C4E-FC5B-4218-A425-655C96446C85}" type="presParOf" srcId="{34F2FEE0-7799-4940-903B-190EC951C9F7}" destId="{2EDE3731-B64B-4271-92D2-7934E81EF249}" srcOrd="16" destOrd="0" presId="urn:microsoft.com/office/officeart/2005/8/layout/default#1"/>
    <dgm:cxn modelId="{5CB053D6-227A-496F-AAD8-C926FF848889}" type="presParOf" srcId="{34F2FEE0-7799-4940-903B-190EC951C9F7}" destId="{F5DB325F-F9EF-41A8-8E12-EE6B14A344D0}" srcOrd="17" destOrd="0" presId="urn:microsoft.com/office/officeart/2005/8/layout/default#1"/>
    <dgm:cxn modelId="{BBEF37E8-4D67-4AEB-A55C-E75FBEFCE2E0}" type="presParOf" srcId="{34F2FEE0-7799-4940-903B-190EC951C9F7}" destId="{9346058E-500B-4ACB-88F0-1667B006CB26}" srcOrd="18" destOrd="0" presId="urn:microsoft.com/office/officeart/2005/8/layout/default#1"/>
    <dgm:cxn modelId="{B8201D79-11E3-4BA7-B378-B247FDF88C7B}" type="presParOf" srcId="{34F2FEE0-7799-4940-903B-190EC951C9F7}" destId="{ADD397E3-303A-4544-9002-EF90766806E3}" srcOrd="19" destOrd="0" presId="urn:microsoft.com/office/officeart/2005/8/layout/default#1"/>
    <dgm:cxn modelId="{AFE5E616-AFE9-4BEC-A0E2-4A03EE0BBE3E}" type="presParOf" srcId="{34F2FEE0-7799-4940-903B-190EC951C9F7}" destId="{E06CD815-37FB-4A5D-BE77-57A4B3ACBCC3}" srcOrd="20" destOrd="0" presId="urn:microsoft.com/office/officeart/2005/8/layout/default#1"/>
    <dgm:cxn modelId="{3204F457-907C-47D8-97F2-5B63A9190C78}" type="presParOf" srcId="{34F2FEE0-7799-4940-903B-190EC951C9F7}" destId="{E041334E-884E-4692-BF81-70C772D62B5F}" srcOrd="21" destOrd="0" presId="urn:microsoft.com/office/officeart/2005/8/layout/default#1"/>
    <dgm:cxn modelId="{EF80520D-431E-4F10-ABCA-08FB45242B7A}" type="presParOf" srcId="{34F2FEE0-7799-4940-903B-190EC951C9F7}" destId="{A0F394D7-26EC-4599-A4B2-1847BED37257}" srcOrd="22" destOrd="0" presId="urn:microsoft.com/office/officeart/2005/8/layout/default#1"/>
    <dgm:cxn modelId="{B7AAA831-25B8-47B0-BD8C-FBB9328A32D1}" type="presParOf" srcId="{34F2FEE0-7799-4940-903B-190EC951C9F7}" destId="{3FEC0E2D-185D-49E2-AAEC-A2B51F3B65BF}" srcOrd="23" destOrd="0" presId="urn:microsoft.com/office/officeart/2005/8/layout/default#1"/>
    <dgm:cxn modelId="{E75D60EB-1E01-4F7B-BF9B-C9681FA7413D}" type="presParOf" srcId="{34F2FEE0-7799-4940-903B-190EC951C9F7}" destId="{7465B00C-72C6-444F-8A8B-170446372578}" srcOrd="24" destOrd="0" presId="urn:microsoft.com/office/officeart/2005/8/layout/default#1"/>
  </dgm:cxnLst>
  <dgm:bg>
    <a:noFill/>
  </dgm:bg>
  <dgm:whole>
    <a:ln w="25400" cap="rnd">
      <a:noFill/>
      <a:beve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9B3F63-6774-45C9-ABD6-D6CDC64990D1}" type="doc">
      <dgm:prSet loTypeId="urn:microsoft.com/office/officeart/2005/8/layout/hList7#1" loCatId="process" qsTypeId="urn:microsoft.com/office/officeart/2005/8/quickstyle/simple5" qsCatId="simple" csTypeId="urn:microsoft.com/office/officeart/2005/8/colors/accent0_3" csCatId="mainScheme" phldr="1"/>
      <dgm:spPr/>
    </dgm:pt>
    <dgm:pt modelId="{1E6EE204-4BD6-4795-8E37-A37FC9C3DAB6}">
      <dgm:prSet phldrT="[Text]"/>
      <dgm:spPr/>
      <dgm:t>
        <a:bodyPr/>
        <a:lstStyle/>
        <a:p>
          <a:r>
            <a:rPr lang="pt-PT" dirty="0"/>
            <a:t>Real Environment</a:t>
          </a:r>
        </a:p>
      </dgm:t>
    </dgm:pt>
    <dgm:pt modelId="{1E0EA12C-3DE0-47B8-A42F-BC3FB798B78F}" type="parTrans" cxnId="{2A051C46-E33E-42F3-AC32-8C20DCF2A1A4}">
      <dgm:prSet/>
      <dgm:spPr/>
      <dgm:t>
        <a:bodyPr/>
        <a:lstStyle/>
        <a:p>
          <a:endParaRPr lang="pt-PT"/>
        </a:p>
      </dgm:t>
    </dgm:pt>
    <dgm:pt modelId="{259EC96C-AB3A-4362-9CB1-E8F78104937B}" type="sibTrans" cxnId="{2A051C46-E33E-42F3-AC32-8C20DCF2A1A4}">
      <dgm:prSet/>
      <dgm:spPr/>
      <dgm:t>
        <a:bodyPr/>
        <a:lstStyle/>
        <a:p>
          <a:endParaRPr lang="pt-PT"/>
        </a:p>
      </dgm:t>
    </dgm:pt>
    <dgm:pt modelId="{1BE180F4-38C1-4842-8F2A-A0BB013026E0}">
      <dgm:prSet phldrT="[Text]"/>
      <dgm:spPr/>
      <dgm:t>
        <a:bodyPr/>
        <a:lstStyle/>
        <a:p>
          <a:r>
            <a:rPr lang="pt-PT" dirty="0"/>
            <a:t>Augmented Reality</a:t>
          </a:r>
        </a:p>
      </dgm:t>
    </dgm:pt>
    <dgm:pt modelId="{64375141-93AE-4ABD-BB64-67B67ADDD310}" type="parTrans" cxnId="{E783CD20-CD99-4C30-A84F-3A9E9C85E1C5}">
      <dgm:prSet/>
      <dgm:spPr/>
      <dgm:t>
        <a:bodyPr/>
        <a:lstStyle/>
        <a:p>
          <a:endParaRPr lang="pt-PT"/>
        </a:p>
      </dgm:t>
    </dgm:pt>
    <dgm:pt modelId="{B0AE715A-C335-4B37-BDFD-ECC95D2DD29C}" type="sibTrans" cxnId="{E783CD20-CD99-4C30-A84F-3A9E9C85E1C5}">
      <dgm:prSet/>
      <dgm:spPr/>
      <dgm:t>
        <a:bodyPr/>
        <a:lstStyle/>
        <a:p>
          <a:endParaRPr lang="pt-PT"/>
        </a:p>
      </dgm:t>
    </dgm:pt>
    <dgm:pt modelId="{F48B7D3A-7934-4316-B953-B4155609B1F8}">
      <dgm:prSet phldrT="[Text]"/>
      <dgm:spPr/>
      <dgm:t>
        <a:bodyPr/>
        <a:lstStyle/>
        <a:p>
          <a:r>
            <a:rPr lang="pt-PT" dirty="0"/>
            <a:t>Augmented Virtuality</a:t>
          </a:r>
        </a:p>
      </dgm:t>
    </dgm:pt>
    <dgm:pt modelId="{5971BCAD-4351-44CB-BB1A-677E1914A93B}" type="parTrans" cxnId="{038191DC-5655-4F81-9E79-92554E22FDC4}">
      <dgm:prSet/>
      <dgm:spPr/>
      <dgm:t>
        <a:bodyPr/>
        <a:lstStyle/>
        <a:p>
          <a:endParaRPr lang="pt-PT"/>
        </a:p>
      </dgm:t>
    </dgm:pt>
    <dgm:pt modelId="{336EFBF8-E05E-4515-A5E6-3B48F081E1B9}" type="sibTrans" cxnId="{038191DC-5655-4F81-9E79-92554E22FDC4}">
      <dgm:prSet/>
      <dgm:spPr/>
      <dgm:t>
        <a:bodyPr/>
        <a:lstStyle/>
        <a:p>
          <a:endParaRPr lang="pt-PT"/>
        </a:p>
      </dgm:t>
    </dgm:pt>
    <dgm:pt modelId="{698B5A6D-1CD8-454D-BEAA-EE6137EC0F4B}">
      <dgm:prSet phldrT="[Text]"/>
      <dgm:spPr/>
      <dgm:t>
        <a:bodyPr/>
        <a:lstStyle/>
        <a:p>
          <a:r>
            <a:rPr lang="pt-PT" dirty="0"/>
            <a:t>Virtual Environment</a:t>
          </a:r>
        </a:p>
      </dgm:t>
    </dgm:pt>
    <dgm:pt modelId="{2EA6C76D-3EB5-4747-BAA9-B2B851C11A4E}" type="parTrans" cxnId="{377BE0AF-1BC9-414A-8E29-29637F67F5DE}">
      <dgm:prSet/>
      <dgm:spPr/>
      <dgm:t>
        <a:bodyPr/>
        <a:lstStyle/>
        <a:p>
          <a:endParaRPr lang="pt-PT"/>
        </a:p>
      </dgm:t>
    </dgm:pt>
    <dgm:pt modelId="{4709B36F-6838-44F6-9650-A55EED6CB466}" type="sibTrans" cxnId="{377BE0AF-1BC9-414A-8E29-29637F67F5DE}">
      <dgm:prSet/>
      <dgm:spPr/>
      <dgm:t>
        <a:bodyPr/>
        <a:lstStyle/>
        <a:p>
          <a:endParaRPr lang="pt-PT"/>
        </a:p>
      </dgm:t>
    </dgm:pt>
    <dgm:pt modelId="{EC47B468-808C-4F07-B3E4-166A258D57BB}" type="pres">
      <dgm:prSet presAssocID="{3C9B3F63-6774-45C9-ABD6-D6CDC64990D1}" presName="Name0" presStyleCnt="0">
        <dgm:presLayoutVars>
          <dgm:dir/>
          <dgm:resizeHandles val="exact"/>
        </dgm:presLayoutVars>
      </dgm:prSet>
      <dgm:spPr/>
    </dgm:pt>
    <dgm:pt modelId="{E23C4A15-DA86-4565-A0B6-5648482D36C6}" type="pres">
      <dgm:prSet presAssocID="{3C9B3F63-6774-45C9-ABD6-D6CDC64990D1}" presName="fgShape" presStyleLbl="fgShp" presStyleIdx="0" presStyleCnt="1"/>
      <dgm:spPr/>
    </dgm:pt>
    <dgm:pt modelId="{C43BD011-58A7-4646-80F2-A6CD092D28B1}" type="pres">
      <dgm:prSet presAssocID="{3C9B3F63-6774-45C9-ABD6-D6CDC64990D1}" presName="linComp" presStyleCnt="0"/>
      <dgm:spPr/>
    </dgm:pt>
    <dgm:pt modelId="{6F9460BC-0D59-4625-A8BC-F2735BCF2BC1}" type="pres">
      <dgm:prSet presAssocID="{1E6EE204-4BD6-4795-8E37-A37FC9C3DAB6}" presName="compNode" presStyleCnt="0"/>
      <dgm:spPr/>
    </dgm:pt>
    <dgm:pt modelId="{53E26A4E-B478-4208-B19F-05F225FFA231}" type="pres">
      <dgm:prSet presAssocID="{1E6EE204-4BD6-4795-8E37-A37FC9C3DAB6}" presName="bkgdShape" presStyleLbl="node1" presStyleIdx="0" presStyleCnt="4"/>
      <dgm:spPr/>
      <dgm:t>
        <a:bodyPr/>
        <a:lstStyle/>
        <a:p>
          <a:endParaRPr lang="pt-PT"/>
        </a:p>
      </dgm:t>
    </dgm:pt>
    <dgm:pt modelId="{36EB52C5-1D65-4123-B112-E3DB8289AE31}" type="pres">
      <dgm:prSet presAssocID="{1E6EE204-4BD6-4795-8E37-A37FC9C3DAB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6DAA446-F33C-4F5E-AB02-E4AD53AF273A}" type="pres">
      <dgm:prSet presAssocID="{1E6EE204-4BD6-4795-8E37-A37FC9C3DAB6}" presName="invisiNode" presStyleLbl="node1" presStyleIdx="0" presStyleCnt="4"/>
      <dgm:spPr/>
    </dgm:pt>
    <dgm:pt modelId="{FF37A4A5-B39F-4785-8467-3AFCC1EA3E54}" type="pres">
      <dgm:prSet presAssocID="{1E6EE204-4BD6-4795-8E37-A37FC9C3DAB6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96D747A-B9A6-45B0-BABA-8F4D52425143}" type="pres">
      <dgm:prSet presAssocID="{259EC96C-AB3A-4362-9CB1-E8F78104937B}" presName="sibTrans" presStyleLbl="sibTrans2D1" presStyleIdx="0" presStyleCnt="0"/>
      <dgm:spPr/>
      <dgm:t>
        <a:bodyPr/>
        <a:lstStyle/>
        <a:p>
          <a:endParaRPr lang="pt-PT"/>
        </a:p>
      </dgm:t>
    </dgm:pt>
    <dgm:pt modelId="{1438E7DD-EF53-40C7-A8B7-330F4C6945CE}" type="pres">
      <dgm:prSet presAssocID="{1BE180F4-38C1-4842-8F2A-A0BB013026E0}" presName="compNode" presStyleCnt="0"/>
      <dgm:spPr/>
    </dgm:pt>
    <dgm:pt modelId="{1FFAFBC0-94D3-4B07-9797-C11DA508331C}" type="pres">
      <dgm:prSet presAssocID="{1BE180F4-38C1-4842-8F2A-A0BB013026E0}" presName="bkgdShape" presStyleLbl="node1" presStyleIdx="1" presStyleCnt="4"/>
      <dgm:spPr/>
      <dgm:t>
        <a:bodyPr/>
        <a:lstStyle/>
        <a:p>
          <a:endParaRPr lang="pt-PT"/>
        </a:p>
      </dgm:t>
    </dgm:pt>
    <dgm:pt modelId="{479EBF13-BC17-4C18-82BA-7790E7962D47}" type="pres">
      <dgm:prSet presAssocID="{1BE180F4-38C1-4842-8F2A-A0BB013026E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291CB35-BC02-48B4-97D8-401B9D85BA33}" type="pres">
      <dgm:prSet presAssocID="{1BE180F4-38C1-4842-8F2A-A0BB013026E0}" presName="invisiNode" presStyleLbl="node1" presStyleIdx="1" presStyleCnt="4"/>
      <dgm:spPr/>
    </dgm:pt>
    <dgm:pt modelId="{0BC89128-C516-4581-99C6-AB312B4D6D54}" type="pres">
      <dgm:prSet presAssocID="{1BE180F4-38C1-4842-8F2A-A0BB013026E0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BDF93CD-B9F5-4152-8895-6A783722F7FB}" type="pres">
      <dgm:prSet presAssocID="{B0AE715A-C335-4B37-BDFD-ECC95D2DD29C}" presName="sibTrans" presStyleLbl="sibTrans2D1" presStyleIdx="0" presStyleCnt="0"/>
      <dgm:spPr/>
      <dgm:t>
        <a:bodyPr/>
        <a:lstStyle/>
        <a:p>
          <a:endParaRPr lang="pt-PT"/>
        </a:p>
      </dgm:t>
    </dgm:pt>
    <dgm:pt modelId="{CD860573-72E9-4BB3-8770-304B70EADCF5}" type="pres">
      <dgm:prSet presAssocID="{F48B7D3A-7934-4316-B953-B4155609B1F8}" presName="compNode" presStyleCnt="0"/>
      <dgm:spPr/>
    </dgm:pt>
    <dgm:pt modelId="{A4468DB0-71DD-4AC1-91BB-2148A18F7869}" type="pres">
      <dgm:prSet presAssocID="{F48B7D3A-7934-4316-B953-B4155609B1F8}" presName="bkgdShape" presStyleLbl="node1" presStyleIdx="2" presStyleCnt="4"/>
      <dgm:spPr/>
      <dgm:t>
        <a:bodyPr/>
        <a:lstStyle/>
        <a:p>
          <a:endParaRPr lang="pt-PT"/>
        </a:p>
      </dgm:t>
    </dgm:pt>
    <dgm:pt modelId="{A0219FEE-8161-4D1F-BF9F-0E6EBB791DC2}" type="pres">
      <dgm:prSet presAssocID="{F48B7D3A-7934-4316-B953-B4155609B1F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722508D-D781-4662-AE0B-20520B1FEAB8}" type="pres">
      <dgm:prSet presAssocID="{F48B7D3A-7934-4316-B953-B4155609B1F8}" presName="invisiNode" presStyleLbl="node1" presStyleIdx="2" presStyleCnt="4"/>
      <dgm:spPr/>
    </dgm:pt>
    <dgm:pt modelId="{D3E6355F-1468-4CC2-9083-3F8F6525D38D}" type="pres">
      <dgm:prSet presAssocID="{F48B7D3A-7934-4316-B953-B4155609B1F8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999150E-09DF-4B7F-B0B3-A2EBE7DEB9DF}" type="pres">
      <dgm:prSet presAssocID="{336EFBF8-E05E-4515-A5E6-3B48F081E1B9}" presName="sibTrans" presStyleLbl="sibTrans2D1" presStyleIdx="0" presStyleCnt="0"/>
      <dgm:spPr/>
      <dgm:t>
        <a:bodyPr/>
        <a:lstStyle/>
        <a:p>
          <a:endParaRPr lang="pt-PT"/>
        </a:p>
      </dgm:t>
    </dgm:pt>
    <dgm:pt modelId="{DDCA24AF-49B2-4EB2-8BDD-8BF86066693E}" type="pres">
      <dgm:prSet presAssocID="{698B5A6D-1CD8-454D-BEAA-EE6137EC0F4B}" presName="compNode" presStyleCnt="0"/>
      <dgm:spPr/>
    </dgm:pt>
    <dgm:pt modelId="{F6388B62-642E-4C99-9C89-542CD4F68AE3}" type="pres">
      <dgm:prSet presAssocID="{698B5A6D-1CD8-454D-BEAA-EE6137EC0F4B}" presName="bkgdShape" presStyleLbl="node1" presStyleIdx="3" presStyleCnt="4"/>
      <dgm:spPr/>
      <dgm:t>
        <a:bodyPr/>
        <a:lstStyle/>
        <a:p>
          <a:endParaRPr lang="pt-PT"/>
        </a:p>
      </dgm:t>
    </dgm:pt>
    <dgm:pt modelId="{20A7F103-7BF7-4025-8CC0-E9811BA296C1}" type="pres">
      <dgm:prSet presAssocID="{698B5A6D-1CD8-454D-BEAA-EE6137EC0F4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5F55573-C7ED-4F17-AED8-697F099A3D82}" type="pres">
      <dgm:prSet presAssocID="{698B5A6D-1CD8-454D-BEAA-EE6137EC0F4B}" presName="invisiNode" presStyleLbl="node1" presStyleIdx="3" presStyleCnt="4"/>
      <dgm:spPr/>
    </dgm:pt>
    <dgm:pt modelId="{34439303-16BB-4910-AE0F-3D875A7C7417}" type="pres">
      <dgm:prSet presAssocID="{698B5A6D-1CD8-454D-BEAA-EE6137EC0F4B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12F431B-289C-4427-B065-2F8E711FBDAD}" type="presOf" srcId="{336EFBF8-E05E-4515-A5E6-3B48F081E1B9}" destId="{E999150E-09DF-4B7F-B0B3-A2EBE7DEB9DF}" srcOrd="0" destOrd="0" presId="urn:microsoft.com/office/officeart/2005/8/layout/hList7#1"/>
    <dgm:cxn modelId="{D1C5E390-B6A9-44D4-9842-5FEF506067C8}" type="presOf" srcId="{1E6EE204-4BD6-4795-8E37-A37FC9C3DAB6}" destId="{53E26A4E-B478-4208-B19F-05F225FFA231}" srcOrd="0" destOrd="0" presId="urn:microsoft.com/office/officeart/2005/8/layout/hList7#1"/>
    <dgm:cxn modelId="{BA181AD0-F680-46C7-882E-FB4C725F6D4E}" type="presOf" srcId="{F48B7D3A-7934-4316-B953-B4155609B1F8}" destId="{A4468DB0-71DD-4AC1-91BB-2148A18F7869}" srcOrd="0" destOrd="0" presId="urn:microsoft.com/office/officeart/2005/8/layout/hList7#1"/>
    <dgm:cxn modelId="{4FC2FCF4-73D4-4B20-86F2-6DCEBBDF6948}" type="presOf" srcId="{259EC96C-AB3A-4362-9CB1-E8F78104937B}" destId="{E96D747A-B9A6-45B0-BABA-8F4D52425143}" srcOrd="0" destOrd="0" presId="urn:microsoft.com/office/officeart/2005/8/layout/hList7#1"/>
    <dgm:cxn modelId="{E783CD20-CD99-4C30-A84F-3A9E9C85E1C5}" srcId="{3C9B3F63-6774-45C9-ABD6-D6CDC64990D1}" destId="{1BE180F4-38C1-4842-8F2A-A0BB013026E0}" srcOrd="1" destOrd="0" parTransId="{64375141-93AE-4ABD-BB64-67B67ADDD310}" sibTransId="{B0AE715A-C335-4B37-BDFD-ECC95D2DD29C}"/>
    <dgm:cxn modelId="{2296462F-C332-4058-BF63-3986A1F64592}" type="presOf" srcId="{1BE180F4-38C1-4842-8F2A-A0BB013026E0}" destId="{479EBF13-BC17-4C18-82BA-7790E7962D47}" srcOrd="1" destOrd="0" presId="urn:microsoft.com/office/officeart/2005/8/layout/hList7#1"/>
    <dgm:cxn modelId="{AE8B157C-4FA4-45D7-9740-FA4233449634}" type="presOf" srcId="{698B5A6D-1CD8-454D-BEAA-EE6137EC0F4B}" destId="{20A7F103-7BF7-4025-8CC0-E9811BA296C1}" srcOrd="1" destOrd="0" presId="urn:microsoft.com/office/officeart/2005/8/layout/hList7#1"/>
    <dgm:cxn modelId="{0598C7A0-4F18-4955-81CC-CB123CAE443C}" type="presOf" srcId="{1BE180F4-38C1-4842-8F2A-A0BB013026E0}" destId="{1FFAFBC0-94D3-4B07-9797-C11DA508331C}" srcOrd="0" destOrd="0" presId="urn:microsoft.com/office/officeart/2005/8/layout/hList7#1"/>
    <dgm:cxn modelId="{038191DC-5655-4F81-9E79-92554E22FDC4}" srcId="{3C9B3F63-6774-45C9-ABD6-D6CDC64990D1}" destId="{F48B7D3A-7934-4316-B953-B4155609B1F8}" srcOrd="2" destOrd="0" parTransId="{5971BCAD-4351-44CB-BB1A-677E1914A93B}" sibTransId="{336EFBF8-E05E-4515-A5E6-3B48F081E1B9}"/>
    <dgm:cxn modelId="{CCE048B9-A08E-4129-9901-55D53E99F07B}" type="presOf" srcId="{1E6EE204-4BD6-4795-8E37-A37FC9C3DAB6}" destId="{36EB52C5-1D65-4123-B112-E3DB8289AE31}" srcOrd="1" destOrd="0" presId="urn:microsoft.com/office/officeart/2005/8/layout/hList7#1"/>
    <dgm:cxn modelId="{377BE0AF-1BC9-414A-8E29-29637F67F5DE}" srcId="{3C9B3F63-6774-45C9-ABD6-D6CDC64990D1}" destId="{698B5A6D-1CD8-454D-BEAA-EE6137EC0F4B}" srcOrd="3" destOrd="0" parTransId="{2EA6C76D-3EB5-4747-BAA9-B2B851C11A4E}" sibTransId="{4709B36F-6838-44F6-9650-A55EED6CB466}"/>
    <dgm:cxn modelId="{518BAAFF-C41E-449C-B48E-63CE101C56C9}" type="presOf" srcId="{698B5A6D-1CD8-454D-BEAA-EE6137EC0F4B}" destId="{F6388B62-642E-4C99-9C89-542CD4F68AE3}" srcOrd="0" destOrd="0" presId="urn:microsoft.com/office/officeart/2005/8/layout/hList7#1"/>
    <dgm:cxn modelId="{BB7BCF52-0AF6-4D2C-95C3-0CAAEF93F460}" type="presOf" srcId="{B0AE715A-C335-4B37-BDFD-ECC95D2DD29C}" destId="{7BDF93CD-B9F5-4152-8895-6A783722F7FB}" srcOrd="0" destOrd="0" presId="urn:microsoft.com/office/officeart/2005/8/layout/hList7#1"/>
    <dgm:cxn modelId="{5E8E4F52-B667-4AC4-9E43-EC07439638AB}" type="presOf" srcId="{F48B7D3A-7934-4316-B953-B4155609B1F8}" destId="{A0219FEE-8161-4D1F-BF9F-0E6EBB791DC2}" srcOrd="1" destOrd="0" presId="urn:microsoft.com/office/officeart/2005/8/layout/hList7#1"/>
    <dgm:cxn modelId="{B7B42B8D-F016-48D6-B2FA-91FF76870C84}" type="presOf" srcId="{3C9B3F63-6774-45C9-ABD6-D6CDC64990D1}" destId="{EC47B468-808C-4F07-B3E4-166A258D57BB}" srcOrd="0" destOrd="0" presId="urn:microsoft.com/office/officeart/2005/8/layout/hList7#1"/>
    <dgm:cxn modelId="{2A051C46-E33E-42F3-AC32-8C20DCF2A1A4}" srcId="{3C9B3F63-6774-45C9-ABD6-D6CDC64990D1}" destId="{1E6EE204-4BD6-4795-8E37-A37FC9C3DAB6}" srcOrd="0" destOrd="0" parTransId="{1E0EA12C-3DE0-47B8-A42F-BC3FB798B78F}" sibTransId="{259EC96C-AB3A-4362-9CB1-E8F78104937B}"/>
    <dgm:cxn modelId="{FB3F9C30-3E57-4A5D-A61A-0ACC079A0138}" type="presParOf" srcId="{EC47B468-808C-4F07-B3E4-166A258D57BB}" destId="{E23C4A15-DA86-4565-A0B6-5648482D36C6}" srcOrd="0" destOrd="0" presId="urn:microsoft.com/office/officeart/2005/8/layout/hList7#1"/>
    <dgm:cxn modelId="{B3FE8F02-E7A6-4B8E-89D7-A9ECE6074D4A}" type="presParOf" srcId="{EC47B468-808C-4F07-B3E4-166A258D57BB}" destId="{C43BD011-58A7-4646-80F2-A6CD092D28B1}" srcOrd="1" destOrd="0" presId="urn:microsoft.com/office/officeart/2005/8/layout/hList7#1"/>
    <dgm:cxn modelId="{4FE31FFD-188B-4839-850E-3887EE11831D}" type="presParOf" srcId="{C43BD011-58A7-4646-80F2-A6CD092D28B1}" destId="{6F9460BC-0D59-4625-A8BC-F2735BCF2BC1}" srcOrd="0" destOrd="0" presId="urn:microsoft.com/office/officeart/2005/8/layout/hList7#1"/>
    <dgm:cxn modelId="{00B55892-F795-4167-B006-33FF13E29344}" type="presParOf" srcId="{6F9460BC-0D59-4625-A8BC-F2735BCF2BC1}" destId="{53E26A4E-B478-4208-B19F-05F225FFA231}" srcOrd="0" destOrd="0" presId="urn:microsoft.com/office/officeart/2005/8/layout/hList7#1"/>
    <dgm:cxn modelId="{52026226-B843-4FF2-8108-1F3B894E0DC2}" type="presParOf" srcId="{6F9460BC-0D59-4625-A8BC-F2735BCF2BC1}" destId="{36EB52C5-1D65-4123-B112-E3DB8289AE31}" srcOrd="1" destOrd="0" presId="urn:microsoft.com/office/officeart/2005/8/layout/hList7#1"/>
    <dgm:cxn modelId="{0892B136-8311-4EB0-8780-DA70E83604DD}" type="presParOf" srcId="{6F9460BC-0D59-4625-A8BC-F2735BCF2BC1}" destId="{D6DAA446-F33C-4F5E-AB02-E4AD53AF273A}" srcOrd="2" destOrd="0" presId="urn:microsoft.com/office/officeart/2005/8/layout/hList7#1"/>
    <dgm:cxn modelId="{5307EDC3-8292-495F-A8DB-81AB5E5ACBE7}" type="presParOf" srcId="{6F9460BC-0D59-4625-A8BC-F2735BCF2BC1}" destId="{FF37A4A5-B39F-4785-8467-3AFCC1EA3E54}" srcOrd="3" destOrd="0" presId="urn:microsoft.com/office/officeart/2005/8/layout/hList7#1"/>
    <dgm:cxn modelId="{807D5600-FF25-413B-8A51-4B919A74A411}" type="presParOf" srcId="{C43BD011-58A7-4646-80F2-A6CD092D28B1}" destId="{E96D747A-B9A6-45B0-BABA-8F4D52425143}" srcOrd="1" destOrd="0" presId="urn:microsoft.com/office/officeart/2005/8/layout/hList7#1"/>
    <dgm:cxn modelId="{6BFD27F0-3278-45A2-8C17-D662BEE2E89C}" type="presParOf" srcId="{C43BD011-58A7-4646-80F2-A6CD092D28B1}" destId="{1438E7DD-EF53-40C7-A8B7-330F4C6945CE}" srcOrd="2" destOrd="0" presId="urn:microsoft.com/office/officeart/2005/8/layout/hList7#1"/>
    <dgm:cxn modelId="{15A15340-2B85-4B5C-A5B3-EFE2662BC28F}" type="presParOf" srcId="{1438E7DD-EF53-40C7-A8B7-330F4C6945CE}" destId="{1FFAFBC0-94D3-4B07-9797-C11DA508331C}" srcOrd="0" destOrd="0" presId="urn:microsoft.com/office/officeart/2005/8/layout/hList7#1"/>
    <dgm:cxn modelId="{864D241E-8403-428C-A5F3-2F58B55971D1}" type="presParOf" srcId="{1438E7DD-EF53-40C7-A8B7-330F4C6945CE}" destId="{479EBF13-BC17-4C18-82BA-7790E7962D47}" srcOrd="1" destOrd="0" presId="urn:microsoft.com/office/officeart/2005/8/layout/hList7#1"/>
    <dgm:cxn modelId="{2DF274EE-60FC-4785-BF76-E601FF40D158}" type="presParOf" srcId="{1438E7DD-EF53-40C7-A8B7-330F4C6945CE}" destId="{A291CB35-BC02-48B4-97D8-401B9D85BA33}" srcOrd="2" destOrd="0" presId="urn:microsoft.com/office/officeart/2005/8/layout/hList7#1"/>
    <dgm:cxn modelId="{D7575FA7-770F-4A1C-ABEB-50AA614C8A3B}" type="presParOf" srcId="{1438E7DD-EF53-40C7-A8B7-330F4C6945CE}" destId="{0BC89128-C516-4581-99C6-AB312B4D6D54}" srcOrd="3" destOrd="0" presId="urn:microsoft.com/office/officeart/2005/8/layout/hList7#1"/>
    <dgm:cxn modelId="{C89CB169-42A0-4BF6-B5BB-E2B427CD0C94}" type="presParOf" srcId="{C43BD011-58A7-4646-80F2-A6CD092D28B1}" destId="{7BDF93CD-B9F5-4152-8895-6A783722F7FB}" srcOrd="3" destOrd="0" presId="urn:microsoft.com/office/officeart/2005/8/layout/hList7#1"/>
    <dgm:cxn modelId="{12AED4C3-031C-44C9-B0B8-9316DC47BCE3}" type="presParOf" srcId="{C43BD011-58A7-4646-80F2-A6CD092D28B1}" destId="{CD860573-72E9-4BB3-8770-304B70EADCF5}" srcOrd="4" destOrd="0" presId="urn:microsoft.com/office/officeart/2005/8/layout/hList7#1"/>
    <dgm:cxn modelId="{53FF4A7F-8A59-42C5-868F-345FF7D28B47}" type="presParOf" srcId="{CD860573-72E9-4BB3-8770-304B70EADCF5}" destId="{A4468DB0-71DD-4AC1-91BB-2148A18F7869}" srcOrd="0" destOrd="0" presId="urn:microsoft.com/office/officeart/2005/8/layout/hList7#1"/>
    <dgm:cxn modelId="{D3774C16-9F7F-44A5-B7F2-29908E9AC151}" type="presParOf" srcId="{CD860573-72E9-4BB3-8770-304B70EADCF5}" destId="{A0219FEE-8161-4D1F-BF9F-0E6EBB791DC2}" srcOrd="1" destOrd="0" presId="urn:microsoft.com/office/officeart/2005/8/layout/hList7#1"/>
    <dgm:cxn modelId="{78A9A2D7-4F14-4FA2-A7B3-68753598D76B}" type="presParOf" srcId="{CD860573-72E9-4BB3-8770-304B70EADCF5}" destId="{1722508D-D781-4662-AE0B-20520B1FEAB8}" srcOrd="2" destOrd="0" presId="urn:microsoft.com/office/officeart/2005/8/layout/hList7#1"/>
    <dgm:cxn modelId="{5DF8A035-5F78-4581-A6B9-4A67BBBBD9A4}" type="presParOf" srcId="{CD860573-72E9-4BB3-8770-304B70EADCF5}" destId="{D3E6355F-1468-4CC2-9083-3F8F6525D38D}" srcOrd="3" destOrd="0" presId="urn:microsoft.com/office/officeart/2005/8/layout/hList7#1"/>
    <dgm:cxn modelId="{A84D94BD-EFBA-4D50-9E5A-FAE44C2514A6}" type="presParOf" srcId="{C43BD011-58A7-4646-80F2-A6CD092D28B1}" destId="{E999150E-09DF-4B7F-B0B3-A2EBE7DEB9DF}" srcOrd="5" destOrd="0" presId="urn:microsoft.com/office/officeart/2005/8/layout/hList7#1"/>
    <dgm:cxn modelId="{4FA86733-D323-4908-8924-E41C16FA8440}" type="presParOf" srcId="{C43BD011-58A7-4646-80F2-A6CD092D28B1}" destId="{DDCA24AF-49B2-4EB2-8BDD-8BF86066693E}" srcOrd="6" destOrd="0" presId="urn:microsoft.com/office/officeart/2005/8/layout/hList7#1"/>
    <dgm:cxn modelId="{DD1D7AFC-07A6-4C4B-B4F9-ADD5E19C460F}" type="presParOf" srcId="{DDCA24AF-49B2-4EB2-8BDD-8BF86066693E}" destId="{F6388B62-642E-4C99-9C89-542CD4F68AE3}" srcOrd="0" destOrd="0" presId="urn:microsoft.com/office/officeart/2005/8/layout/hList7#1"/>
    <dgm:cxn modelId="{48159346-7601-4C5C-AE97-7D9BDBC1096D}" type="presParOf" srcId="{DDCA24AF-49B2-4EB2-8BDD-8BF86066693E}" destId="{20A7F103-7BF7-4025-8CC0-E9811BA296C1}" srcOrd="1" destOrd="0" presId="urn:microsoft.com/office/officeart/2005/8/layout/hList7#1"/>
    <dgm:cxn modelId="{D4B40694-2BDD-44B2-92D0-9881E18688C0}" type="presParOf" srcId="{DDCA24AF-49B2-4EB2-8BDD-8BF86066693E}" destId="{85F55573-C7ED-4F17-AED8-697F099A3D82}" srcOrd="2" destOrd="0" presId="urn:microsoft.com/office/officeart/2005/8/layout/hList7#1"/>
    <dgm:cxn modelId="{0B9AF8B3-ECDE-4D8C-8C36-F9C28AA69B56}" type="presParOf" srcId="{DDCA24AF-49B2-4EB2-8BDD-8BF86066693E}" destId="{34439303-16BB-4910-AE0F-3D875A7C741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051C548-A84A-4801-A690-FA907278F9C6}" type="datetimeFigureOut">
              <a:rPr lang="pt-PT" smtClean="0"/>
              <a:pPr/>
              <a:t>27-01-2012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3CACFD5-57C9-4D5A-9389-0C6D75CDCC2A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2128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B4E59CF-2299-484D-9A20-AFBFA3539017}" type="datetimeFigureOut">
              <a:rPr lang="pt-PT"/>
              <a:pPr>
                <a:defRPr/>
              </a:pPr>
              <a:t>27-01-2012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PT" noProof="0" smtClean="0"/>
              <a:t>Clique para editar os estilos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C605BAA-ACAB-4964-AD1B-11BC922EBBF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3216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</a:t>
            </a:fld>
            <a:endParaRPr lang="pt-P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11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17</a:t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18</a:t>
            </a:fld>
            <a:endParaRPr lang="pt-P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23</a:t>
            </a:fld>
            <a:endParaRPr lang="pt-P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24</a:t>
            </a:fld>
            <a:endParaRPr lang="pt-P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25</a:t>
            </a:fld>
            <a:endParaRPr lang="pt-P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26</a:t>
            </a:fld>
            <a:endParaRPr lang="pt-P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28</a:t>
            </a:fld>
            <a:endParaRPr lang="pt-P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29</a:t>
            </a:fld>
            <a:endParaRPr lang="pt-P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32</a:t>
            </a:fld>
            <a:endParaRPr lang="pt-P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05BAA-ACAB-4964-AD1B-11BC922EBBFD}" type="slidenum">
              <a:rPr lang="pt-PT" smtClean="0"/>
              <a:pPr>
                <a:defRPr/>
              </a:pPr>
              <a:t>9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57232"/>
            <a:ext cx="2057400" cy="5268931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57232"/>
            <a:ext cx="6019800" cy="5268931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ct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813"/>
            <a:ext cx="8229600" cy="500062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0188"/>
            <a:ext cx="4038600" cy="46259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00188"/>
            <a:ext cx="4038600" cy="46259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42922"/>
            <a:ext cx="8229600" cy="500062"/>
          </a:xfrm>
        </p:spPr>
        <p:txBody>
          <a:bodyPr/>
          <a:lstStyle/>
          <a:p>
            <a:r>
              <a:rPr lang="en-US" noProof="0" dirty="0" smtClean="0"/>
              <a:t>Clique </a:t>
            </a:r>
            <a:r>
              <a:rPr lang="en-US" noProof="0" dirty="0" err="1" smtClean="0"/>
              <a:t>para</a:t>
            </a:r>
            <a:r>
              <a:rPr lang="en-US" noProof="0" dirty="0" smtClean="0"/>
              <a:t> </a:t>
            </a:r>
            <a:r>
              <a:rPr lang="en-US" noProof="0" dirty="0" err="1" smtClean="0"/>
              <a:t>editar</a:t>
            </a:r>
            <a:r>
              <a:rPr lang="en-US" noProof="0" dirty="0" smtClean="0"/>
              <a:t> o </a:t>
            </a:r>
            <a:r>
              <a:rPr lang="en-US" noProof="0" dirty="0" err="1" smtClean="0"/>
              <a:t>estilo</a:t>
            </a:r>
            <a:endParaRPr lang="en-US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507209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 smtClean="0"/>
              <a:t>Clique </a:t>
            </a:r>
            <a:r>
              <a:rPr lang="en-US" noProof="0" dirty="0" err="1" smtClean="0"/>
              <a:t>para</a:t>
            </a:r>
            <a:r>
              <a:rPr lang="en-US" noProof="0" dirty="0" smtClean="0"/>
              <a:t> </a:t>
            </a:r>
            <a:r>
              <a:rPr lang="en-US" noProof="0" dirty="0" err="1" smtClean="0"/>
              <a:t>editar</a:t>
            </a:r>
            <a:r>
              <a:rPr lang="en-US" noProof="0" dirty="0" smtClean="0"/>
              <a:t> </a:t>
            </a:r>
            <a:r>
              <a:rPr lang="en-US" noProof="0" dirty="0" err="1" smtClean="0"/>
              <a:t>os</a:t>
            </a:r>
            <a:r>
              <a:rPr lang="en-US" noProof="0" dirty="0" smtClean="0"/>
              <a:t> </a:t>
            </a:r>
            <a:r>
              <a:rPr lang="en-US" noProof="0" dirty="0" err="1" smtClean="0"/>
              <a:t>estilos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Terceiro</a:t>
            </a:r>
            <a:r>
              <a:rPr lang="en-US" noProof="0" dirty="0" smtClean="0"/>
              <a:t>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3"/>
            <a:r>
              <a:rPr lang="en-US" noProof="0" dirty="0" smtClean="0"/>
              <a:t>Quarto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nível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79430"/>
            <a:ext cx="3008313" cy="7921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785794"/>
            <a:ext cx="5111750" cy="5340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571612"/>
            <a:ext cx="3008313" cy="45545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dirty="0" smtClean="0"/>
              <a:t>Clique para editar os estilos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785793"/>
            <a:ext cx="5486400" cy="394178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 smtClean="0"/>
              <a:t>Clique no ícone para adicionar uma imagem</a:t>
            </a:r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785813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dirty="0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500188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344863" y="6621486"/>
            <a:ext cx="5799137" cy="241335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lIns="180000" tIns="61200" rIns="0" bIns="46800" anchor="ctr">
            <a:spAutoFit/>
          </a:bodyPr>
          <a:lstStyle/>
          <a:p>
            <a:pPr defTabSz="457200">
              <a:lnSpc>
                <a:spcPct val="70000"/>
              </a:lnSpc>
              <a:spcBef>
                <a:spcPts val="300"/>
              </a:spcBef>
              <a:spcAft>
                <a:spcPct val="15000"/>
              </a:spcAft>
              <a:buClr>
                <a:srgbClr val="000000"/>
              </a:buClr>
              <a:buSzPct val="100000"/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	</a:t>
            </a:r>
            <a:endParaRPr lang="en-GB" sz="1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3275857" y="6583045"/>
            <a:ext cx="5868144" cy="259865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square" lIns="180000" tIns="61200" rIns="0" bIns="46800" anchor="ctr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70000"/>
              </a:lnSpc>
              <a:spcBef>
                <a:spcPts val="300"/>
              </a:spcBef>
              <a:spcAft>
                <a:spcPct val="15000"/>
              </a:spcAft>
              <a:buClr>
                <a:srgbClr val="000000"/>
              </a:buClr>
              <a:buSzPct val="100000"/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5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IntellWheels:  Intelligent Wheelchair |</a:t>
            </a:r>
            <a:r>
              <a:rPr lang="en-US" sz="1000" b="1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Luis Paulo Reis | </a:t>
            </a:r>
            <a:r>
              <a:rPr lang="en-GB" sz="1000" i="1" dirty="0" smtClean="0"/>
              <a:t>RPID/</a:t>
            </a:r>
            <a:r>
              <a:rPr lang="en-US" sz="1000" i="1" dirty="0" smtClean="0"/>
              <a:t>ADA/109636/2009</a:t>
            </a:r>
            <a:r>
              <a:rPr lang="en-US" sz="1000" b="1" i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|</a:t>
            </a:r>
            <a:r>
              <a:rPr lang="en-US" sz="1000" b="1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Jan </a:t>
            </a:r>
            <a:r>
              <a:rPr lang="en-GB" sz="1000" b="1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2012</a:t>
            </a:r>
            <a:r>
              <a:rPr lang="en-GB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|</a:t>
            </a:r>
            <a:fld id="{3431D719-CF22-4FA2-9705-8DC15D259C7F}" type="slidenum">
              <a:rPr lang="en-GB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pPr marL="0" marR="0" indent="0" algn="l" defTabSz="457200" rtl="0" eaLnBrk="1" fontAlgn="base" latinLnBrk="0" hangingPunct="1">
                <a:lnSpc>
                  <a:spcPct val="70000"/>
                </a:lnSpc>
                <a:spcBef>
                  <a:spcPts val="300"/>
                </a:spcBef>
                <a:spcAft>
                  <a:spcPct val="15000"/>
                </a:spcAft>
                <a:buClr>
                  <a:srgbClr val="000000"/>
                </a:buClr>
                <a:buSzPct val="100000"/>
                <a:buFont typeface="Trebuchet MS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lang="en-GB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</a:endParaRPr>
          </a:p>
        </p:txBody>
      </p:sp>
      <p:pic>
        <p:nvPicPr>
          <p:cNvPr id="1030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430987"/>
            <a:ext cx="3419475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Imagem 9" descr="Logo_INESCPorto2.jpg"/>
          <p:cNvPicPr>
            <a:picLocks noChangeAspect="1"/>
          </p:cNvPicPr>
          <p:nvPr userDrawn="1"/>
        </p:nvPicPr>
        <p:blipFill>
          <a:blip r:embed="rId15" cstate="print"/>
          <a:srcRect l="12397" t="20237" b="23957"/>
          <a:stretch>
            <a:fillRect/>
          </a:stretch>
        </p:blipFill>
        <p:spPr>
          <a:xfrm>
            <a:off x="2956648" y="27432"/>
            <a:ext cx="1543344" cy="432048"/>
          </a:xfrm>
          <a:prstGeom prst="rect">
            <a:avLst/>
          </a:prstGeom>
        </p:spPr>
      </p:pic>
      <p:pic>
        <p:nvPicPr>
          <p:cNvPr id="11" name="Imagem 10" descr="liacc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569970" y="80664"/>
            <a:ext cx="1345846" cy="396008"/>
          </a:xfrm>
          <a:prstGeom prst="rect">
            <a:avLst/>
          </a:prstGeom>
        </p:spPr>
      </p:pic>
      <p:pic>
        <p:nvPicPr>
          <p:cNvPr id="12" name="Imagem 11" descr="feup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-1"/>
            <a:ext cx="1575542" cy="476673"/>
          </a:xfrm>
          <a:prstGeom prst="rect">
            <a:avLst/>
          </a:prstGeom>
        </p:spPr>
      </p:pic>
      <p:pic>
        <p:nvPicPr>
          <p:cNvPr id="17" name="Picture 2" descr="C:\Users\robocup2\Desktop\RoboCup\PT_Team\lixo\ua-logo-150x66.gif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12137" y="0"/>
            <a:ext cx="1000023" cy="440010"/>
          </a:xfrm>
          <a:prstGeom prst="rect">
            <a:avLst/>
          </a:prstGeom>
          <a:noFill/>
        </p:spPr>
      </p:pic>
      <p:pic>
        <p:nvPicPr>
          <p:cNvPr id="18" name="Picture 17"/>
          <p:cNvPicPr/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84168" y="0"/>
            <a:ext cx="7200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 userDrawn="1"/>
        </p:nvPicPr>
        <p:blipFill>
          <a:blip r:embed="rId20" cstate="print"/>
          <a:srcRect l="18588" t="39063" r="69177" b="47415"/>
          <a:stretch>
            <a:fillRect/>
          </a:stretch>
        </p:blipFill>
        <p:spPr bwMode="auto">
          <a:xfrm>
            <a:off x="8244408" y="0"/>
            <a:ext cx="82758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"/>
          <p:cNvPicPr/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86036" y="72008"/>
            <a:ext cx="1114356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C:\Users\robocup2\Desktop\RoboCup\PT_Team\lixo\logo_Ieeta.jpg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14453" y="-1"/>
            <a:ext cx="445579" cy="54868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.up.pt/~lpreis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mailto:lpreis@fe.up.p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5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2.xml"/><Relationship Id="rId2" Type="http://schemas.openxmlformats.org/officeDocument/2006/relationships/video" Target="file:///D:\Intellwheels\RealOA.MPG" TargetMode="External"/><Relationship Id="rId1" Type="http://schemas.openxmlformats.org/officeDocument/2006/relationships/video" Target="file:///D:\Intellwheels\VirtualOA.wmv" TargetMode="External"/><Relationship Id="rId6" Type="http://schemas.openxmlformats.org/officeDocument/2006/relationships/image" Target="../media/image47.png"/><Relationship Id="rId11" Type="http://schemas.microsoft.com/office/2007/relationships/diagramDrawing" Target="../diagrams/drawing2.xml"/><Relationship Id="rId5" Type="http://schemas.openxmlformats.org/officeDocument/2006/relationships/image" Target="../media/image46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16.xml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ntellwheels\cadeira4.wmv" TargetMode="Externa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ntellwheels\MOV00021.MPG" TargetMode="Externa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ntellwheels\MOV00017.MPG" TargetMode="Externa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video" Target="file:///D:\Intellwheels\Porto_Canal_IW.wmv" TargetMode="External"/><Relationship Id="rId7" Type="http://schemas.openxmlformats.org/officeDocument/2006/relationships/image" Target="../media/image70.png"/><Relationship Id="rId2" Type="http://schemas.openxmlformats.org/officeDocument/2006/relationships/video" Target="file:///D:\Intellwheels\Porto_Alive_IW.wmv" TargetMode="External"/><Relationship Id="rId1" Type="http://schemas.openxmlformats.org/officeDocument/2006/relationships/video" Target="file:///D:\Intellwheels\SIC_Intellwheels.wmv" TargetMode="Externa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video" Target="file:///D:\Intellwheels\t088672.wmv" TargetMode="External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4.jpeg"/><Relationship Id="rId9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mailto:lpreis@fe.up.p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18.emf"/><Relationship Id="rId3" Type="http://schemas.openxmlformats.org/officeDocument/2006/relationships/image" Target="../media/image20.png"/><Relationship Id="rId7" Type="http://schemas.openxmlformats.org/officeDocument/2006/relationships/image" Target="../media/image24.wmf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115616" y="2797765"/>
            <a:ext cx="698477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GB" sz="1200" b="1" dirty="0" smtClean="0">
              <a:solidFill>
                <a:srgbClr val="000000"/>
              </a:solidFill>
            </a:endParaRPr>
          </a:p>
          <a:p>
            <a:pPr algn="ctr"/>
            <a:endParaRPr lang="en-GB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GB" sz="2800" b="1" dirty="0" err="1" smtClean="0">
                <a:solidFill>
                  <a:srgbClr val="000000"/>
                </a:solidFill>
              </a:rPr>
              <a:t>Luís</a:t>
            </a:r>
            <a:r>
              <a:rPr lang="en-GB" sz="2800" b="1" dirty="0" smtClean="0">
                <a:solidFill>
                  <a:srgbClr val="000000"/>
                </a:solidFill>
              </a:rPr>
              <a:t> Paulo Reis</a:t>
            </a:r>
          </a:p>
          <a:p>
            <a:pPr algn="ctr"/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b="1" dirty="0" smtClean="0">
                <a:solidFill>
                  <a:srgbClr val="000000"/>
                </a:solidFill>
                <a:hlinkClick r:id="rId3"/>
              </a:rPr>
              <a:t>Http://www.fe.up.pt/~lpreis</a:t>
            </a:r>
            <a:endParaRPr lang="en-GB" b="1" dirty="0" smtClean="0">
              <a:solidFill>
                <a:srgbClr val="000000"/>
              </a:solidFill>
            </a:endParaRPr>
          </a:p>
          <a:p>
            <a:pPr algn="ctr"/>
            <a:r>
              <a:rPr lang="en-GB" b="1" dirty="0" smtClean="0">
                <a:solidFill>
                  <a:srgbClr val="000000"/>
                </a:solidFill>
                <a:hlinkClick r:id="rId4"/>
              </a:rPr>
              <a:t>lpreis@fe.up.pt</a:t>
            </a:r>
            <a:endParaRPr lang="en-GB" b="1" dirty="0" smtClean="0">
              <a:solidFill>
                <a:srgbClr val="000000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000000"/>
                </a:solidFill>
              </a:rPr>
              <a:t>Member of the Directive Board of LIACC – Artificial Intelligence and Computer Science Lab. Of the University of Porto, Portugal</a:t>
            </a:r>
          </a:p>
          <a:p>
            <a:pPr algn="ctr"/>
            <a:r>
              <a:rPr lang="en-GB" sz="1600" b="1" dirty="0" smtClean="0">
                <a:solidFill>
                  <a:srgbClr val="000000"/>
                </a:solidFill>
              </a:rPr>
              <a:t>Associate Professor of the School of Engineering, University of Minho, Portugal</a:t>
            </a:r>
          </a:p>
          <a:p>
            <a:pPr algn="ctr"/>
            <a:endParaRPr lang="en-GB" sz="1600" b="1" dirty="0" smtClean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85720" y="854382"/>
            <a:ext cx="8572560" cy="199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 b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en-US" sz="4400" b="1" dirty="0" smtClean="0">
                <a:latin typeface="+mj-lt"/>
                <a:ea typeface="+mj-ea"/>
                <a:cs typeface="+mj-cs"/>
              </a:rPr>
              <a:t> IntellWheels: </a:t>
            </a:r>
          </a:p>
          <a:p>
            <a:pPr algn="ctr"/>
            <a:r>
              <a:rPr lang="en-US" sz="3600" b="1" dirty="0" smtClean="0">
                <a:latin typeface="+mj-lt"/>
                <a:ea typeface="+mj-ea"/>
                <a:cs typeface="+mj-cs"/>
              </a:rPr>
              <a:t>Intelligent Wheelchair with Flexible </a:t>
            </a:r>
            <a:r>
              <a:rPr lang="en-US" sz="3600" b="1" dirty="0" smtClean="0"/>
              <a:t>Multimodal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 Interface</a:t>
            </a:r>
            <a:endParaRPr lang="en-US" sz="28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9" descr="Ribeira_total_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01258"/>
            <a:ext cx="9144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C:\Users\robocup2\Desktop\FCT%20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980728"/>
            <a:ext cx="1648297" cy="601632"/>
          </a:xfrm>
          <a:prstGeom prst="rect">
            <a:avLst/>
          </a:prstGeom>
          <a:noFill/>
        </p:spPr>
      </p:pic>
      <p:pic>
        <p:nvPicPr>
          <p:cNvPr id="61444" name="Picture 4" descr="C:\Users\robocup2\Desktop\Logo_Compe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908720"/>
            <a:ext cx="1368822" cy="73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3" descr="C:\Users\Marcelo\Desktop\Robotica2011\GP2D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078" y="5511232"/>
            <a:ext cx="1800200" cy="834092"/>
          </a:xfrm>
          <a:prstGeom prst="rect">
            <a:avLst/>
          </a:prstGeom>
          <a:noFill/>
        </p:spPr>
      </p:pic>
      <p:pic>
        <p:nvPicPr>
          <p:cNvPr id="92" name="Picture 4" descr="C:\Users\Marcelo\Desktop\Robotica2011\E6A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10" b="13889"/>
          <a:stretch>
            <a:fillRect/>
          </a:stretch>
        </p:blipFill>
        <p:spPr bwMode="auto">
          <a:xfrm>
            <a:off x="5619907" y="5229200"/>
            <a:ext cx="1544381" cy="1116124"/>
          </a:xfrm>
          <a:prstGeom prst="rect">
            <a:avLst/>
          </a:prstGeom>
          <a:noFill/>
        </p:spPr>
      </p:pic>
      <p:pic>
        <p:nvPicPr>
          <p:cNvPr id="93" name="Picture 3" descr="C:\Users\Marcelo\Desktop\Robotica2011\Arduino meg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64" y="5229200"/>
            <a:ext cx="1709772" cy="1282329"/>
          </a:xfrm>
          <a:prstGeom prst="rect">
            <a:avLst/>
          </a:prstGeom>
          <a:noFill/>
        </p:spPr>
      </p:pic>
      <p:pic>
        <p:nvPicPr>
          <p:cNvPr id="83" name="Picture 2" descr="C:\Users\Marcelo\Desktop\Robotica2011\c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286762"/>
            <a:ext cx="2953911" cy="3240000"/>
          </a:xfrm>
          <a:prstGeom prst="rect">
            <a:avLst/>
          </a:prstGeom>
          <a:noFill/>
        </p:spPr>
      </p:pic>
      <p:pic>
        <p:nvPicPr>
          <p:cNvPr id="84" name="Picture 3" descr="C:\Users\Marcelo\Desktop\Robotica2011\cadeir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9598" y="1286762"/>
            <a:ext cx="2532654" cy="3240000"/>
          </a:xfrm>
          <a:prstGeom prst="rect">
            <a:avLst/>
          </a:prstGeom>
          <a:noFill/>
        </p:spPr>
      </p:pic>
      <p:pic>
        <p:nvPicPr>
          <p:cNvPr id="88" name="Picture 2" descr="C:\Users\Marcelo\Desktop\Robotica2011\c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4427" y="1286762"/>
            <a:ext cx="2154657" cy="3240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- Hardware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627784" y="2996952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800288" y="3316048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539552" y="3356992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o 111"/>
          <p:cNvGrpSpPr/>
          <p:nvPr/>
        </p:nvGrpSpPr>
        <p:grpSpPr>
          <a:xfrm>
            <a:off x="664980" y="3249667"/>
            <a:ext cx="4051036" cy="2361262"/>
            <a:chOff x="664980" y="3543638"/>
            <a:chExt cx="4051036" cy="2361262"/>
          </a:xfrm>
        </p:grpSpPr>
        <p:cxnSp>
          <p:nvCxnSpPr>
            <p:cNvPr id="40" name="Conexão recta 31"/>
            <p:cNvCxnSpPr/>
            <p:nvPr/>
          </p:nvCxnSpPr>
          <p:spPr>
            <a:xfrm rot="16200000" flipV="1">
              <a:off x="4590016" y="5778900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xão recta 40"/>
            <p:cNvCxnSpPr/>
            <p:nvPr/>
          </p:nvCxnSpPr>
          <p:spPr>
            <a:xfrm flipH="1">
              <a:off x="1187624" y="5407786"/>
              <a:ext cx="2304000" cy="14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xão recta 42"/>
            <p:cNvCxnSpPr/>
            <p:nvPr/>
          </p:nvCxnSpPr>
          <p:spPr>
            <a:xfrm rot="5400000">
              <a:off x="251592" y="4515160"/>
              <a:ext cx="1296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xão recta 52"/>
            <p:cNvCxnSpPr/>
            <p:nvPr/>
          </p:nvCxnSpPr>
          <p:spPr>
            <a:xfrm rot="10800000">
              <a:off x="900132" y="5410654"/>
              <a:ext cx="288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xão recta 54"/>
            <p:cNvCxnSpPr/>
            <p:nvPr/>
          </p:nvCxnSpPr>
          <p:spPr>
            <a:xfrm rot="16200000" flipH="1">
              <a:off x="57920" y="4544912"/>
              <a:ext cx="122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o 70"/>
            <p:cNvSpPr/>
            <p:nvPr/>
          </p:nvSpPr>
          <p:spPr>
            <a:xfrm>
              <a:off x="4247964" y="5409576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co 79"/>
            <p:cNvSpPr/>
            <p:nvPr/>
          </p:nvSpPr>
          <p:spPr>
            <a:xfrm rot="10800000">
              <a:off x="899592" y="494260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co 80"/>
            <p:cNvSpPr/>
            <p:nvPr/>
          </p:nvSpPr>
          <p:spPr>
            <a:xfrm rot="10800000">
              <a:off x="664980" y="494260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Conexão recta 46"/>
            <p:cNvCxnSpPr/>
            <p:nvPr/>
          </p:nvCxnSpPr>
          <p:spPr>
            <a:xfrm rot="5400000">
              <a:off x="1929989" y="4349698"/>
              <a:ext cx="1613553" cy="14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o 98"/>
            <p:cNvSpPr/>
            <p:nvPr/>
          </p:nvSpPr>
          <p:spPr>
            <a:xfrm rot="10800000">
              <a:off x="2736048" y="4941168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Conexão recta 103"/>
            <p:cNvCxnSpPr/>
            <p:nvPr/>
          </p:nvCxnSpPr>
          <p:spPr>
            <a:xfrm flipH="1">
              <a:off x="2824301" y="5410219"/>
              <a:ext cx="1656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/>
          <p:cNvSpPr/>
          <p:nvPr/>
        </p:nvSpPr>
        <p:spPr>
          <a:xfrm>
            <a:off x="4044416" y="3343596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4990400" y="3284984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o 114"/>
          <p:cNvGrpSpPr/>
          <p:nvPr/>
        </p:nvGrpSpPr>
        <p:grpSpPr>
          <a:xfrm>
            <a:off x="4139952" y="3581724"/>
            <a:ext cx="562416" cy="1836204"/>
            <a:chOff x="4210527" y="2816931"/>
            <a:chExt cx="505489" cy="3087613"/>
          </a:xfrm>
        </p:grpSpPr>
        <p:cxnSp>
          <p:nvCxnSpPr>
            <p:cNvPr id="54" name="Conexão recta 33"/>
            <p:cNvCxnSpPr/>
            <p:nvPr/>
          </p:nvCxnSpPr>
          <p:spPr>
            <a:xfrm rot="5400000">
              <a:off x="3044427" y="3983031"/>
              <a:ext cx="2333633" cy="14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co 100"/>
            <p:cNvSpPr/>
            <p:nvPr/>
          </p:nvSpPr>
          <p:spPr>
            <a:xfrm rot="10800000">
              <a:off x="4211960" y="4941168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" name="Conexão recta 112"/>
            <p:cNvCxnSpPr/>
            <p:nvPr/>
          </p:nvCxnSpPr>
          <p:spPr>
            <a:xfrm rot="16200000" flipV="1">
              <a:off x="4590016" y="5778544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o 113"/>
            <p:cNvSpPr/>
            <p:nvPr/>
          </p:nvSpPr>
          <p:spPr>
            <a:xfrm>
              <a:off x="4247964" y="5409220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upo 118"/>
          <p:cNvGrpSpPr/>
          <p:nvPr/>
        </p:nvGrpSpPr>
        <p:grpSpPr>
          <a:xfrm>
            <a:off x="4743317" y="3520058"/>
            <a:ext cx="432047" cy="1881627"/>
            <a:chOff x="4716016" y="2543682"/>
            <a:chExt cx="756084" cy="3333590"/>
          </a:xfrm>
        </p:grpSpPr>
        <p:cxnSp>
          <p:nvCxnSpPr>
            <p:cNvPr id="59" name="Conexão recta 38"/>
            <p:cNvCxnSpPr/>
            <p:nvPr/>
          </p:nvCxnSpPr>
          <p:spPr>
            <a:xfrm rot="5400000">
              <a:off x="4164613" y="3851162"/>
              <a:ext cx="261496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xão recta 43"/>
            <p:cNvCxnSpPr/>
            <p:nvPr/>
          </p:nvCxnSpPr>
          <p:spPr>
            <a:xfrm flipV="1">
              <a:off x="4932039" y="5407798"/>
              <a:ext cx="288000" cy="14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o 71"/>
            <p:cNvSpPr/>
            <p:nvPr/>
          </p:nvSpPr>
          <p:spPr>
            <a:xfrm rot="5400000">
              <a:off x="5004048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Arco 77"/>
            <p:cNvSpPr/>
            <p:nvPr/>
          </p:nvSpPr>
          <p:spPr>
            <a:xfrm rot="16200000">
              <a:off x="4716395" y="5409220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" name="Conexão recta 117"/>
            <p:cNvCxnSpPr/>
            <p:nvPr/>
          </p:nvCxnSpPr>
          <p:spPr>
            <a:xfrm rot="16200000" flipV="1">
              <a:off x="4590016" y="5751245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Oval 63"/>
          <p:cNvSpPr/>
          <p:nvPr/>
        </p:nvSpPr>
        <p:spPr>
          <a:xfrm>
            <a:off x="6138760" y="2780928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6876256" y="3284984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7092280" y="3429000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8289120" y="3212976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upo 123"/>
          <p:cNvGrpSpPr/>
          <p:nvPr/>
        </p:nvGrpSpPr>
        <p:grpSpPr>
          <a:xfrm>
            <a:off x="4716016" y="2996952"/>
            <a:ext cx="2507335" cy="2587771"/>
            <a:chOff x="4716016" y="3290923"/>
            <a:chExt cx="2507335" cy="2587771"/>
          </a:xfrm>
        </p:grpSpPr>
        <p:cxnSp>
          <p:nvCxnSpPr>
            <p:cNvPr id="69" name="Conexão recta 17"/>
            <p:cNvCxnSpPr/>
            <p:nvPr/>
          </p:nvCxnSpPr>
          <p:spPr>
            <a:xfrm>
              <a:off x="5040052" y="5409220"/>
              <a:ext cx="954890" cy="124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xão recta 19"/>
            <p:cNvCxnSpPr/>
            <p:nvPr/>
          </p:nvCxnSpPr>
          <p:spPr>
            <a:xfrm rot="5400000">
              <a:off x="5336620" y="4222996"/>
              <a:ext cx="1865579" cy="14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xão recta 22"/>
            <p:cNvCxnSpPr>
              <a:endCxn id="75" idx="2"/>
            </p:cNvCxnSpPr>
            <p:nvPr/>
          </p:nvCxnSpPr>
          <p:spPr>
            <a:xfrm flipV="1">
              <a:off x="5779145" y="5407798"/>
              <a:ext cx="122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xão recta 23"/>
            <p:cNvCxnSpPr/>
            <p:nvPr/>
          </p:nvCxnSpPr>
          <p:spPr>
            <a:xfrm rot="5400000">
              <a:off x="6330337" y="4543418"/>
              <a:ext cx="1296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xão recta 28"/>
            <p:cNvCxnSpPr/>
            <p:nvPr/>
          </p:nvCxnSpPr>
          <p:spPr>
            <a:xfrm rot="5400000">
              <a:off x="6665190" y="4599228"/>
              <a:ext cx="111632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o 57"/>
            <p:cNvSpPr/>
            <p:nvPr/>
          </p:nvSpPr>
          <p:spPr>
            <a:xfrm rot="5400000">
              <a:off x="6513872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co 60"/>
            <p:cNvSpPr/>
            <p:nvPr/>
          </p:nvSpPr>
          <p:spPr>
            <a:xfrm rot="5400000">
              <a:off x="6753677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co 72"/>
            <p:cNvSpPr/>
            <p:nvPr/>
          </p:nvSpPr>
          <p:spPr>
            <a:xfrm rot="5400000">
              <a:off x="5796136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Conexão recta 120"/>
            <p:cNvCxnSpPr/>
            <p:nvPr/>
          </p:nvCxnSpPr>
          <p:spPr>
            <a:xfrm flipV="1">
              <a:off x="4968044" y="5409220"/>
              <a:ext cx="252000" cy="142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Arco 121"/>
            <p:cNvSpPr/>
            <p:nvPr/>
          </p:nvSpPr>
          <p:spPr>
            <a:xfrm rot="16200000">
              <a:off x="4716395" y="541064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" name="Conexão recta 122"/>
            <p:cNvCxnSpPr/>
            <p:nvPr/>
          </p:nvCxnSpPr>
          <p:spPr>
            <a:xfrm rot="16200000" flipV="1">
              <a:off x="4590016" y="5752667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Picture 2" descr="C:\Users\Marcelo\Desktop\Robotica2011\Sonar2.JPG"/>
          <p:cNvPicPr>
            <a:picLocks noChangeAspect="1" noChangeArrowheads="1"/>
          </p:cNvPicPr>
          <p:nvPr/>
        </p:nvPicPr>
        <p:blipFill>
          <a:blip r:embed="rId9" cstate="print"/>
          <a:srcRect l="10504" t="5178" r="11765"/>
          <a:stretch>
            <a:fillRect/>
          </a:stretch>
        </p:blipFill>
        <p:spPr bwMode="auto">
          <a:xfrm>
            <a:off x="4184659" y="5328592"/>
            <a:ext cx="1166866" cy="1016732"/>
          </a:xfrm>
          <a:prstGeom prst="rect">
            <a:avLst/>
          </a:prstGeom>
          <a:noFill/>
        </p:spPr>
      </p:pic>
      <p:sp>
        <p:nvSpPr>
          <p:cNvPr id="94" name="CaixaDeTexto 69"/>
          <p:cNvSpPr txBox="1"/>
          <p:nvPr/>
        </p:nvSpPr>
        <p:spPr>
          <a:xfrm>
            <a:off x="1691680" y="429309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Left Side</a:t>
            </a:r>
            <a:endParaRPr lang="en-GB" sz="1400" b="1" i="1" dirty="0"/>
          </a:p>
        </p:txBody>
      </p:sp>
      <p:sp>
        <p:nvSpPr>
          <p:cNvPr id="95" name="CaixaDeTexto 73"/>
          <p:cNvSpPr txBox="1"/>
          <p:nvPr/>
        </p:nvSpPr>
        <p:spPr>
          <a:xfrm>
            <a:off x="7380312" y="4293096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Right Side</a:t>
            </a:r>
            <a:endParaRPr lang="en-GB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" descr="C:\Users\Marcelo\Desktop\Robotica2011\Arduino meg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5229200"/>
            <a:ext cx="1709772" cy="1282329"/>
          </a:xfrm>
          <a:prstGeom prst="rect">
            <a:avLst/>
          </a:prstGeom>
          <a:noFill/>
        </p:spPr>
      </p:pic>
      <p:pic>
        <p:nvPicPr>
          <p:cNvPr id="90" name="Picture 2" descr="C:\Users\Marcelo\Desktop\Robotica2011\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286762"/>
            <a:ext cx="2953911" cy="3240000"/>
          </a:xfrm>
          <a:prstGeom prst="rect">
            <a:avLst/>
          </a:prstGeom>
          <a:noFill/>
        </p:spPr>
      </p:pic>
      <p:pic>
        <p:nvPicPr>
          <p:cNvPr id="91" name="Picture 3" descr="C:\Users\Marcelo\Desktop\Robotica2011\cadeir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598" y="1286762"/>
            <a:ext cx="2532654" cy="3240000"/>
          </a:xfrm>
          <a:prstGeom prst="rect">
            <a:avLst/>
          </a:prstGeom>
          <a:noFill/>
        </p:spPr>
      </p:pic>
      <p:pic>
        <p:nvPicPr>
          <p:cNvPr id="92" name="Picture 2" descr="C:\Users\Marcelo\Desktop\Robotica2011\c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4427" y="1286762"/>
            <a:ext cx="2154657" cy="3240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- Hardware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267744" y="3041664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1095856" y="3235584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539552" y="3302400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o 111"/>
          <p:cNvGrpSpPr/>
          <p:nvPr/>
        </p:nvGrpSpPr>
        <p:grpSpPr>
          <a:xfrm>
            <a:off x="633847" y="3509579"/>
            <a:ext cx="4082169" cy="2223871"/>
            <a:chOff x="633847" y="3681029"/>
            <a:chExt cx="4082169" cy="2223871"/>
          </a:xfrm>
        </p:grpSpPr>
        <p:cxnSp>
          <p:nvCxnSpPr>
            <p:cNvPr id="40" name="Conexão recta 31"/>
            <p:cNvCxnSpPr/>
            <p:nvPr/>
          </p:nvCxnSpPr>
          <p:spPr>
            <a:xfrm rot="16200000" flipV="1">
              <a:off x="4590016" y="5778900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xão recta 40"/>
            <p:cNvCxnSpPr>
              <a:stCxn id="49" idx="0"/>
              <a:endCxn id="46" idx="0"/>
            </p:cNvCxnSpPr>
            <p:nvPr/>
          </p:nvCxnSpPr>
          <p:spPr>
            <a:xfrm flipH="1">
              <a:off x="1501621" y="5407786"/>
              <a:ext cx="1156507" cy="14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xão recta 42"/>
            <p:cNvCxnSpPr/>
            <p:nvPr/>
          </p:nvCxnSpPr>
          <p:spPr>
            <a:xfrm rot="5400000">
              <a:off x="647805" y="4598982"/>
              <a:ext cx="118783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xão recta 52"/>
            <p:cNvCxnSpPr/>
            <p:nvPr/>
          </p:nvCxnSpPr>
          <p:spPr>
            <a:xfrm flipH="1">
              <a:off x="795357" y="5409220"/>
              <a:ext cx="763414" cy="14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xão recta 54"/>
            <p:cNvCxnSpPr/>
            <p:nvPr/>
          </p:nvCxnSpPr>
          <p:spPr>
            <a:xfrm rot="5400000">
              <a:off x="93927" y="4616992"/>
              <a:ext cx="107984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o 70"/>
            <p:cNvSpPr/>
            <p:nvPr/>
          </p:nvSpPr>
          <p:spPr>
            <a:xfrm>
              <a:off x="4247964" y="5409576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co 79"/>
            <p:cNvSpPr/>
            <p:nvPr/>
          </p:nvSpPr>
          <p:spPr>
            <a:xfrm rot="10800000">
              <a:off x="1241723" y="494260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co 80"/>
            <p:cNvSpPr/>
            <p:nvPr/>
          </p:nvSpPr>
          <p:spPr>
            <a:xfrm rot="10800000">
              <a:off x="633847" y="494260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Conexão recta 46"/>
            <p:cNvCxnSpPr/>
            <p:nvPr/>
          </p:nvCxnSpPr>
          <p:spPr>
            <a:xfrm rot="16200000" flipH="1">
              <a:off x="1660150" y="4419109"/>
              <a:ext cx="1476161" cy="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o 98"/>
            <p:cNvSpPr/>
            <p:nvPr/>
          </p:nvSpPr>
          <p:spPr>
            <a:xfrm rot="10800000">
              <a:off x="2398230" y="4941168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Conexão recta 103"/>
            <p:cNvCxnSpPr/>
            <p:nvPr/>
          </p:nvCxnSpPr>
          <p:spPr>
            <a:xfrm rot="10800000">
              <a:off x="2620119" y="5410654"/>
              <a:ext cx="1836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/>
          <p:cNvSpPr/>
          <p:nvPr/>
        </p:nvSpPr>
        <p:spPr>
          <a:xfrm>
            <a:off x="6256759" y="2852936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6769385" y="3208970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7039322" y="3337942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8244408" y="3121918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o 123"/>
          <p:cNvGrpSpPr/>
          <p:nvPr/>
        </p:nvGrpSpPr>
        <p:grpSpPr>
          <a:xfrm>
            <a:off x="4716016" y="3147699"/>
            <a:ext cx="2448272" cy="2559545"/>
            <a:chOff x="4716016" y="3319149"/>
            <a:chExt cx="2448272" cy="2559545"/>
          </a:xfrm>
        </p:grpSpPr>
        <p:cxnSp>
          <p:nvCxnSpPr>
            <p:cNvPr id="56" name="Conexão recta 17"/>
            <p:cNvCxnSpPr/>
            <p:nvPr/>
          </p:nvCxnSpPr>
          <p:spPr>
            <a:xfrm flipV="1">
              <a:off x="4975593" y="5410463"/>
              <a:ext cx="11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xão recta 19"/>
            <p:cNvCxnSpPr/>
            <p:nvPr/>
          </p:nvCxnSpPr>
          <p:spPr>
            <a:xfrm rot="5400000">
              <a:off x="5413291" y="4272432"/>
              <a:ext cx="1908000" cy="14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xão recta 22"/>
            <p:cNvCxnSpPr/>
            <p:nvPr/>
          </p:nvCxnSpPr>
          <p:spPr>
            <a:xfrm flipV="1">
              <a:off x="5976156" y="5407798"/>
              <a:ext cx="1008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xão recta 23"/>
            <p:cNvCxnSpPr/>
            <p:nvPr/>
          </p:nvCxnSpPr>
          <p:spPr>
            <a:xfrm rot="5400000">
              <a:off x="6094827" y="4457310"/>
              <a:ext cx="1548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xão recta 28"/>
            <p:cNvCxnSpPr/>
            <p:nvPr/>
          </p:nvCxnSpPr>
          <p:spPr>
            <a:xfrm rot="5400000">
              <a:off x="6475971" y="4527393"/>
              <a:ext cx="1368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o 57"/>
            <p:cNvSpPr/>
            <p:nvPr/>
          </p:nvSpPr>
          <p:spPr>
            <a:xfrm rot="5400000">
              <a:off x="6400775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Arco 60"/>
            <p:cNvSpPr/>
            <p:nvPr/>
          </p:nvSpPr>
          <p:spPr>
            <a:xfrm rot="5400000">
              <a:off x="6696236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co 72"/>
            <p:cNvSpPr/>
            <p:nvPr/>
          </p:nvSpPr>
          <p:spPr>
            <a:xfrm rot="5400000">
              <a:off x="5890430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Arco 121"/>
            <p:cNvSpPr/>
            <p:nvPr/>
          </p:nvSpPr>
          <p:spPr>
            <a:xfrm rot="16200000">
              <a:off x="4716395" y="541064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" name="Conexão recta 122"/>
            <p:cNvCxnSpPr/>
            <p:nvPr/>
          </p:nvCxnSpPr>
          <p:spPr>
            <a:xfrm rot="16200000" flipV="1">
              <a:off x="4590016" y="5752667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3738968" y="3356992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5245379" y="3218668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upo 118"/>
          <p:cNvGrpSpPr/>
          <p:nvPr/>
        </p:nvGrpSpPr>
        <p:grpSpPr>
          <a:xfrm>
            <a:off x="4735062" y="3501008"/>
            <a:ext cx="672460" cy="2007843"/>
            <a:chOff x="4716016" y="2320073"/>
            <a:chExt cx="715551" cy="3557199"/>
          </a:xfrm>
        </p:grpSpPr>
        <p:cxnSp>
          <p:nvCxnSpPr>
            <p:cNvPr id="81" name="Conexão recta 38"/>
            <p:cNvCxnSpPr/>
            <p:nvPr/>
          </p:nvCxnSpPr>
          <p:spPr>
            <a:xfrm rot="5400000">
              <a:off x="3996528" y="3755112"/>
              <a:ext cx="287007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xão recta 43"/>
            <p:cNvCxnSpPr/>
            <p:nvPr/>
          </p:nvCxnSpPr>
          <p:spPr>
            <a:xfrm flipV="1">
              <a:off x="4959500" y="5407798"/>
              <a:ext cx="288000" cy="14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Arco 71"/>
            <p:cNvSpPr/>
            <p:nvPr/>
          </p:nvSpPr>
          <p:spPr>
            <a:xfrm rot="5400000">
              <a:off x="4963511" y="4942407"/>
              <a:ext cx="468051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Arco 77"/>
            <p:cNvSpPr/>
            <p:nvPr/>
          </p:nvSpPr>
          <p:spPr>
            <a:xfrm rot="16200000">
              <a:off x="4716395" y="5409220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" name="Conexão recta 117"/>
            <p:cNvCxnSpPr/>
            <p:nvPr/>
          </p:nvCxnSpPr>
          <p:spPr>
            <a:xfrm rot="16200000" flipV="1">
              <a:off x="4590016" y="5751245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3" descr="C:\Users\Marcelo\Desktop\Robotica2011\GP2D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97858" y="5511232"/>
            <a:ext cx="1800200" cy="834092"/>
          </a:xfrm>
          <a:prstGeom prst="rect">
            <a:avLst/>
          </a:prstGeom>
          <a:noFill/>
        </p:spPr>
      </p:pic>
      <p:pic>
        <p:nvPicPr>
          <p:cNvPr id="72" name="Picture 4" descr="C:\Users\Marcelo\Desktop\Robotica2011\E6A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10" b="13889"/>
          <a:stretch>
            <a:fillRect/>
          </a:stretch>
        </p:blipFill>
        <p:spPr bwMode="auto">
          <a:xfrm>
            <a:off x="7401687" y="5229200"/>
            <a:ext cx="1544381" cy="1116124"/>
          </a:xfrm>
          <a:prstGeom prst="rect">
            <a:avLst/>
          </a:prstGeom>
          <a:noFill/>
        </p:spPr>
      </p:pic>
      <p:pic>
        <p:nvPicPr>
          <p:cNvPr id="89" name="Picture 2" descr="C:\Users\Marcelo\Desktop\Robotica2011\Sonar2.JPG"/>
          <p:cNvPicPr>
            <a:picLocks noChangeAspect="1" noChangeArrowheads="1"/>
          </p:cNvPicPr>
          <p:nvPr/>
        </p:nvPicPr>
        <p:blipFill>
          <a:blip r:embed="rId9" cstate="print"/>
          <a:srcRect l="10504" t="5178" r="11765"/>
          <a:stretch>
            <a:fillRect/>
          </a:stretch>
        </p:blipFill>
        <p:spPr bwMode="auto">
          <a:xfrm>
            <a:off x="5966439" y="5328592"/>
            <a:ext cx="1166866" cy="1016732"/>
          </a:xfrm>
          <a:prstGeom prst="rect">
            <a:avLst/>
          </a:prstGeom>
          <a:noFill/>
        </p:spPr>
      </p:pic>
      <p:grpSp>
        <p:nvGrpSpPr>
          <p:cNvPr id="5" name="Grupo 94"/>
          <p:cNvGrpSpPr/>
          <p:nvPr/>
        </p:nvGrpSpPr>
        <p:grpSpPr>
          <a:xfrm>
            <a:off x="3853248" y="3621782"/>
            <a:ext cx="862758" cy="1906852"/>
            <a:chOff x="3853248" y="3621782"/>
            <a:chExt cx="862758" cy="1906852"/>
          </a:xfrm>
        </p:grpSpPr>
        <p:cxnSp>
          <p:nvCxnSpPr>
            <p:cNvPr id="93" name="Conexão recta 103"/>
            <p:cNvCxnSpPr/>
            <p:nvPr/>
          </p:nvCxnSpPr>
          <p:spPr>
            <a:xfrm rot="10800000">
              <a:off x="4009270" y="5239204"/>
              <a:ext cx="50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xão recta 33"/>
            <p:cNvCxnSpPr/>
            <p:nvPr/>
          </p:nvCxnSpPr>
          <p:spPr>
            <a:xfrm rot="5400000">
              <a:off x="3124107" y="4359118"/>
              <a:ext cx="1476000" cy="132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Arco 100"/>
            <p:cNvSpPr/>
            <p:nvPr/>
          </p:nvSpPr>
          <p:spPr>
            <a:xfrm rot="10800000">
              <a:off x="3853248" y="4962407"/>
              <a:ext cx="433386" cy="278351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" name="Conexão recta 112"/>
            <p:cNvCxnSpPr/>
            <p:nvPr/>
          </p:nvCxnSpPr>
          <p:spPr>
            <a:xfrm rot="16200000" flipV="1">
              <a:off x="4641073" y="5450873"/>
              <a:ext cx="14986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Arco 113"/>
            <p:cNvSpPr/>
            <p:nvPr/>
          </p:nvSpPr>
          <p:spPr>
            <a:xfrm>
              <a:off x="4263580" y="5250283"/>
              <a:ext cx="433386" cy="278351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6" name="CaixaDeTexto 69"/>
          <p:cNvSpPr txBox="1"/>
          <p:nvPr/>
        </p:nvSpPr>
        <p:spPr>
          <a:xfrm>
            <a:off x="1691680" y="429309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Left Side</a:t>
            </a:r>
            <a:endParaRPr lang="en-GB" sz="1400" b="1" i="1" dirty="0"/>
          </a:p>
        </p:txBody>
      </p:sp>
      <p:sp>
        <p:nvSpPr>
          <p:cNvPr id="67" name="CaixaDeTexto 73"/>
          <p:cNvSpPr txBox="1"/>
          <p:nvPr/>
        </p:nvSpPr>
        <p:spPr>
          <a:xfrm>
            <a:off x="7380312" y="4293096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Right Side</a:t>
            </a:r>
            <a:endParaRPr lang="en-GB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" descr="C:\Users\Marcelo\Desktop\Robotica2011\Arduino meg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8332" y="5229200"/>
            <a:ext cx="1709772" cy="1282329"/>
          </a:xfrm>
          <a:prstGeom prst="rect">
            <a:avLst/>
          </a:prstGeom>
          <a:noFill/>
        </p:spPr>
      </p:pic>
      <p:pic>
        <p:nvPicPr>
          <p:cNvPr id="90" name="Picture 2" descr="C:\Users\Marcelo\Desktop\Robotica2011\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286762"/>
            <a:ext cx="2953911" cy="3240000"/>
          </a:xfrm>
          <a:prstGeom prst="rect">
            <a:avLst/>
          </a:prstGeom>
          <a:noFill/>
        </p:spPr>
      </p:pic>
      <p:pic>
        <p:nvPicPr>
          <p:cNvPr id="91" name="Picture 3" descr="C:\Users\Marcelo\Desktop\Robotica2011\cadeir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598" y="1286762"/>
            <a:ext cx="2532654" cy="3240000"/>
          </a:xfrm>
          <a:prstGeom prst="rect">
            <a:avLst/>
          </a:prstGeom>
          <a:noFill/>
        </p:spPr>
      </p:pic>
      <p:pic>
        <p:nvPicPr>
          <p:cNvPr id="92" name="Picture 2" descr="C:\Users\Marcelo\Desktop\Robotica2011\c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4427" y="1286762"/>
            <a:ext cx="2154657" cy="3240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- Hardware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738968" y="3008256"/>
            <a:ext cx="545000" cy="44804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" name="Picture 3" descr="C:\Users\Marcelo\Desktop\Robotica2011\GP2D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8446" y="5511232"/>
            <a:ext cx="1800200" cy="834092"/>
          </a:xfrm>
          <a:prstGeom prst="rect">
            <a:avLst/>
          </a:prstGeom>
          <a:noFill/>
        </p:spPr>
      </p:pic>
      <p:pic>
        <p:nvPicPr>
          <p:cNvPr id="89" name="Picture 2" descr="C:\Users\Marcelo\Desktop\Robotica2011\Sonar2.JPG"/>
          <p:cNvPicPr>
            <a:picLocks noChangeAspect="1" noChangeArrowheads="1"/>
          </p:cNvPicPr>
          <p:nvPr/>
        </p:nvPicPr>
        <p:blipFill>
          <a:blip r:embed="rId8" cstate="print"/>
          <a:srcRect l="10504" t="5178" r="11765"/>
          <a:stretch>
            <a:fillRect/>
          </a:stretch>
        </p:blipFill>
        <p:spPr bwMode="auto">
          <a:xfrm>
            <a:off x="7497027" y="5328592"/>
            <a:ext cx="1166866" cy="1016732"/>
          </a:xfrm>
          <a:prstGeom prst="rect">
            <a:avLst/>
          </a:prstGeom>
          <a:noFill/>
        </p:spPr>
      </p:pic>
      <p:grpSp>
        <p:nvGrpSpPr>
          <p:cNvPr id="2" name="Grupo 94"/>
          <p:cNvGrpSpPr/>
          <p:nvPr/>
        </p:nvGrpSpPr>
        <p:grpSpPr>
          <a:xfrm>
            <a:off x="3997923" y="3621782"/>
            <a:ext cx="726339" cy="1904023"/>
            <a:chOff x="3997923" y="3621782"/>
            <a:chExt cx="726339" cy="1904023"/>
          </a:xfrm>
        </p:grpSpPr>
        <p:cxnSp>
          <p:nvCxnSpPr>
            <p:cNvPr id="93" name="Conexão recta 103"/>
            <p:cNvCxnSpPr/>
            <p:nvPr/>
          </p:nvCxnSpPr>
          <p:spPr>
            <a:xfrm rot="10800000">
              <a:off x="4153270" y="5239204"/>
              <a:ext cx="360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xão recta 33"/>
            <p:cNvCxnSpPr/>
            <p:nvPr/>
          </p:nvCxnSpPr>
          <p:spPr>
            <a:xfrm rot="5400000">
              <a:off x="3260587" y="4359118"/>
              <a:ext cx="1476000" cy="132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Arco 100"/>
            <p:cNvSpPr/>
            <p:nvPr/>
          </p:nvSpPr>
          <p:spPr>
            <a:xfrm rot="10800000">
              <a:off x="3997924" y="4962407"/>
              <a:ext cx="433386" cy="278351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" name="Conexão recta 112"/>
            <p:cNvCxnSpPr/>
            <p:nvPr/>
          </p:nvCxnSpPr>
          <p:spPr>
            <a:xfrm rot="16200000" flipV="1">
              <a:off x="4649329" y="5450873"/>
              <a:ext cx="14986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Arco 113"/>
            <p:cNvSpPr/>
            <p:nvPr/>
          </p:nvSpPr>
          <p:spPr>
            <a:xfrm>
              <a:off x="4290876" y="5236635"/>
              <a:ext cx="433386" cy="278351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Oval 54"/>
          <p:cNvSpPr/>
          <p:nvPr/>
        </p:nvSpPr>
        <p:spPr>
          <a:xfrm>
            <a:off x="2267744" y="2780928"/>
            <a:ext cx="545000" cy="44804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aixaDeTexto 69"/>
          <p:cNvSpPr txBox="1"/>
          <p:nvPr/>
        </p:nvSpPr>
        <p:spPr>
          <a:xfrm>
            <a:off x="1691680" y="429309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Left Side</a:t>
            </a:r>
            <a:endParaRPr lang="en-GB" sz="1400" b="1" i="1" dirty="0"/>
          </a:p>
        </p:txBody>
      </p:sp>
      <p:sp>
        <p:nvSpPr>
          <p:cNvPr id="19" name="CaixaDeTexto 73"/>
          <p:cNvSpPr txBox="1"/>
          <p:nvPr/>
        </p:nvSpPr>
        <p:spPr>
          <a:xfrm>
            <a:off x="7380312" y="4293096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Right Side</a:t>
            </a:r>
            <a:endParaRPr lang="en-GB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i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041" y="1340768"/>
            <a:ext cx="409545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95536" y="1268760"/>
            <a:ext cx="57606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5113" lvl="2" indent="-3175" algn="just">
              <a:spcBef>
                <a:spcPts val="600"/>
              </a:spcBef>
              <a:defRPr/>
            </a:pPr>
            <a:r>
              <a:rPr lang="en-US" b="1" dirty="0" smtClean="0"/>
              <a:t>Multi Agent approach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dirty="0" smtClean="0"/>
              <a:t>Interaction, communication, redundancy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dirty="0" smtClean="0"/>
              <a:t>Easy to add new functionalities</a:t>
            </a:r>
          </a:p>
          <a:p>
            <a:pPr marL="342900" marR="0" lvl="0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b="1" dirty="0" smtClean="0">
                <a:solidFill>
                  <a:srgbClr val="FF0000"/>
                </a:solidFill>
              </a:rPr>
              <a:t>Hardware module</a:t>
            </a:r>
          </a:p>
          <a:p>
            <a:pPr marL="742950" marR="0" lvl="1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Electric wheelchair, sensors, actuators, microprocessor, PC</a:t>
            </a:r>
          </a:p>
          <a:p>
            <a:pPr marL="342900" marR="0" lvl="0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b="1" dirty="0" smtClean="0">
                <a:solidFill>
                  <a:srgbClr val="FF0000"/>
                </a:solidFill>
              </a:rPr>
              <a:t>Simulator module</a:t>
            </a:r>
          </a:p>
          <a:p>
            <a:pPr marL="742950" marR="0" lvl="1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Virtual environment and mixed reality</a:t>
            </a:r>
          </a:p>
          <a:p>
            <a:pPr marL="342900" marR="0" lvl="0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b="1" dirty="0" smtClean="0"/>
              <a:t>Control Agent</a:t>
            </a:r>
          </a:p>
          <a:p>
            <a:pPr marL="742950" marR="0" lvl="1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dirty="0" smtClean="0"/>
              <a:t>Low-level control algorithms</a:t>
            </a:r>
          </a:p>
          <a:p>
            <a:pPr marL="342900" marR="0" lvl="0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b="1" dirty="0" smtClean="0"/>
              <a:t>Perception Agent</a:t>
            </a:r>
          </a:p>
          <a:p>
            <a:pPr marL="742950" marR="0" lvl="1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dirty="0" smtClean="0"/>
              <a:t>Sensors, mapping and localization</a:t>
            </a:r>
          </a:p>
          <a:p>
            <a:pPr marL="342900" marR="0" lvl="0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b="1" dirty="0" smtClean="0"/>
              <a:t>Intelligence/Cognitive Agent</a:t>
            </a:r>
          </a:p>
          <a:p>
            <a:pPr marL="742950" marR="0" lvl="1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dirty="0" smtClean="0"/>
              <a:t>High-level decision, planning and cooperation </a:t>
            </a:r>
          </a:p>
          <a:p>
            <a:pPr marL="342900" marR="0" lvl="0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b="1" dirty="0" smtClean="0"/>
              <a:t>Interface Agent</a:t>
            </a:r>
          </a:p>
          <a:p>
            <a:pPr marL="742950" marR="0" lvl="1" indent="-320040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dirty="0" smtClean="0"/>
              <a:t>Interprets user’s inputs into high level commands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Software/MAS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95536" y="1268760"/>
            <a:ext cx="57606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pt-PT" sz="2000" b="1" dirty="0" err="1" smtClean="0"/>
              <a:t>Communication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layer</a:t>
            </a:r>
            <a:endParaRPr lang="pt-PT" sz="2000" b="1" dirty="0" smtClean="0"/>
          </a:p>
          <a:p>
            <a:pPr marL="800100" lvl="1" indent="-320040" algn="just" eaLnBrk="0" hangingPunct="0"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pt-PT" sz="1600" dirty="0" err="1" smtClean="0"/>
              <a:t>Messages</a:t>
            </a:r>
            <a:r>
              <a:rPr lang="pt-PT" sz="1600" dirty="0" smtClean="0"/>
              <a:t>’ </a:t>
            </a:r>
            <a:r>
              <a:rPr lang="pt-PT" sz="1600" dirty="0" err="1" smtClean="0"/>
              <a:t>reception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sending</a:t>
            </a:r>
            <a:endParaRPr lang="pt-PT" sz="1600" dirty="0" smtClean="0"/>
          </a:p>
          <a:p>
            <a:pPr marL="800100" lvl="1" indent="-320040" algn="just" eaLnBrk="0" hangingPunct="0"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pt-PT" sz="1600" dirty="0" err="1" smtClean="0"/>
              <a:t>Lowest</a:t>
            </a:r>
            <a:r>
              <a:rPr lang="pt-PT" sz="1600" dirty="0" smtClean="0"/>
              <a:t> </a:t>
            </a:r>
            <a:r>
              <a:rPr lang="pt-PT" sz="1600" dirty="0" err="1" smtClean="0"/>
              <a:t>level</a:t>
            </a:r>
            <a:r>
              <a:rPr lang="pt-PT" sz="1600" dirty="0" smtClean="0"/>
              <a:t> defenses</a:t>
            </a:r>
            <a:endParaRPr lang="pt-PT" sz="2000" dirty="0" smtClean="0"/>
          </a:p>
          <a:p>
            <a:pPr marL="342900" marR="0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pt-PT" sz="2000" b="1" dirty="0" err="1" smtClean="0"/>
              <a:t>Security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layer</a:t>
            </a:r>
            <a:endParaRPr lang="pt-PT" sz="2000" b="1" dirty="0" smtClean="0"/>
          </a:p>
          <a:p>
            <a:pPr marL="800100" lvl="1" indent="-320040" algn="just" eaLnBrk="0" hangingPunct="0"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pt-PT" sz="1600" dirty="0" err="1" smtClean="0"/>
              <a:t>Messages</a:t>
            </a:r>
            <a:r>
              <a:rPr lang="pt-PT" sz="1600" dirty="0" smtClean="0"/>
              <a:t> </a:t>
            </a:r>
            <a:r>
              <a:rPr lang="en-GB" sz="1600" dirty="0" smtClean="0"/>
              <a:t>integrity</a:t>
            </a:r>
            <a:endParaRPr lang="pt-PT" sz="2000" dirty="0" smtClean="0"/>
          </a:p>
          <a:p>
            <a:pPr marL="342900" marR="0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pt-PT" sz="2000" b="1" dirty="0" smtClean="0"/>
              <a:t>Temporal </a:t>
            </a:r>
            <a:r>
              <a:rPr lang="pt-PT" sz="2000" b="1" dirty="0" err="1" smtClean="0"/>
              <a:t>layer</a:t>
            </a:r>
            <a:endParaRPr lang="pt-PT" sz="2000" b="1" dirty="0" smtClean="0"/>
          </a:p>
          <a:p>
            <a:pPr marL="800100" lvl="1" indent="-320040" algn="just" eaLnBrk="0" hangingPunct="0"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pt-PT" sz="1600" dirty="0" err="1" smtClean="0"/>
              <a:t>Filters</a:t>
            </a:r>
            <a:r>
              <a:rPr lang="pt-PT" sz="1600" dirty="0" smtClean="0"/>
              <a:t> </a:t>
            </a:r>
            <a:r>
              <a:rPr lang="pt-PT" sz="1600" dirty="0" err="1" smtClean="0"/>
              <a:t>messages</a:t>
            </a:r>
            <a:r>
              <a:rPr lang="pt-PT" sz="1600" dirty="0" smtClean="0"/>
              <a:t> </a:t>
            </a:r>
            <a:r>
              <a:rPr lang="pt-PT" sz="1600" dirty="0" err="1" smtClean="0"/>
              <a:t>with</a:t>
            </a:r>
            <a:r>
              <a:rPr lang="pt-PT" sz="1600" dirty="0" smtClean="0"/>
              <a:t> temporal </a:t>
            </a:r>
            <a:r>
              <a:rPr lang="pt-PT" sz="1600" dirty="0" err="1" smtClean="0"/>
              <a:t>window</a:t>
            </a:r>
            <a:endParaRPr lang="pt-PT" sz="1600" dirty="0" smtClean="0"/>
          </a:p>
          <a:p>
            <a:pPr marL="800100" lvl="1" indent="-320040" algn="just" eaLnBrk="0" hangingPunct="0"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pt-PT" sz="1600" dirty="0" err="1" smtClean="0"/>
              <a:t>Clock</a:t>
            </a:r>
            <a:r>
              <a:rPr lang="pt-PT" sz="1600" dirty="0" smtClean="0"/>
              <a:t> </a:t>
            </a:r>
            <a:r>
              <a:rPr lang="pt-PT" sz="1600" dirty="0" err="1" smtClean="0"/>
              <a:t>sinchronization</a:t>
            </a:r>
            <a:endParaRPr lang="pt-PT" sz="2000" dirty="0" smtClean="0"/>
          </a:p>
          <a:p>
            <a:pPr marL="342900" marR="0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pt-PT" sz="2000" b="1" dirty="0" err="1" smtClean="0"/>
              <a:t>Parser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layer</a:t>
            </a:r>
            <a:endParaRPr lang="pt-PT" sz="2000" b="1" dirty="0" smtClean="0"/>
          </a:p>
          <a:p>
            <a:pPr marL="800100" lvl="1" indent="-320040" algn="just" eaLnBrk="0" hangingPunct="0"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pt-PT" sz="1600" dirty="0" err="1" smtClean="0"/>
              <a:t>Highest</a:t>
            </a:r>
            <a:r>
              <a:rPr lang="pt-PT" sz="1600" dirty="0" smtClean="0"/>
              <a:t> </a:t>
            </a:r>
            <a:r>
              <a:rPr lang="pt-PT" sz="1600" dirty="0" err="1" smtClean="0"/>
              <a:t>level</a:t>
            </a:r>
            <a:r>
              <a:rPr lang="pt-PT" sz="1600" dirty="0" smtClean="0"/>
              <a:t> </a:t>
            </a:r>
            <a:r>
              <a:rPr lang="pt-PT" sz="1600" dirty="0" err="1" smtClean="0"/>
              <a:t>protections</a:t>
            </a:r>
            <a:endParaRPr lang="pt-PT" sz="2000" dirty="0" smtClean="0"/>
          </a:p>
          <a:p>
            <a:pPr marL="342900" marR="0" lvl="0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000" b="1" dirty="0" smtClean="0"/>
              <a:t>Container layer</a:t>
            </a:r>
          </a:p>
          <a:p>
            <a:pPr marL="742950" marR="0" lvl="1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1600" dirty="0" smtClean="0"/>
              <a:t>Implements user interface and manages the platform</a:t>
            </a:r>
          </a:p>
          <a:p>
            <a:pPr marL="742950" marR="0" lvl="1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1600" dirty="0" smtClean="0"/>
              <a:t>Distributes and maintains agents’ lists LAL, GAL and FAL</a:t>
            </a:r>
          </a:p>
          <a:p>
            <a:pPr marL="742950" marR="0" lvl="1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1600" dirty="0" smtClean="0"/>
              <a:t>Time triggered state machine</a:t>
            </a:r>
          </a:p>
          <a:p>
            <a:pPr marL="742950" marR="0" lvl="1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1600" dirty="0" smtClean="0"/>
              <a:t>Role can be performed by any agent</a:t>
            </a:r>
          </a:p>
          <a:p>
            <a:pPr marL="742950" marR="0" lvl="1" indent="-320040" algn="just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1600" dirty="0" smtClean="0"/>
              <a:t>Elected by the agents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Communications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:\Robotica2011\Fig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68760"/>
            <a:ext cx="2736304" cy="3387160"/>
          </a:xfrm>
          <a:prstGeom prst="rect">
            <a:avLst/>
          </a:prstGeom>
          <a:noFill/>
        </p:spPr>
      </p:pic>
      <p:pic>
        <p:nvPicPr>
          <p:cNvPr id="15" name="Marcador de Posição de Conteúdo 52" descr="701_3.pn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516216" y="4898939"/>
            <a:ext cx="2086622" cy="16984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76664" y="4581128"/>
            <a:ext cx="3131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20040" algn="ctr" defTabSz="914400" eaLnBrk="0" latinLnBrk="0" hangingPunc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60000"/>
              <a:tabLst/>
              <a:defRPr/>
            </a:pPr>
            <a:r>
              <a:rPr lang="en-US" sz="1400" b="1" i="1" dirty="0" smtClean="0"/>
              <a:t>Follows FIPA standard: </a:t>
            </a:r>
            <a:r>
              <a:rPr lang="en-US" sz="1200" b="1" i="1" dirty="0" smtClean="0"/>
              <a:t>FIPA-ACL , FIPA-SL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61048"/>
            <a:ext cx="3630948" cy="226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70048"/>
            <a:ext cx="3788922" cy="2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9632" y="608400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Virtual world  (2D View)</a:t>
            </a:r>
            <a:endParaRPr lang="en-US" sz="16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6102806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Simulation - First Person View</a:t>
            </a:r>
            <a:endParaRPr lang="en-US" sz="1600" b="1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PT" sz="4400" dirty="0" err="1" smtClean="0"/>
              <a:t>IntellWheels</a:t>
            </a:r>
            <a:r>
              <a:rPr lang="pt-PT" sz="4400" dirty="0" smtClean="0"/>
              <a:t> Simulator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303379"/>
          </a:xfrm>
        </p:spPr>
        <p:txBody>
          <a:bodyPr>
            <a:noAutofit/>
          </a:bodyPr>
          <a:lstStyle/>
          <a:p>
            <a:pPr lvl="0"/>
            <a:r>
              <a:rPr lang="en-US" sz="2000" dirty="0" smtClean="0">
                <a:solidFill>
                  <a:prstClr val="black"/>
                </a:solidFill>
              </a:rPr>
              <a:t>Advantages: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1800" dirty="0" smtClean="0"/>
              <a:t>Fast evaluation of new methodologies</a:t>
            </a:r>
          </a:p>
          <a:p>
            <a:pPr lvl="1"/>
            <a:r>
              <a:rPr lang="en-US" sz="1800" dirty="0" smtClean="0"/>
              <a:t>Tool for training patients in a safe </a:t>
            </a:r>
            <a:br>
              <a:rPr lang="en-US" sz="1800" dirty="0" smtClean="0"/>
            </a:br>
            <a:r>
              <a:rPr lang="en-US" sz="1800" dirty="0" smtClean="0"/>
              <a:t>environment</a:t>
            </a:r>
          </a:p>
          <a:p>
            <a:pPr lvl="1"/>
            <a:r>
              <a:rPr lang="en-US" sz="1800" dirty="0" smtClean="0"/>
              <a:t>Interact with virtual objects and </a:t>
            </a:r>
            <a:br>
              <a:rPr lang="en-US" sz="1800" dirty="0" smtClean="0"/>
            </a:br>
            <a:r>
              <a:rPr lang="en-US" sz="1800" dirty="0" smtClean="0"/>
              <a:t>virtual IW</a:t>
            </a:r>
          </a:p>
        </p:txBody>
      </p:sp>
      <p:graphicFrame>
        <p:nvGraphicFramePr>
          <p:cNvPr id="12" name="Diagram 11"/>
          <p:cNvGraphicFramePr/>
          <p:nvPr/>
        </p:nvGraphicFramePr>
        <p:xfrm>
          <a:off x="4644008" y="856092"/>
          <a:ext cx="4079946" cy="3004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PT" sz="4400" dirty="0" err="1" smtClean="0"/>
              <a:t>IntellWheels</a:t>
            </a:r>
            <a:r>
              <a:rPr lang="pt-PT" sz="4400" dirty="0" smtClean="0"/>
              <a:t> Simulator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VirtualO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436097" y="4077072"/>
            <a:ext cx="3168352" cy="2376264"/>
          </a:xfrm>
          <a:prstGeom prst="rect">
            <a:avLst/>
          </a:prstGeom>
        </p:spPr>
      </p:pic>
      <p:pic>
        <p:nvPicPr>
          <p:cNvPr id="18" name="RealOA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436096" y="1628800"/>
            <a:ext cx="3168352" cy="2376264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303379"/>
          </a:xfrm>
        </p:spPr>
        <p:txBody>
          <a:bodyPr>
            <a:noAutofit/>
          </a:bodyPr>
          <a:lstStyle/>
          <a:p>
            <a:r>
              <a:rPr lang="en-US" sz="2000" dirty="0" smtClean="0"/>
              <a:t>Real Environment</a:t>
            </a:r>
          </a:p>
          <a:p>
            <a:pPr lvl="1"/>
            <a:r>
              <a:rPr lang="en-US" sz="1800" dirty="0" smtClean="0"/>
              <a:t>No Connection to virtual information</a:t>
            </a:r>
          </a:p>
          <a:p>
            <a:r>
              <a:rPr lang="en-US" sz="2000" dirty="0" smtClean="0"/>
              <a:t>Augmented Reality</a:t>
            </a:r>
          </a:p>
          <a:p>
            <a:pPr lvl="1"/>
            <a:r>
              <a:rPr lang="en-US" sz="1800" dirty="0" smtClean="0"/>
              <a:t>Virtual objects interfere with real world</a:t>
            </a:r>
          </a:p>
          <a:p>
            <a:r>
              <a:rPr lang="en-US" sz="2000" dirty="0" smtClean="0"/>
              <a:t>Augmented </a:t>
            </a:r>
            <a:r>
              <a:rPr lang="en-US" sz="2000" dirty="0" err="1" smtClean="0"/>
              <a:t>Virtuality</a:t>
            </a:r>
            <a:endParaRPr lang="en-US" sz="2000" dirty="0" smtClean="0"/>
          </a:p>
          <a:p>
            <a:pPr lvl="1"/>
            <a:r>
              <a:rPr lang="en-US" sz="1800" dirty="0" smtClean="0"/>
              <a:t>Real objects interfere with virtual world</a:t>
            </a:r>
          </a:p>
          <a:p>
            <a:r>
              <a:rPr lang="en-US" sz="2000" dirty="0" smtClean="0"/>
              <a:t>Virtual Environment</a:t>
            </a:r>
          </a:p>
          <a:p>
            <a:pPr lvl="1"/>
            <a:r>
              <a:rPr lang="en-US" sz="1800" dirty="0" smtClean="0"/>
              <a:t>No connection with real world information</a:t>
            </a:r>
          </a:p>
          <a:p>
            <a:pPr lvl="1"/>
            <a:endParaRPr lang="en-US" sz="1600" dirty="0" smtClean="0"/>
          </a:p>
        </p:txBody>
      </p:sp>
      <p:graphicFrame>
        <p:nvGraphicFramePr>
          <p:cNvPr id="20" name="Diagram 19"/>
          <p:cNvGraphicFramePr/>
          <p:nvPr/>
        </p:nvGraphicFramePr>
        <p:xfrm>
          <a:off x="735046" y="4422234"/>
          <a:ext cx="4341010" cy="159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143508" y="2636912"/>
            <a:ext cx="8856984" cy="2448272"/>
            <a:chOff x="287016" y="3501008"/>
            <a:chExt cx="8856984" cy="2448272"/>
          </a:xfrm>
        </p:grpSpPr>
        <p:sp>
          <p:nvSpPr>
            <p:cNvPr id="4" name="TextBox 11"/>
            <p:cNvSpPr txBox="1"/>
            <p:nvPr/>
          </p:nvSpPr>
          <p:spPr>
            <a:xfrm>
              <a:off x="4031432" y="4221088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/>
                <a:t>OR</a:t>
              </a:r>
              <a:endParaRPr lang="pt-PT" b="1" dirty="0"/>
            </a:p>
          </p:txBody>
        </p:sp>
        <p:sp>
          <p:nvSpPr>
            <p:cNvPr id="5" name="TextBox 13"/>
            <p:cNvSpPr txBox="1"/>
            <p:nvPr/>
          </p:nvSpPr>
          <p:spPr>
            <a:xfrm>
              <a:off x="7991872" y="4149080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/>
                <a:t>OR</a:t>
              </a:r>
              <a:endParaRPr lang="pt-PT" sz="2400" dirty="0"/>
            </a:p>
          </p:txBody>
        </p:sp>
        <p:sp>
          <p:nvSpPr>
            <p:cNvPr id="7" name="TextBox 12"/>
            <p:cNvSpPr txBox="1"/>
            <p:nvPr/>
          </p:nvSpPr>
          <p:spPr>
            <a:xfrm>
              <a:off x="5759624" y="4221088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/>
                <a:t>OR</a:t>
              </a:r>
              <a:endParaRPr lang="pt-PT" b="1" dirty="0"/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2015208" y="4211796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/>
                <a:t>OR</a:t>
              </a:r>
              <a:endParaRPr lang="pt-PT" b="1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1272" y="3717032"/>
              <a:ext cx="129614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35488" y="3645024"/>
              <a:ext cx="1403927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5048" y="3717032"/>
              <a:ext cx="129614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8"/>
            <p:cNvSpPr txBox="1"/>
            <p:nvPr/>
          </p:nvSpPr>
          <p:spPr>
            <a:xfrm>
              <a:off x="2231232" y="5014917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/>
                <a:t>Facial Expressions</a:t>
              </a:r>
            </a:p>
            <a:p>
              <a:pPr algn="ctr"/>
              <a:r>
                <a:rPr lang="pt-PT" dirty="0" smtClean="0"/>
                <a:t>OSAKA IW</a:t>
              </a:r>
              <a:endParaRPr lang="pt-PT" dirty="0"/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4175448" y="5014917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/>
                <a:t>Voice Commands</a:t>
              </a:r>
            </a:p>
            <a:p>
              <a:pPr algn="ctr"/>
              <a:r>
                <a:rPr lang="pt-PT" dirty="0" smtClean="0"/>
                <a:t>MIT IW</a:t>
              </a:r>
              <a:endParaRPr lang="pt-PT" dirty="0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6119664" y="5025950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/>
                <a:t>Head Gestures</a:t>
              </a:r>
            </a:p>
            <a:p>
              <a:pPr algn="ctr"/>
              <a:r>
                <a:rPr lang="pt-PT" dirty="0" smtClean="0"/>
                <a:t>RoboChair IW</a:t>
              </a:r>
            </a:p>
            <a:p>
              <a:pPr algn="ctr"/>
              <a:endParaRPr lang="pt-PT" dirty="0"/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73967" y="3501008"/>
              <a:ext cx="1645897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87016" y="5014917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/>
                <a:t>Joystick / Buttons</a:t>
              </a:r>
            </a:p>
            <a:p>
              <a:pPr algn="ctr"/>
              <a:r>
                <a:rPr lang="pt-PT" dirty="0" smtClean="0"/>
                <a:t>Standard</a:t>
              </a:r>
              <a:endParaRPr lang="pt-PT" dirty="0"/>
            </a:p>
          </p:txBody>
        </p:sp>
        <p:sp>
          <p:nvSpPr>
            <p:cNvPr id="17" name="TextBox 21"/>
            <p:cNvSpPr txBox="1"/>
            <p:nvPr/>
          </p:nvSpPr>
          <p:spPr>
            <a:xfrm>
              <a:off x="8670794" y="4129916"/>
              <a:ext cx="473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/>
                <a:t>...</a:t>
              </a:r>
              <a:endParaRPr lang="pt-PT" sz="2800" b="1" dirty="0"/>
            </a:p>
          </p:txBody>
        </p:sp>
      </p:grp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352928" cy="863533"/>
          </a:xfrm>
        </p:spPr>
        <p:txBody>
          <a:bodyPr>
            <a:noAutofit/>
          </a:bodyPr>
          <a:lstStyle/>
          <a:p>
            <a:r>
              <a:rPr lang="en-US" sz="2000" dirty="0" smtClean="0"/>
              <a:t>Which interaction is best adapted to wheelchair patients ?</a:t>
            </a:r>
            <a:endParaRPr lang="en-US" sz="2400" dirty="0" smtClean="0"/>
          </a:p>
          <a:p>
            <a:pPr lvl="1">
              <a:buNone/>
            </a:pPr>
            <a:r>
              <a:rPr lang="en-US" b="0" dirty="0" smtClean="0"/>
              <a:t>Several patient-wheelchair interfaces were proposed in the literature</a:t>
            </a:r>
          </a:p>
        </p:txBody>
      </p:sp>
      <p:sp>
        <p:nvSpPr>
          <p:cNvPr id="20" name="TextBox 15"/>
          <p:cNvSpPr txBox="1"/>
          <p:nvPr/>
        </p:nvSpPr>
        <p:spPr>
          <a:xfrm>
            <a:off x="1619672" y="4941168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Inputs for patient-wheelchair interaction</a:t>
            </a:r>
            <a:endParaRPr lang="en-US" sz="1600" b="1" i="1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PT" sz="4400" dirty="0" err="1" smtClean="0">
                <a:latin typeface="+mj-lt"/>
                <a:ea typeface="+mj-ea"/>
                <a:cs typeface="+mj-cs"/>
              </a:rPr>
              <a:t>IntellWheels</a:t>
            </a:r>
            <a:r>
              <a:rPr lang="pt-PT" sz="4400" dirty="0" smtClean="0">
                <a:latin typeface="+mj-lt"/>
                <a:ea typeface="+mj-ea"/>
                <a:cs typeface="+mj-cs"/>
              </a:rPr>
              <a:t> Multimodal Interface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/>
          <p:cNvGrpSpPr/>
          <p:nvPr/>
        </p:nvGrpSpPr>
        <p:grpSpPr>
          <a:xfrm>
            <a:off x="143508" y="2852936"/>
            <a:ext cx="8856984" cy="2016000"/>
            <a:chOff x="0" y="3110816"/>
            <a:chExt cx="8856984" cy="2016000"/>
          </a:xfrm>
        </p:grpSpPr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28192" y="3789040"/>
              <a:ext cx="583745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72408" y="3789040"/>
              <a:ext cx="583745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0600" y="3789040"/>
              <a:ext cx="583745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5167" y="3789040"/>
              <a:ext cx="583745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4256" y="3356992"/>
              <a:ext cx="129614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48472" y="3284984"/>
              <a:ext cx="1403927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032" y="3356992"/>
              <a:ext cx="129614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TextBox 8"/>
            <p:cNvSpPr txBox="1"/>
            <p:nvPr/>
          </p:nvSpPr>
          <p:spPr>
            <a:xfrm>
              <a:off x="1944216" y="4654877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Facial Expressions</a:t>
              </a:r>
            </a:p>
          </p:txBody>
        </p:sp>
        <p:sp>
          <p:nvSpPr>
            <p:cNvPr id="40" name="TextBox 9"/>
            <p:cNvSpPr txBox="1"/>
            <p:nvPr/>
          </p:nvSpPr>
          <p:spPr>
            <a:xfrm>
              <a:off x="3888432" y="4654877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Voice Commands</a:t>
              </a:r>
            </a:p>
          </p:txBody>
        </p:sp>
        <p:sp>
          <p:nvSpPr>
            <p:cNvPr id="41" name="TextBox 10"/>
            <p:cNvSpPr txBox="1"/>
            <p:nvPr/>
          </p:nvSpPr>
          <p:spPr>
            <a:xfrm>
              <a:off x="5832648" y="466591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Head Gestures</a:t>
              </a:r>
            </a:p>
          </p:txBody>
        </p:sp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86951" y="3140968"/>
              <a:ext cx="1645897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15"/>
            <p:cNvSpPr txBox="1"/>
            <p:nvPr/>
          </p:nvSpPr>
          <p:spPr>
            <a:xfrm>
              <a:off x="0" y="4654877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Joystick / Buttons</a:t>
              </a:r>
            </a:p>
          </p:txBody>
        </p:sp>
        <p:sp>
          <p:nvSpPr>
            <p:cNvPr id="44" name="TextBox 21"/>
            <p:cNvSpPr txBox="1"/>
            <p:nvPr/>
          </p:nvSpPr>
          <p:spPr>
            <a:xfrm>
              <a:off x="8383778" y="3769876"/>
              <a:ext cx="473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/>
                <a:t>...</a:t>
              </a:r>
              <a:endParaRPr lang="pt-PT" sz="2800" b="1" dirty="0"/>
            </a:p>
          </p:txBody>
        </p:sp>
        <p:sp>
          <p:nvSpPr>
            <p:cNvPr id="45" name="TextBox 22"/>
            <p:cNvSpPr txBox="1"/>
            <p:nvPr/>
          </p:nvSpPr>
          <p:spPr>
            <a:xfrm>
              <a:off x="72008" y="3110816"/>
              <a:ext cx="8748000" cy="20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</p:grp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395536" y="1701371"/>
            <a:ext cx="8280920" cy="187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</a:rPr>
              <a:t>There is no single input well adapted for all physical limitations</a:t>
            </a:r>
          </a:p>
          <a:p>
            <a:pPr marL="449263" lvl="1" indent="7938">
              <a:spcBef>
                <a:spcPct val="20000"/>
              </a:spcBef>
            </a:pPr>
            <a:r>
              <a:rPr kumimoji="0" lang="en-US" sz="20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IntellWheels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combines </a:t>
            </a:r>
            <a:r>
              <a:rPr lang="en-US" sz="2000" dirty="0" smtClean="0"/>
              <a:t>user inputs (e.g. speech, pen, touch, manual gestures) in a coordinated manner with multimedia system output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TextBox 15"/>
          <p:cNvSpPr txBox="1"/>
          <p:nvPr/>
        </p:nvSpPr>
        <p:spPr>
          <a:xfrm>
            <a:off x="683568" y="501317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Integrated inputs for the IntellWheels patient-wheelchair Multimodal Interface</a:t>
            </a:r>
            <a:endParaRPr lang="en-US" sz="1600" b="1" i="1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PT" sz="4400" dirty="0" err="1" smtClean="0">
                <a:latin typeface="+mj-lt"/>
                <a:ea typeface="+mj-ea"/>
                <a:cs typeface="+mj-cs"/>
              </a:rPr>
              <a:t>IntellWheels</a:t>
            </a:r>
            <a:r>
              <a:rPr lang="pt-PT" sz="4400" dirty="0" smtClean="0">
                <a:latin typeface="+mj-lt"/>
                <a:ea typeface="+mj-ea"/>
                <a:cs typeface="+mj-cs"/>
              </a:rPr>
              <a:t> Multimodal Interface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268760"/>
            <a:ext cx="5215056" cy="325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upo 6"/>
          <p:cNvGrpSpPr/>
          <p:nvPr/>
        </p:nvGrpSpPr>
        <p:grpSpPr>
          <a:xfrm>
            <a:off x="395536" y="4437112"/>
            <a:ext cx="8028384" cy="1809492"/>
            <a:chOff x="755576" y="3068960"/>
            <a:chExt cx="8028384" cy="1809492"/>
          </a:xfrm>
        </p:grpSpPr>
        <p:sp>
          <p:nvSpPr>
            <p:cNvPr id="8" name="Right Arrow 8"/>
            <p:cNvSpPr/>
            <p:nvPr/>
          </p:nvSpPr>
          <p:spPr>
            <a:xfrm>
              <a:off x="4097648" y="3736456"/>
              <a:ext cx="978408" cy="484632"/>
            </a:xfrm>
            <a:prstGeom prst="rightArrow">
              <a:avLst/>
            </a:prstGeom>
            <a:solidFill>
              <a:srgbClr val="1C1C1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148064" y="3501008"/>
              <a:ext cx="3635896" cy="830997"/>
            </a:xfrm>
            <a:prstGeom prst="rect">
              <a:avLst/>
            </a:prstGeom>
            <a:noFill/>
            <a:ln>
              <a:solidFill>
                <a:schemeClr val="dk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 smtClean="0"/>
                <a:t>Action:</a:t>
              </a:r>
            </a:p>
            <a:p>
              <a:pPr algn="ctr"/>
              <a:r>
                <a:rPr lang="pt-PT" sz="2400" b="1" dirty="0" smtClean="0"/>
                <a:t>Wheelchair goes to Room</a:t>
              </a:r>
              <a:endParaRPr lang="pt-PT" sz="2400" b="1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55944" y="3068960"/>
              <a:ext cx="3168000" cy="1764000"/>
            </a:xfrm>
            <a:prstGeom prst="rect">
              <a:avLst/>
            </a:prstGeom>
            <a:noFill/>
            <a:ln>
              <a:solidFill>
                <a:schemeClr val="dk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212976"/>
              <a:ext cx="129614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3140968"/>
              <a:ext cx="1403927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5"/>
            <p:cNvSpPr txBox="1"/>
            <p:nvPr/>
          </p:nvSpPr>
          <p:spPr>
            <a:xfrm>
              <a:off x="755576" y="4509120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Blink Left Eye</a:t>
              </a:r>
              <a:endParaRPr lang="pt-PT" dirty="0"/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2843808" y="450912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Say “</a:t>
              </a:r>
              <a:r>
                <a:rPr lang="pt-PT" i="1" dirty="0" smtClean="0"/>
                <a:t>Go</a:t>
              </a:r>
              <a:r>
                <a:rPr lang="pt-PT" dirty="0" smtClean="0"/>
                <a:t>”</a:t>
              </a:r>
              <a:endParaRPr lang="pt-PT" dirty="0"/>
            </a:p>
          </p:txBody>
        </p:sp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88055" y="3645024"/>
              <a:ext cx="583745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PT" sz="4400" dirty="0" err="1" smtClean="0">
                <a:latin typeface="+mj-lt"/>
                <a:ea typeface="+mj-ea"/>
                <a:cs typeface="+mj-cs"/>
              </a:rPr>
              <a:t>IntellWheels</a:t>
            </a:r>
            <a:r>
              <a:rPr lang="pt-PT" sz="4400" dirty="0" smtClean="0">
                <a:latin typeface="+mj-lt"/>
                <a:ea typeface="+mj-ea"/>
                <a:cs typeface="+mj-cs"/>
              </a:rPr>
              <a:t> Multimodal Interface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7200" y="1285861"/>
            <a:ext cx="483488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</a:rPr>
              <a:t>Advantages: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Natural and transparent interaction style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Flexibility depending on the user and context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Adaptable to each user: User defined input sequences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Freely associated to wheelchair output actions and interface actions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Friendly Graphical User Interface</a:t>
            </a: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 smtClean="0">
              <a:latin typeface="+mn-lt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124" y="3068960"/>
            <a:ext cx="2133876" cy="156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Introduction</a:t>
            </a:r>
          </a:p>
          <a:p>
            <a:pPr lvl="1"/>
            <a:r>
              <a:rPr lang="en-GB" sz="1800" dirty="0" smtClean="0"/>
              <a:t>Participant Institutions</a:t>
            </a:r>
          </a:p>
          <a:p>
            <a:pPr lvl="1"/>
            <a:r>
              <a:rPr lang="en-GB" sz="1800" dirty="0" smtClean="0"/>
              <a:t>Motivation and Objectives</a:t>
            </a:r>
          </a:p>
          <a:p>
            <a:pPr lvl="1"/>
            <a:r>
              <a:rPr lang="en-GB" sz="1800" dirty="0" smtClean="0"/>
              <a:t>Intelligent Wheelchairs</a:t>
            </a:r>
          </a:p>
          <a:p>
            <a:r>
              <a:rPr lang="en-GB" sz="2000" dirty="0" err="1" smtClean="0"/>
              <a:t>IntellWheels</a:t>
            </a:r>
            <a:r>
              <a:rPr lang="en-GB" sz="2000" dirty="0" smtClean="0"/>
              <a:t> Project</a:t>
            </a:r>
          </a:p>
          <a:p>
            <a:pPr lvl="1"/>
            <a:r>
              <a:rPr lang="en-GB" sz="1800" dirty="0" smtClean="0"/>
              <a:t>System Architecture</a:t>
            </a:r>
          </a:p>
          <a:p>
            <a:pPr lvl="1"/>
            <a:r>
              <a:rPr lang="en-GB" sz="1800" dirty="0" smtClean="0"/>
              <a:t>Hardware Platform</a:t>
            </a:r>
          </a:p>
          <a:p>
            <a:pPr lvl="1"/>
            <a:r>
              <a:rPr lang="en-GB" sz="1800" dirty="0" smtClean="0"/>
              <a:t>Multi-Agent System</a:t>
            </a:r>
          </a:p>
          <a:p>
            <a:pPr lvl="1"/>
            <a:r>
              <a:rPr lang="en-GB" sz="1800" dirty="0" smtClean="0"/>
              <a:t>Communication Platform</a:t>
            </a:r>
          </a:p>
          <a:p>
            <a:pPr lvl="1"/>
            <a:r>
              <a:rPr lang="en-GB" sz="1800" dirty="0" smtClean="0"/>
              <a:t>Simulation System</a:t>
            </a:r>
          </a:p>
          <a:p>
            <a:pPr lvl="1"/>
            <a:r>
              <a:rPr lang="en-GB" sz="1800" dirty="0" smtClean="0"/>
              <a:t>Multimodal Interface</a:t>
            </a:r>
          </a:p>
          <a:p>
            <a:r>
              <a:rPr lang="en-GB" sz="2000" dirty="0" smtClean="0"/>
              <a:t>Experiments and Results</a:t>
            </a:r>
          </a:p>
          <a:p>
            <a:pPr lvl="1"/>
            <a:r>
              <a:rPr lang="en-GB" sz="1800" dirty="0" smtClean="0"/>
              <a:t>Simulated IW Experiments</a:t>
            </a:r>
          </a:p>
          <a:p>
            <a:pPr lvl="1"/>
            <a:r>
              <a:rPr lang="en-GB" sz="1800" dirty="0" smtClean="0"/>
              <a:t>Real IW Experiments</a:t>
            </a:r>
          </a:p>
          <a:p>
            <a:r>
              <a:rPr lang="en-GB" sz="2000" dirty="0" smtClean="0"/>
              <a:t>Conclusions and Future Work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Presentation Outline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Simulator and </a:t>
            </a:r>
            <a:r>
              <a:rPr lang="en-GB" sz="2000" dirty="0" err="1" smtClean="0"/>
              <a:t>Intellwheels</a:t>
            </a:r>
            <a:r>
              <a:rPr lang="en-GB" sz="2000" dirty="0" smtClean="0"/>
              <a:t> prototype were used for testing the IW usability</a:t>
            </a:r>
          </a:p>
          <a:p>
            <a:pPr lvl="1"/>
            <a:r>
              <a:rPr lang="en-GB" sz="1800" dirty="0" smtClean="0"/>
              <a:t>46 individuals performing the experiment with a simulated IW</a:t>
            </a:r>
          </a:p>
          <a:p>
            <a:pPr lvl="1"/>
            <a:r>
              <a:rPr lang="en-GB" sz="1800" dirty="0" smtClean="0"/>
              <a:t>12 individuals performing the experiment with a real IW</a:t>
            </a:r>
          </a:p>
          <a:p>
            <a:r>
              <a:rPr lang="en-GB" sz="2000" dirty="0" smtClean="0"/>
              <a:t>Application of a questionnaire with the System Usability Scale (SUS)</a:t>
            </a:r>
          </a:p>
          <a:p>
            <a:r>
              <a:rPr lang="en-GB" sz="2000" dirty="0" err="1" smtClean="0"/>
              <a:t>UbiSense</a:t>
            </a:r>
            <a:r>
              <a:rPr lang="en-GB" sz="2000" dirty="0" smtClean="0"/>
              <a:t> System for IW tracking (40 Hz)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Experiments and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 l="22941" t="24624" r="42588" b="29511"/>
          <a:stretch>
            <a:fillRect/>
          </a:stretch>
        </p:blipFill>
        <p:spPr bwMode="auto">
          <a:xfrm>
            <a:off x="6012160" y="3645024"/>
            <a:ext cx="2664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 l="38977" t="33050" r="16755" b="13559"/>
          <a:stretch>
            <a:fillRect/>
          </a:stretch>
        </p:blipFill>
        <p:spPr bwMode="auto">
          <a:xfrm>
            <a:off x="3131840" y="3573016"/>
            <a:ext cx="28083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33056"/>
            <a:ext cx="266429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Experiments and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3892093" cy="234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891600" cy="234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933056"/>
            <a:ext cx="3891600" cy="235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933056"/>
            <a:ext cx="3891600" cy="235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Usability of the Intelligent Wheelchair in real environment is higher than in the simulated environment</a:t>
            </a:r>
          </a:p>
          <a:p>
            <a:pPr lvl="1" algn="just"/>
            <a:r>
              <a:rPr lang="pt-PT" sz="1800" dirty="0" smtClean="0"/>
              <a:t>SUS </a:t>
            </a:r>
            <a:r>
              <a:rPr lang="pt-PT" sz="1800" dirty="0" err="1" smtClean="0"/>
              <a:t>Mean</a:t>
            </a:r>
            <a:r>
              <a:rPr lang="pt-PT" sz="1800" dirty="0" smtClean="0"/>
              <a:t> </a:t>
            </a:r>
            <a:r>
              <a:rPr lang="pt-PT" sz="1800" dirty="0" err="1" smtClean="0"/>
              <a:t>Score</a:t>
            </a:r>
            <a:r>
              <a:rPr lang="pt-PT" sz="1800" dirty="0" smtClean="0"/>
              <a:t> </a:t>
            </a:r>
          </a:p>
          <a:p>
            <a:pPr lvl="2" algn="just"/>
            <a:r>
              <a:rPr lang="pt-PT" sz="1600" dirty="0" smtClean="0"/>
              <a:t>63 </a:t>
            </a:r>
            <a:r>
              <a:rPr lang="pt-PT" sz="1600" dirty="0" err="1" smtClean="0"/>
              <a:t>in</a:t>
            </a:r>
            <a:r>
              <a:rPr lang="pt-PT" sz="1600" dirty="0" smtClean="0"/>
              <a:t> </a:t>
            </a:r>
            <a:r>
              <a:rPr lang="pt-PT" sz="1600" dirty="0" err="1" smtClean="0"/>
              <a:t>Simulated</a:t>
            </a:r>
            <a:r>
              <a:rPr lang="pt-PT" sz="1600" dirty="0" smtClean="0"/>
              <a:t> </a:t>
            </a:r>
            <a:r>
              <a:rPr lang="pt-PT" sz="1600" dirty="0" err="1" smtClean="0"/>
              <a:t>Experiment</a:t>
            </a:r>
            <a:endParaRPr lang="pt-PT" sz="1600" dirty="0" smtClean="0"/>
          </a:p>
          <a:p>
            <a:pPr lvl="2" algn="just"/>
            <a:r>
              <a:rPr lang="pt-PT" sz="1600" dirty="0" smtClean="0"/>
              <a:t>77 </a:t>
            </a:r>
            <a:r>
              <a:rPr lang="pt-PT" sz="1600" dirty="0" err="1" smtClean="0"/>
              <a:t>in</a:t>
            </a:r>
            <a:r>
              <a:rPr lang="pt-PT" sz="1600" dirty="0" smtClean="0"/>
              <a:t> Real </a:t>
            </a:r>
            <a:r>
              <a:rPr lang="pt-PT" sz="1600" dirty="0" err="1" smtClean="0"/>
              <a:t>Experiment</a:t>
            </a:r>
            <a:r>
              <a:rPr lang="pt-PT" sz="1600" dirty="0" smtClean="0"/>
              <a:t>  </a:t>
            </a:r>
            <a:endParaRPr lang="en-GB" sz="1600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GB" b="1" dirty="0" smtClean="0"/>
              <a:t>No statistical evidences to affirm that are differences between real and simulated environment in terms of safety and control of the IW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>
              <a:buNone/>
            </a:pPr>
            <a:r>
              <a:rPr lang="en-GB" sz="1800" dirty="0" smtClean="0"/>
              <a:t> 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b="1" dirty="0" smtClean="0"/>
              <a:t>Most of the users considered the multimodal way of driving the wheelchair very practical and satisfactory </a:t>
            </a:r>
          </a:p>
          <a:p>
            <a:pPr marL="342900" lvl="1" indent="-342900">
              <a:buFont typeface="Arial" charset="0"/>
              <a:buChar char="•"/>
            </a:pPr>
            <a:endParaRPr lang="en-GB" b="1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Experiments and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 l="28924" t="38057" r="27690" b="29661"/>
          <a:stretch>
            <a:fillRect/>
          </a:stretch>
        </p:blipFill>
        <p:spPr bwMode="auto">
          <a:xfrm>
            <a:off x="1115616" y="3501008"/>
            <a:ext cx="33123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 l="29101" t="28249" r="28042" b="34181"/>
          <a:stretch>
            <a:fillRect/>
          </a:stretch>
        </p:blipFill>
        <p:spPr bwMode="auto">
          <a:xfrm>
            <a:off x="4716016" y="3501008"/>
            <a:ext cx="35283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Experiments and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cadeira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15616" y="1412776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Experiments and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MOV0002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1412776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Experiments and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MOV00017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1412776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C_Intellwheel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403648" y="1340768"/>
            <a:ext cx="3086100" cy="2468880"/>
          </a:xfrm>
          <a:prstGeom prst="rect">
            <a:avLst/>
          </a:prstGeom>
        </p:spPr>
      </p:pic>
      <p:pic>
        <p:nvPicPr>
          <p:cNvPr id="8" name="Porto_Alive_IW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572000" y="3912757"/>
            <a:ext cx="3085715" cy="2468571"/>
          </a:xfrm>
          <a:prstGeom prst="rect">
            <a:avLst/>
          </a:prstGeom>
        </p:spPr>
      </p:pic>
      <p:pic>
        <p:nvPicPr>
          <p:cNvPr id="10" name="Porto_Canal_IW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1403648" y="3912757"/>
            <a:ext cx="3085715" cy="2468571"/>
          </a:xfrm>
          <a:prstGeom prst="rect">
            <a:avLst/>
          </a:prstGeom>
        </p:spPr>
      </p:pic>
      <p:pic>
        <p:nvPicPr>
          <p:cNvPr id="6" name="t088672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 cstate="print"/>
          <a:stretch>
            <a:fillRect/>
          </a:stretch>
        </p:blipFill>
        <p:spPr>
          <a:xfrm>
            <a:off x="4572000" y="1340768"/>
            <a:ext cx="3086100" cy="246888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in the Media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3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3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FCT Funding </a:t>
            </a:r>
            <a:r>
              <a:rPr lang="en-GB" sz="2000" i="1" dirty="0" smtClean="0"/>
              <a:t>(FCT/RPID/</a:t>
            </a:r>
            <a:r>
              <a:rPr lang="en-US" sz="2000" i="1" dirty="0" smtClean="0"/>
              <a:t>ADA/109636/2009</a:t>
            </a:r>
            <a:r>
              <a:rPr lang="en-GB" sz="2000" i="1" dirty="0" smtClean="0"/>
              <a:t>)</a:t>
            </a:r>
          </a:p>
          <a:p>
            <a:pPr lvl="1"/>
            <a:r>
              <a:rPr lang="en-GB" sz="1800" i="1" dirty="0" smtClean="0"/>
              <a:t>INTELLWHEELS - Intelligent Wheelchair with Flexible Multimodal Interface was awarded with RIPD/ADA/109636/2009  FCT funding, €94,360 (July 2010)</a:t>
            </a:r>
            <a:endParaRPr lang="en-GB" sz="1800" dirty="0" smtClean="0"/>
          </a:p>
          <a:p>
            <a:r>
              <a:rPr lang="en-GB" sz="2000" dirty="0" err="1" smtClean="0"/>
              <a:t>FreeBots</a:t>
            </a:r>
            <a:r>
              <a:rPr lang="en-GB" sz="2000" dirty="0" smtClean="0"/>
              <a:t> – Festival </a:t>
            </a:r>
            <a:r>
              <a:rPr lang="en-GB" sz="2000" dirty="0" err="1" smtClean="0"/>
              <a:t>Nacional</a:t>
            </a:r>
            <a:r>
              <a:rPr lang="en-GB" sz="2000" dirty="0" smtClean="0"/>
              <a:t> de </a:t>
            </a:r>
            <a:r>
              <a:rPr lang="en-GB" sz="2000" dirty="0" err="1" smtClean="0"/>
              <a:t>Robótica</a:t>
            </a:r>
            <a:r>
              <a:rPr lang="en-GB" sz="2000" dirty="0" smtClean="0"/>
              <a:t> 2011</a:t>
            </a:r>
          </a:p>
          <a:p>
            <a:pPr lvl="1"/>
            <a:r>
              <a:rPr lang="en-GB" sz="1800" i="1" dirty="0" smtClean="0"/>
              <a:t>INTELLWHEELS got 2</a:t>
            </a:r>
            <a:r>
              <a:rPr lang="en-GB" sz="1800" i="1" baseline="30000" dirty="0" smtClean="0"/>
              <a:t>nd</a:t>
            </a:r>
            <a:r>
              <a:rPr lang="en-GB" sz="1800" i="1" dirty="0" smtClean="0"/>
              <a:t> Place at </a:t>
            </a:r>
            <a:r>
              <a:rPr lang="en-GB" sz="1800" i="1" dirty="0" err="1" smtClean="0"/>
              <a:t>FreeBots</a:t>
            </a:r>
            <a:r>
              <a:rPr lang="en-GB" sz="1800" i="1" dirty="0" smtClean="0"/>
              <a:t> 2011 competition (held at Festival </a:t>
            </a:r>
            <a:r>
              <a:rPr lang="en-GB" sz="1800" i="1" dirty="0" err="1" smtClean="0"/>
              <a:t>Nacional</a:t>
            </a:r>
            <a:r>
              <a:rPr lang="en-GB" sz="1800" i="1" dirty="0" smtClean="0"/>
              <a:t> de </a:t>
            </a:r>
            <a:r>
              <a:rPr lang="en-GB" sz="1800" i="1" dirty="0" err="1" smtClean="0"/>
              <a:t>Robótica</a:t>
            </a:r>
            <a:r>
              <a:rPr lang="en-GB" sz="1800" i="1" dirty="0" smtClean="0"/>
              <a:t> 2011), IST, Lisbon, April 2011</a:t>
            </a:r>
            <a:endParaRPr lang="en-GB" sz="1800" dirty="0" smtClean="0"/>
          </a:p>
          <a:p>
            <a:r>
              <a:rPr lang="en-GB" sz="2000" dirty="0" err="1" smtClean="0"/>
              <a:t>Galardão</a:t>
            </a:r>
            <a:r>
              <a:rPr lang="en-GB" sz="2000" dirty="0" smtClean="0"/>
              <a:t> </a:t>
            </a:r>
            <a:r>
              <a:rPr lang="en-GB" sz="2000" dirty="0" err="1" smtClean="0"/>
              <a:t>da</a:t>
            </a:r>
            <a:r>
              <a:rPr lang="en-GB" sz="2000" dirty="0" smtClean="0"/>
              <a:t> </a:t>
            </a:r>
            <a:r>
              <a:rPr lang="en-GB" sz="2000" dirty="0" err="1" smtClean="0"/>
              <a:t>Inclusão</a:t>
            </a:r>
            <a:r>
              <a:rPr lang="en-GB" sz="2000" dirty="0" smtClean="0"/>
              <a:t> – </a:t>
            </a:r>
            <a:r>
              <a:rPr lang="en-GB" sz="2000" dirty="0" err="1" smtClean="0"/>
              <a:t>Investigação</a:t>
            </a:r>
            <a:r>
              <a:rPr lang="en-GB" sz="2000" dirty="0" smtClean="0"/>
              <a:t> </a:t>
            </a:r>
            <a:r>
              <a:rPr lang="en-GB" sz="2000" dirty="0" err="1" smtClean="0"/>
              <a:t>Aplicada</a:t>
            </a:r>
            <a:endParaRPr lang="en-GB" sz="2000" dirty="0" smtClean="0"/>
          </a:p>
          <a:p>
            <a:pPr lvl="1"/>
            <a:r>
              <a:rPr lang="en-GB" sz="1800" i="1" dirty="0" smtClean="0"/>
              <a:t>INTELLWHEELS - Intelligent Wheelchair with Flexible Multimodal Interface was awarded with </a:t>
            </a:r>
            <a:r>
              <a:rPr lang="en-GB" sz="1800" i="1" dirty="0" err="1" smtClean="0"/>
              <a:t>Galardão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da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Inclusão</a:t>
            </a:r>
            <a:r>
              <a:rPr lang="en-GB" sz="1800" i="1" dirty="0" smtClean="0"/>
              <a:t>, </a:t>
            </a:r>
            <a:r>
              <a:rPr lang="en-GB" sz="1800" i="1" dirty="0" err="1" smtClean="0"/>
              <a:t>Investigação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Aplicada</a:t>
            </a:r>
            <a:r>
              <a:rPr lang="en-GB" sz="1800" i="1" dirty="0" smtClean="0"/>
              <a:t>, at Gala </a:t>
            </a:r>
            <a:r>
              <a:rPr lang="en-GB" sz="1800" i="1" dirty="0" err="1" smtClean="0"/>
              <a:t>da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Inclusão</a:t>
            </a:r>
            <a:r>
              <a:rPr lang="en-GB" sz="1800" i="1" dirty="0" smtClean="0"/>
              <a:t>, </a:t>
            </a:r>
            <a:r>
              <a:rPr lang="en-GB" sz="1800" i="1" dirty="0" err="1" smtClean="0"/>
              <a:t>I.P.Leiria</a:t>
            </a:r>
            <a:r>
              <a:rPr lang="en-GB" sz="1800" i="1" dirty="0" smtClean="0"/>
              <a:t>,  </a:t>
            </a:r>
            <a:r>
              <a:rPr lang="en-GB" sz="1800" i="1" dirty="0" err="1" smtClean="0"/>
              <a:t>Leiria</a:t>
            </a:r>
            <a:r>
              <a:rPr lang="en-GB" sz="1800" i="1" dirty="0" smtClean="0"/>
              <a:t>, December 2011</a:t>
            </a:r>
            <a:endParaRPr lang="en-GB" sz="1800" dirty="0" smtClean="0"/>
          </a:p>
          <a:p>
            <a:r>
              <a:rPr lang="pt-PT" sz="2000" dirty="0" smtClean="0"/>
              <a:t>Prémio da Associação Salvador</a:t>
            </a:r>
            <a:endParaRPr lang="en-GB" sz="1600" dirty="0" smtClean="0"/>
          </a:p>
          <a:p>
            <a:pPr lvl="1"/>
            <a:r>
              <a:rPr lang="en-GB" sz="1800" i="1" dirty="0" smtClean="0"/>
              <a:t>INTELLWHEELS  was awarded with 2</a:t>
            </a:r>
            <a:r>
              <a:rPr lang="en-GB" sz="1800" i="1" baseline="30000" dirty="0" smtClean="0"/>
              <a:t>nd</a:t>
            </a:r>
            <a:r>
              <a:rPr lang="en-GB" sz="1800" i="1" dirty="0" smtClean="0"/>
              <a:t> Place (1</a:t>
            </a:r>
            <a:r>
              <a:rPr lang="en-GB" sz="1800" i="1" baseline="30000" dirty="0" smtClean="0"/>
              <a:t>st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Menção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Honrosa</a:t>
            </a:r>
            <a:r>
              <a:rPr lang="en-GB" sz="1800" i="1" dirty="0" smtClean="0"/>
              <a:t>) at </a:t>
            </a:r>
            <a:r>
              <a:rPr lang="en-GB" sz="1800" i="1" dirty="0" err="1" smtClean="0"/>
              <a:t>Prémios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da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Associação</a:t>
            </a:r>
            <a:r>
              <a:rPr lang="en-GB" sz="1800" i="1" dirty="0" smtClean="0"/>
              <a:t> Salvador “Ser </a:t>
            </a:r>
            <a:r>
              <a:rPr lang="en-GB" sz="1800" i="1" dirty="0" err="1" smtClean="0"/>
              <a:t>Capaz</a:t>
            </a:r>
            <a:r>
              <a:rPr lang="en-GB" sz="1800" i="1" dirty="0" smtClean="0"/>
              <a:t>”, (3500 </a:t>
            </a:r>
            <a:r>
              <a:rPr lang="en-GB" sz="1800" i="1" dirty="0" err="1" smtClean="0"/>
              <a:t>Eur</a:t>
            </a:r>
            <a:r>
              <a:rPr lang="en-GB" sz="1800" i="1" dirty="0" smtClean="0"/>
              <a:t> – 35% of the total awarded money), January 2012</a:t>
            </a:r>
            <a:endParaRPr lang="en-GB" sz="1800" dirty="0" smtClean="0"/>
          </a:p>
          <a:p>
            <a:pPr>
              <a:buNone/>
            </a:pPr>
            <a:endParaRPr lang="en-GB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Awards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Platform to Develop Intelligent Wheelchairs</a:t>
            </a:r>
          </a:p>
          <a:p>
            <a:pPr lvl="1"/>
            <a:r>
              <a:rPr lang="en-GB" sz="1800" dirty="0" smtClean="0"/>
              <a:t>Transformation of electric Wheelchairs into an Intelligent Wheelchair</a:t>
            </a:r>
          </a:p>
          <a:p>
            <a:pPr lvl="1"/>
            <a:r>
              <a:rPr lang="en-GB" sz="1800" dirty="0" smtClean="0"/>
              <a:t>Low cost, low ergonomic impact</a:t>
            </a:r>
          </a:p>
          <a:p>
            <a:pPr lvl="1"/>
            <a:r>
              <a:rPr lang="en-GB" sz="1800" dirty="0" smtClean="0"/>
              <a:t>Simulation with mixed reality support</a:t>
            </a:r>
          </a:p>
          <a:p>
            <a:r>
              <a:rPr lang="en-GB" sz="2000" dirty="0" smtClean="0"/>
              <a:t>Multimodal Interface</a:t>
            </a:r>
          </a:p>
          <a:p>
            <a:pPr lvl="1"/>
            <a:r>
              <a:rPr lang="en-GB" sz="1800" dirty="0" smtClean="0"/>
              <a:t>Flexible Multimodal Interface – combination of multiple inputs</a:t>
            </a:r>
          </a:p>
          <a:p>
            <a:pPr lvl="1"/>
            <a:r>
              <a:rPr lang="en-GB" sz="1800" dirty="0" smtClean="0"/>
              <a:t>User may define his own communication/command language</a:t>
            </a:r>
          </a:p>
          <a:p>
            <a:r>
              <a:rPr lang="en-GB" sz="2000" dirty="0" smtClean="0"/>
              <a:t>Collaboration with Health Institutions </a:t>
            </a:r>
            <a:r>
              <a:rPr lang="en-GB" sz="1600" i="1" dirty="0" smtClean="0"/>
              <a:t>(FCT/RPID/</a:t>
            </a:r>
            <a:r>
              <a:rPr lang="en-US" sz="1600" i="1" dirty="0" smtClean="0"/>
              <a:t>ADA/109636/2009</a:t>
            </a:r>
            <a:r>
              <a:rPr lang="en-GB" sz="1600" i="1" dirty="0" smtClean="0"/>
              <a:t>)</a:t>
            </a:r>
            <a:endParaRPr lang="en-GB" sz="2000" i="1" dirty="0" smtClean="0"/>
          </a:p>
          <a:p>
            <a:pPr lvl="1"/>
            <a:r>
              <a:rPr lang="en-GB" sz="1800" dirty="0" smtClean="0"/>
              <a:t>Project started July 2010</a:t>
            </a:r>
          </a:p>
          <a:p>
            <a:pPr lvl="1"/>
            <a:r>
              <a:rPr lang="en-GB" sz="1800" dirty="0" smtClean="0"/>
              <a:t>ESTSP/IPP – School of Allied Health Science of Porto</a:t>
            </a:r>
          </a:p>
          <a:p>
            <a:pPr lvl="1"/>
            <a:r>
              <a:rPr lang="en-GB" sz="1800" dirty="0" smtClean="0"/>
              <a:t>APPC – Portuguese Association for Cerebral Palsy</a:t>
            </a:r>
          </a:p>
          <a:p>
            <a:r>
              <a:rPr lang="en-GB" sz="2000" dirty="0" smtClean="0"/>
              <a:t>Scientific Project Ends August 2012</a:t>
            </a:r>
          </a:p>
          <a:p>
            <a:pPr lvl="1"/>
            <a:r>
              <a:rPr lang="en-GB" sz="1800" dirty="0" smtClean="0"/>
              <a:t>Spinoff - Commercial Product?</a:t>
            </a:r>
          </a:p>
          <a:p>
            <a:pPr lvl="1"/>
            <a:r>
              <a:rPr lang="en-GB" sz="1800" dirty="0" smtClean="0"/>
              <a:t>European Project to further develop the concept?</a:t>
            </a:r>
          </a:p>
          <a:p>
            <a:pPr lvl="1"/>
            <a:endParaRPr lang="en-GB" sz="1800" dirty="0" smtClean="0"/>
          </a:p>
          <a:p>
            <a:pPr>
              <a:buNone/>
            </a:pPr>
            <a:endParaRPr lang="en-GB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Conclusions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/>
              <a:t>Prototypes / Hardware</a:t>
            </a:r>
          </a:p>
          <a:p>
            <a:pPr lvl="1"/>
            <a:r>
              <a:rPr lang="en-GB" sz="1800" dirty="0" smtClean="0"/>
              <a:t>New prototype under development</a:t>
            </a:r>
          </a:p>
          <a:p>
            <a:pPr lvl="1"/>
            <a:r>
              <a:rPr lang="en-GB" sz="1800" dirty="0" smtClean="0"/>
              <a:t>ASUS </a:t>
            </a:r>
            <a:r>
              <a:rPr lang="en-GB" sz="1800" dirty="0" err="1" smtClean="0"/>
              <a:t>Xtion</a:t>
            </a:r>
            <a:r>
              <a:rPr lang="en-GB" sz="1800" dirty="0" smtClean="0"/>
              <a:t> for mapping and obstacle avoidance</a:t>
            </a:r>
          </a:p>
          <a:p>
            <a:r>
              <a:rPr lang="en-GB" sz="2000" dirty="0" smtClean="0"/>
              <a:t>Simulation</a:t>
            </a:r>
          </a:p>
          <a:p>
            <a:pPr lvl="1"/>
            <a:r>
              <a:rPr lang="en-GB" sz="1800" dirty="0" smtClean="0"/>
              <a:t>New simulator based on </a:t>
            </a:r>
            <a:r>
              <a:rPr lang="en-GB" sz="1800" dirty="0" err="1" smtClean="0"/>
              <a:t>Usarsim</a:t>
            </a:r>
            <a:endParaRPr lang="en-GB" sz="1800" dirty="0" smtClean="0"/>
          </a:p>
          <a:p>
            <a:r>
              <a:rPr lang="en-GB" sz="2000" dirty="0" smtClean="0"/>
              <a:t>Multimodal Interface</a:t>
            </a:r>
          </a:p>
          <a:p>
            <a:pPr lvl="1"/>
            <a:r>
              <a:rPr lang="en-GB" sz="1800" dirty="0" smtClean="0"/>
              <a:t>Eye Gaze Tracking</a:t>
            </a:r>
          </a:p>
          <a:p>
            <a:pPr lvl="1"/>
            <a:r>
              <a:rPr lang="en-GB" sz="1800" dirty="0" smtClean="0"/>
              <a:t>Facial Expression recognition</a:t>
            </a:r>
          </a:p>
          <a:p>
            <a:pPr lvl="1"/>
            <a:r>
              <a:rPr lang="en-GB" sz="1800" dirty="0" smtClean="0"/>
              <a:t>Brain Computer interface</a:t>
            </a:r>
          </a:p>
          <a:p>
            <a:r>
              <a:rPr lang="en-GB" sz="2000" dirty="0" smtClean="0"/>
              <a:t>Automatic Wheelchair configuration</a:t>
            </a:r>
          </a:p>
          <a:p>
            <a:pPr lvl="1"/>
            <a:r>
              <a:rPr lang="en-GB" sz="1800" dirty="0" smtClean="0"/>
              <a:t>Patient Modelling</a:t>
            </a:r>
          </a:p>
          <a:p>
            <a:pPr lvl="1"/>
            <a:r>
              <a:rPr lang="en-GB" sz="1800" dirty="0" smtClean="0"/>
              <a:t>Machine Learning</a:t>
            </a:r>
          </a:p>
          <a:p>
            <a:r>
              <a:rPr lang="en-GB" sz="2000" dirty="0" smtClean="0"/>
              <a:t>Experiments with real patients </a:t>
            </a:r>
            <a:r>
              <a:rPr lang="en-GB" sz="1600" i="1" dirty="0" smtClean="0"/>
              <a:t>(FCT/RPID/</a:t>
            </a:r>
            <a:r>
              <a:rPr lang="en-US" sz="1600" i="1" dirty="0" smtClean="0"/>
              <a:t>ADA/109636/2009</a:t>
            </a:r>
            <a:r>
              <a:rPr lang="en-GB" sz="1600" i="1" dirty="0" smtClean="0"/>
              <a:t>)</a:t>
            </a:r>
            <a:endParaRPr lang="en-GB" sz="2000" dirty="0" smtClean="0"/>
          </a:p>
          <a:p>
            <a:pPr lvl="1"/>
            <a:r>
              <a:rPr lang="en-GB" sz="1800" dirty="0" smtClean="0"/>
              <a:t>ESTSP/IPP –School of Allied Health Science of Porto</a:t>
            </a:r>
          </a:p>
          <a:p>
            <a:pPr lvl="1"/>
            <a:r>
              <a:rPr lang="en-GB" sz="1800" dirty="0" smtClean="0"/>
              <a:t>APPC – Portuguese Association for Cerebral Palsy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Future/Ongoing 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robocup2\Desktop\usarsim_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909" y="2924944"/>
            <a:ext cx="1946563" cy="1440160"/>
          </a:xfrm>
          <a:prstGeom prst="rect">
            <a:avLst/>
          </a:prstGeom>
          <a:noFill/>
        </p:spPr>
      </p:pic>
      <p:sp>
        <p:nvSpPr>
          <p:cNvPr id="1028" name="AutoShape 4" descr="data:image/jpg;base64,/9j/4AAQSkZJRgABAQAAAQABAAD/2wCEAAkGBhIRERUUEhQWFRQVFBcUFRYUFxoYGBgWFRcXFBcWGBgXJyYeGBojGRUVHy8hJCcpLCwsFR4xNTAtNSYtLCkBCQoKDgwNFw8NFDUYFiQtLDI1KTUpNTUvNTUvNSkpKSwpNSk1Ni4rMCk2MjI1MjUpKTE1LCkpNjUzNTUpKTYqL//AABEIAMIBAwMBIgACEQEDEQH/xAAcAAEAAQUBAQAAAAAAAAAAAAAAAgQFBgcIAQP/xABKEAABAwIDBQUDCAUJCQEBAAABAAIDBBEFEiEGBzFBURMiYXGRMoGhCCNCYnKSsfAUUoLB0RUzU2Nzk6Ky4SQ0Q0RUg6PC8bMl/8QAGAEBAQEBAQAAAAAAAAAAAAAAAAECAwT/xAAdEQEAAgICAwAAAAAAAAAAAAAAAQIDMRESISIy/9oADAMBAAIRAxEAPwDdrGCw0HAclLsx0HokfAeQUkEezHQeidmOg9FJEEezHQeidmOg9FJEEezHQeidmOg9FJEEezHQeidmOg9FJEEezHQeidmOg9FJEEezHQeidmOg9FJEEezHQeidmOg9FJEEezHQeidmOg9FJEEezHQeidmOg9FJEEezHQeidmOg9FJEEezHQeidmOg9FJEEezHQeidmOg9FJEEezHQeidmOg9FJEEezHQeidmOg9FJEEezHQeidmOg9FJEFHMNSi9n9o/nkiCpj4DyCkox8B5BSQEREBERARfKpqWRsc+RwaxgLnOcbAAakkngFq7aDe7UuJGGUcs7AbGUwyPBPg1g7o4e0b68Ag2si0DS/KBroX5ammidY95tnwvH3r294WaN370PYCR0c7ZD/AMItF/MOvYt8ePgg2Ui0/Ub9KjV0WHSlg+k4SH4hgAX1wb5Q1K92Wpgkh5FzD2gB8W6OA8roNtoqLCMZgqoxLTyNlYfpMN9eh5g+B1VagIiICIiAiIgIiICIiAiIgIiICIiAiIgpJ/aP55Ik/tH88kQVMfAeQUlGPgPIKSAiIgKkxXFIqaJ80zgyNgzOJ/ADmSbAAcSVVrSO/nH5BURU5uImxiYDWz3uLm36HKBbwzlBadtN5U+IZmACKmuC2Pi55abtMjueuuUaCw42us92F2+wyHDmNMrYXRMPaRyEdo547z3tA/nMxJIt1tpZc/OqySr/ALL7OzVxk7G2aKPtG5hcPkuAyIcru146DLrogz3aDEzipZNWyx4fQNOaHtA11TKP12Agu1HMDKL6B/tLXO2FJhwkzYfUyytJ1ZMwgjxbJpm15EAi/EraGB7hu1PbYnUPkkdq5kTtPJ0rtXe4D38V7t/s9hOEwxiKhiknmJaztS94aGWLnuu7Xi0AC1y7oEGLbC77KijAiq81RABZrr/PM6DMfbb4HUdeSpdqtsDihJlggaPoljAZQOXzx7x+A8FieJiNxJaxrDx+bGVo/Z10VJR1ORwzFwYSM2W2a3MtzaX80FxwqonppT2Ez2Bw72Rzm3HQ5SLq/wCH7bVdMc0NRJodQ5xkYeoLXkg+7XxVLDNR0zy4xR4iyQAsfIZIsjRcOYY2+zLca3JFgCOKhjzKJ8Jnow+DKR21LK7OGhxsHwyHVzbkAg66oOhdgtrhiVIJsuR4cY5WjUCRoBOU/qkOa4fatyWRrD90+CClwuDUOdMP0h5HC8oDgB5NDG/srMEBERAREQEREBERAREQEREBERAREQUk/tH88kSf2j+eSIKmPgPIKSjHwHkF8cRr44InyyuDY42l73HgGtFyUFHtBtHBQxdrO7K2+VoAzOcejWjU6a+5a/2u3syPIgwiN1RK5uYvbG5xaONmsI0I5lwsOFib21ntft1JiFS6V1xGLthYfoMvz+seJPkOAC82UdVyVLIqOSRkkjmZuze5gyxuzFz8vFrRc63425oL3VYDtVP3nfpWuoAqIo7X+qHi3ksc2lw/GezDa5lU6ON1w6YF7WE6XEgvYftWK6lgma9oc03aRcEcwtTb9tp+5HQRnvSOEkxHJjdWMP2nWd5MHVBo8w24G+uh/wBFuLc3iNLBG9894gJBGyWQWiL3Nu677ZWychmI0OnNaenZZotrclbSwDYWfE8JbFBK2JsUuY9o0ls0tjmu5urQ3Pxs7XyQb3ila4AtIIOoINwR1BHFak33UDDU0UsrXOiyzMeGEtzluWRkRePZB7xvxsHWWAGnxrAXX+dhjvxB7Wmd58WAnxyuWY4XvqpK2L9HxanAa6wMkYLmX5Oy+3GRxBaTbwQYq6spJRkkoaeNp0D6fOyVnIODnOIfbo4arEsPmpg9zKlr3M1aJIHAPYRcZwx3dkHMtJaejgt74Hurwye00VQ+ogPBoewtP1XOYA7zFwVfNrd19DXwhnZthkYwMiliaGlgaLNaQLB7B+qfdbig54w3EzQykER1VNJbPG65inYODhfWORtzY6OYbg6Eg742G2TwSoiFVSQNeHjKWzF0hjdpmYWSFwY4ae61jYrQm1OytRh05gqG2+kxzb5JG8A9h+BHEcCqzYTbebC6jtGXdE+wmivo9o5jkHjWx8xwKDqyNgaAAAABYAaAAaAAKSocExmGrgZPA4PjkF2n4EEcnA3BHIhVyAiIgIiICIiAiIgIiICIiAiIgIiIKSf2j+eSJP7R/PJEFTHwHkFZ9sNmWYhSSUz3uYH2Ic3iHNIc0kfSFwLjmrxHwHkFJByntNsDW4fJkmic5rjljlhBex5PAC2rXH9UgHz4rPNzGzzpBI6xa09yeTUGw/5dnME/TPIG3E6bvIRrAOAA1vp1PEoPlNI2JhcbNYxpJ6BrRc/ALmrHJXT3xCYEuqqqQRjXSGADOAT1LmRjwhPVbw3p15hwmrcOJj7Mf91zYz8HFa33oYY2ChwljB3GxyN83SRxPJPmcx96DEcDxCibUOmq6Tt4y+RzImvDWszPc6xboHgNIAFwBb03nsvtNh0VDGWf7HALhjKn5p2vfuM574Oa+YE3uucKQNd2WcXaJmh1/wBUkX/Aj3rPtsqmTEJW5Mt3uaGZ3ZY442NJJLj7LQNTbiSg3nRYjBUxl0Ukc0Zu0ljg9p6g2uPcVg+1e5Ogq7vhH6LKdbxAdmT9aI6fdy+9asMVVhYdPRVsTnWAlEAfw6lkzcsrQeY1F72tde/y3tJOMzTiBB5sicwe7K0D0QRxLY3F8DkM0ReGDUz0xzMIH9Kw6gfbaRrxWY7Jb/2nKzEI8vAdvCCW+b49SPNt/ILEH7c4/R6zPqWt5/pMF2nwu9o+BVrq9oqOtJdU0wglOpqKGwBPWSmecr9dSWuaePFB0Dj+C0WN0WUSMkYdYpoyHGOQDiPwLTxGnlzXj2AS0NS+nqG5XsPEcHNPsyM6tI/eNCFcMPlq8PcaihqM7BYukpyS23SohcMzP222vwcVd9q94kWKUjW1NPlrYi3sp4SMjmk99r2u7zQRrYZtbEEa3Cl2F3gVGEve1oEkUguY3Ehue3claR10v1HiAr+3fhXZr54bX9kw90eF82b4rWgt1/gvXMI15dRwQbfo9+9STYxU0h6NMjD8S5V0O++btAZKaPsrd5rHkyeYc4Bvut71jWzdZFPg81M8ND42mandYAiWM95pI1Nx15PI6LAJMRvwv70HQFPvroyO/FUM/Za4f4XfuV0p96uGP41GT+0jkb8S3L8VzJ+kO5Ej3r6MxGQcHeqDrrD8VhnbmhlZI3rG4OHvtwVWuRKPH5YnZ2EseOD43OY71bYrNMG33V0NhIRM0f0rRm++yx9QUHQ6LV2E7/KN+k8UkR6ttI39zvgVmOGbe4fUW7OqiJP0XOyO8rPtf3IMgReNddeoCIiAiIgIiIKSf2j+eSJP7R/PJEFTHwHkFJRj4DyCkgIisuP7Y0dDlFTMGOcLtbYucQOeVoJA8Togse+Snz4ROf1HRPPk2Vl/gSfctMbV41NXmnDA5zaOgaZByaWWEsmvI/NcOoW4Z95OF1rH00kjmsmY6IukYWMs8FvtHRvHibLVWzuInCK6anrI+0Y6N1NLbi+CSzhJGeYIsbcwSOIQYtRQNkkEbnZGSOZd9r5QXC7rc7Ak28FsXandvU0UzHQdtU0nZ5GkAPkidoTmawXc1xFw4A24HgCdcV9J2MjmtcJGRvIZI3g+M6td4XaRccjcclvrd7vEp30DP0qeOOSEdmTK9rS9oHceL6u7tgbc2lBiOz2w9RVStbJFIyG/zj3tyd3iWgOsSXezoDa9zwW6qmpZExz3kNYxpc4ngGtFyfRYpXb2sLi/4/aHpExzvjYD4rWW8res3EIRT07Hxx5w6RzyAXho0ZZpPdzEE3OuUIM1rd+dA12VjJZBbjYMGo4Web+oCpYMMwLHC5rYuwqbZu4BDLbS7hlvHKPveIC0YqnD8Tkp5GSxOyyRvD4z0cDw8jwI5gkc0GbbR7mcQoXdrSONQ1vB0XcnbfQ9wHvD7JN+llr+snLj32Na8Eh9m5HE/XYLAO8QATzuuv6FkgjYJXNdIGgPcxuVpdzIaSbC/K5Vo2l2GosQH+0wtc61hI3uyDye3W3gbjwQcoLKsB2DmnYH9pDFmAMbZXvaXg8LlrSGA8sxHHgvhvG2P/kysMALnxOYJInvAuWm7XA20Ja4EenVZThm0MElO1+doytAe0nvNcBa2Xib8kGFVrpqN0sDgY5A7K9p4tcONraEEW1GhFirJZZLtKXVc5ladMrWDNxs0WBPu/BY/LEWmx/++KCLSpWXgavWn1RRLr6TRWtfQkaj88F8i2+nVEfSaJzAC9rmg6guaWgjqCRYqDT0+C6E2I3q0E1NFDUvZFMxjY3CTSN2UBuZrz3QDYaG1lfq/d7hVY3MaaE5hcSQ2YTfnmitf33Qc44VtRV0xvBPJH4Nccv3eCzrA9/FZFYVDGTt6+w/1b3T933rIMa+T3C65pKl8Z5MmAkb5BzbOHn3lrzaDdhiVFd0kBkjF7yQfONsOZAGdo82oN27Ob28Pq7NMnYyH6M3dBPQP9n1IPgs0a8EXGoOoIXGbXdFleym8isoCAyQui5xP7zPcOLfNtveg6iRYrsXvDpsSbZh7OYC7onG5tzLD9NvxHMBZUgIiIKSf2j+eSJP7R/PJEFTHwHkFJRj4DyCkgsu2e0H6DRT1FgXRs7gPAvcQxgPhmcFzVU4q+okdLK8vkebuc7iT+4DgANAFvffOf8A+PP9qD/941zi11kF1GnD0/PBQqYO0sSTdoDRfWzRwbbkBfSy+MFV1VTxQUkcxYcr+foV86ukI1Zct6dFXvjDhZwuPz6L4tYY/rM69PP+KC54Bu6rqxrXQthIe0PGaojuGnmWNLnN16i6yuH5P9aWOc+ogEgacrGh7mk8gXm2UHrlKwOhxh1LUNlisHMcHNNrg9WuHMHUEdCtyYDvypHgNnjkjPUESNA6E6P/AMPC2pQacxDZmsgk7KWmma/U2EbnXANiWuZcOF+YNlne7TdPUSzsqa2N0UMTg9kbxZ8r2m7bt4tYCAddTa1rara9DvAw6b2aqIG17Pd2Z9JLK80+JRSC7JGOB5te0j1BQVKLwPHVC4ILFthsXTYnD2VQ03aSY5GaPjceJaeh5g6H3C3N20mz4w6skpwXuyWs+SPsy4dWgEgsJBsb624BdVPqmDi5o8yAtWb3sApK5gniqqdtVC0tyumjAlZe/ZnW4cCSWnxIPG4DSU9UXc9OQU6Cs7J4cWRyAX7krQ9motfKV820b+bbfasPxUmwAe04cDoLlB9m4kRwbbzJIHgByHgvm+tcTyB8BqvhKGAaep4r64RSGaeKFvGaVkY/bcG/gSfcgpZJtdT6lR7VvUeoXXNHshQxfzdJTst+rDGD62urg6ijIsWMI6FoQccBwPAg+SrMOxaendmglkiPH5txb6gaH3rqit2LoJhaSkp3eJiZf1AuPVYni24nDZbmLtad3Ls3lzfuyZv3INd4FvwxCCwmyVLPrjK/3PZ+8FbH2d33UFTZsxdTPP8AS6sv/aN0H7QC17j24mvguad0dS0ch81J91xLT7nLX1dQyQPMc0b4pBxZI0td6HiPEaIOltpN3WHYoztMrWvcLtqIC0OPiSLtkHnfzC0ltruxq8Nu9w7anvpMwcOnaN4sPjqPHkrVs5tjV0Dr00rmgm7mHVjvNp09/HxW7Ni97lNiAEFU1sMzxks7WKTNplBdwJ4ZXcb2BKDQuF4g+GRr2OLXNcCHNNi1w4OHj/8AF03sDtZ/KFKJHACVh7OUDhmABDh0DgQfC5HJac3s7uBQSNnpx/s0zsuT+ikOoaPqOsbdLEdFedzGOthq3wPNhUMaGn+sizED3tc77gQbvREQUk/tH88kSf2j+eSIKmPgPIKSjHwHkFJBie9SlMmEVgAuRF2n905sv4MXMzWXaTfgbW8LEk+AFh6rrzEqJs0MkTtWyRujPk9pafxXI0EHZymKXulrnROuL5XNJYSR5g+Sk6WHxBVRFVlqp3tsSDxBIPu0Xl1UXWPEGnwX1a5p4fBWW69DkFdVYYHatNvBffCsAim7jqllPNewFQxwhdwt88y+Q8fabbhYlW9lW8c19hiPJzQUF/qt2GLRDM2ndIwi4dBIyRrh1ABzH0VnqMBr4zZ9LUNP1oHn/wBVcME2snpf92qJIRe+S94z+w67ffa6yun3z4mwC4hlHXJqfuuCDXb6uoj9rtGE/rNcy9uPEC6i7FZjxe4+dyr3tptrNiErJZgGlkfZhjQ5rR3i4us4nU3F/st6LHf01/VBUwRVEtzHHJJrYlkTna8bEtB1VwptksTkAyUlUQeB7JzR6usFl24zHZ21zoGNDo5mF8tzbIIgbSN6m72tI538F0BZByxiu73EaaB1RUQ9lG0tBL5GZiXuDAA1pJOpHTmrvuy3bNxXtXyTOijie1hEbQXOLm5j3naNsLcis/36Y1D+hCnbLGZjPGXRB7S8NaHOzFg1AuG625p8n5jRRVBv3jUnMOYAjjy/vQZRhm6/DIIuzFLHJcgudMBI9xHMudw8hYeCrcO2Fw+nlEsNJDHIL5XNYARfQ26adFfUQEREBERAVvxnAKerj7OpiZKzo8Xt4tPFp8QQrgrRi21tHS/z1RGw/q5rv+427vgg1PtjuIewOlw95eNSaeQ97yjkPteTtfrFanlgex5Y5rmvacrmOaQ4EcWlp19y3tjm+yMXbSQl5/pJu633MHed78q1jjeNTVkxmncHSEBtw1rbNFyGi3LU8bnVBUz7Z1k1EykmfmY1wdc6vIbqxjnHiGnUc+FzorMx5aQ5pLXNIc1w0IcDcEHkQQD7l6QvEHQ27za7+UKUOfbtoz2cwGgLrXDwOQcNfA5hyWUrUW4YXdWOvp8y23K/zpv6LbqCkn9o/nkiT+0fzyRBUx8B5BSUY+A8gpIC0dvl3byNkfX0zc0b+9UMaNWOA1mA5tIAzcwdeBNt4ryyDjQFe3W296W6Ls89XQM+b1dNA0exzL4gPo8ywcOI00GoroJXS6jde3RUTLZXUbOVfYsnFNMYXjM2RjC9pFyOLL21B424KgZBdbi3RbwaemgFHUv7MB7jFI72LPOYscfoWcXG5073EWRGmw4HgpNcRw08l1Njmw2H14zT08b3EaSs7r7crSMsSPeQsBxv5PkZuaSpczoydokb5Z22cPeHINPNr3jncfWF16alh9qNvm3RZViu57FYLkQNmaOcDw7/AAvyu+CxOvw6anOWeGWI9JY3M/zBBetk9qBh1R28DRnyOjIkBe3K4tJtlIIPdGt1nE2/CSWJ8UkcYztLC+N8kbgHCxLdDZ1uBvoVqRsgPAg+RUkG1ItvMOcwxyUbDG64cB2ZJvxOYgOz881731usf2Mx92HVwmY4mnJLZGBwzPi1yki4aXt7p49eqwpEHRjN89CfoTj9hh/B5R2+ehH0Jz+w397wuc0QdDSb7aMcIpz7oh/7qin37QD2adx+1Kxv4XWhkQblqt/j9ezgib0zSOf6hoH4qxV++2uffK9kf9lEL+spd+C1woueBxIHmgyPEtuaufSSaV4PJ0jg3X6rbD4K1txMj6I92ioA8HmvboLrHiDDx08/4qoDgeBBVhuvUF5kna3iV9MMw+arfkhbp9Jx9lo+sf3DUqiwOmbJURsfcsLxmANiWjUgHlfhfxW1MPsSI4WNYwcGs0ABNu7zzeJ1XmzZZr61274scW8zpl27DZqOjZMI3F2Yxh1/12tN7dAcw0WcKwbFFppszXZwXuAePpdn80T46sI9yv67U56xy5X+p4Uk/tH88kSf2j+eSLbKpj4DyCkox8B5BSQEREHi09vR3QF5dVYezvm7pqdv0jxL4hyd1bz4jXQ7iRBxlI0tcWuBa4Gxa4WcD0LTqF5dde4rs7S1QtUQRS6W+cY1xF+hIuPcrA/dFhB/5OPXo549LO0QcyMkI4KojrBzHot/1+4nC5L5BNCescpNvdJmC1NvG3e/yS+L5/tWzZ8l2ZHDJlvmsS0+0OFvJB8tndtKuj/3adzW/wBGe9Gf+27Qfs2Pitj4Nv2Ggq6c+L4Df/xvIP8AiK0aQQvqyqcOd/NB1LhW8LDqmwjqYw4/QkPZu8rSWv7lf7NeOTmkeYI/ArkJteOY9P8AVXHDdopYNYJ5IvsPcwe8A2PvCDpSu2Hw+b+do6dx6mJoOviBdWKq3K4Q/hTujP8AVzSj4FxHwWrqHeticfCpEg/rGMd8QAVfaXflWD+cggfp9HOw+fFw+CC+zfJ+oD7M1U0/bY4ehZf4qgf8neHlWzDzjYf4L7wb+W279G4H6kzXD/E1qr49+dHbWCoHujP4OQWJ/wAnUfRrne+AfucvGfJ161x90A/e5ZIzffQHjHUD9hp/ByP330A4R1B/7bR+LkFiZ8neLnWynyiYP3lV1P8AJ9oQO/PVOPg6No9Aw/iqmTfnRjhBUH3Rj8XKgqN/LbfN0bifrytaP8LXIL7SblMJZ7UDpP7SaQ/AED4K90uw2G04zMo6dthq4xtNgNSS51/UrV9ZvwrXX7OKCPxIfIR7yWj4LFcd2+rqtpZPUExnjG3Kxh8CG6uHgSUGN7QujfV1D4BlhdPI6IAWGQuOWw5AjUDoVQr7VEwJ0Xwug9XqigKC6YDVsiqI3vNmg6njbx01WR1e0sk7m0tC115XCMO4PeXaWbzY23EnWwPBY3g2FS1TuxgifLM5zS3KdGsF8xdyAuW94kAW8Vv7dvuxZhw7WYtkqnCxcPZjaeLI78zzdxPDQccTjrNu0txkmK9YZTszgwo6SCnBv2UbWE9SB3j7zcq5oi2wpJ/aP55Ik/tH88kQVMfAeQUlGPgPIKSAiIgIiICIiAsY3hbEsxSkMRIbK054ZD9F9rWNtcrhofceICydEHHeIUM1LK+CdhZIw2c13LoQeBaeII0Ky/d1uwkxTNI9zoaZt2iQAEySdGA6FreZ66DnbfuP7H0ddl/SoGSlnsl1w4eGZtjbwvZXSnp2xtaxjQ1jQGta0ANaBoAANAAOSDQeMbgq6K5p5Ypx0JMT/Q3YfvBYbiexGIUx+epJ2gfSawvb96O4XWS8sg4yzC9ufTgfTiptlI4E+q6+r8Ep5xaaGKUf1kbX/wCYFY5V7o8JkvekY09Y3PZ8GkD4IOZxVv8A1ipCuf1+AW/ancJhjvZdUR/Zlv8A5wVQT/J5pT7FVUN+0Infg0INJfp7/D0T9Pf4ei3Ifk6x/wDWyf3TP4rwfJ1j/wCtk/umfxQabNc/qPRRNU/9Zbwg+TzSj26qod9kRN/FpVwptwuGN9o1En2pbf5A1Bz46QniT6ryJpe7K0Fzjwa0Fzj7hcrp6i3T4TFYikjcRzkLpPg8kfBZLRYdFC3LFGyNvSNrWj0aAg5fwzdtilRrHSSgH6Utoh/5CD8FklNuDxJwBc+mZ4GR7iPust8V0LZEGhWfJ6rOdTTjybIf4K+YR8nqJpBqap8g5siaIwfAuJc63lZbeRBbsF2fpqOPs6aJsTOYaNSernHVx8SSVcURAREQUk/tH88kSf2j+eSIKmPgPIKSg0EDl6r256D1QSRRueg9Uueg9UEkUbnoPVLnoPVBJFG56D1S56D1QSRRueg9Uueg9UEkUbnoPVLnoPVBJFG56D1S56D1QSRRueg9Uueg9UEkUbnoPVLnoPVBJFG56D1S56D1QSRRueg9Uueg9UEkUbnoPVLnw9UEkVI7EQL6HQ20HE5g3K3xzEDW3H3qDsWYBfla+l+GR0n+VpQVyKiZijSGkA2cHEHlZmpv/pe6RYm12SwPfBLeHLqb29L+KCtRU0NZm4A+8EajiOHEL5uxRoLgfoOa13m8XHDW1uJtb0KCtRUUeKNcWgXu4XGhH61gb8Ccj/um9kjxRpANiLhpF+jyWtv01HxCCU/tH88kRnzgzDgeHl18jxRBVoiICIiAiIgIiICIiAiIgIiICIiAiIgIiICIiAiIgo5KdvzndGrddBrpfVey07L+y3+bI4Dhwt5WREE+xb0H0uQ+lx9VTU0Lbs7o0abaDTU8OiIgrY4wOAHEnhzJ1XwELc7jYalp4cwND5rxEEmQNDmkNFwHWNhpqP4n1QQNykZRbIBwHAXsPJEQVAFkREH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g;base64,/9j/4AAQSkZJRgABAQAAAQABAAD/2wCEAAkGBhIRERUUEhQWFRQVFBcUFRYUFxoYGBgWFRcXFBcWGBgXJyYeGBojGRUVHy8hJCcpLCwsFR4xNTAtNSYtLCkBCQoKDgwNFw8NFDUYFiQtLDI1KTUpNTUvNTUvNSkpKSwpNSk1Ni4rMCk2MjI1MjUpKTE1LCkpNjUzNTUpKTYqL//AABEIAMIBAwMBIgACEQEDEQH/xAAcAAEAAQUBAQAAAAAAAAAAAAAAAgQFBgcIAQP/xABKEAABAwIDBQUDCAUJCQEBAAABAAIDBBEFEiEGBzFBURMiYXGRMoGhCCNCYnKSsfAUUoLB0RUzU2Nzk6Ky4SQ0Q0RUg6PC8bMl/8QAGAEBAQEBAQAAAAAAAAAAAAAAAAECAwT/xAAdEQEAAgICAwAAAAAAAAAAAAAAAQIDMRESISIy/9oADAMBAAIRAxEAPwDdrGCw0HAclLsx0HokfAeQUkEezHQeidmOg9FJEEezHQeidmOg9FJEEezHQeidmOg9FJEEezHQeidmOg9FJEEezHQeidmOg9FJEEezHQeidmOg9FJEEezHQeidmOg9FJEEezHQeidmOg9FJEEezHQeidmOg9FJEEezHQeidmOg9FJEEezHQeidmOg9FJEEezHQeidmOg9FJEEezHQeidmOg9FJEEezHQeidmOg9FJEEezHQeidmOg9FJEFHMNSi9n9o/nkiCpj4DyCkox8B5BSQEREBERARfKpqWRsc+RwaxgLnOcbAAakkngFq7aDe7UuJGGUcs7AbGUwyPBPg1g7o4e0b68Ag2si0DS/KBroX5ammidY95tnwvH3r294WaN370PYCR0c7ZD/AMItF/MOvYt8ePgg2Ui0/Ub9KjV0WHSlg+k4SH4hgAX1wb5Q1K92Wpgkh5FzD2gB8W6OA8roNtoqLCMZgqoxLTyNlYfpMN9eh5g+B1VagIiICIiAiIgIiICIiAiIgIiICIiAiIgpJ/aP55Ik/tH88kQVMfAeQUlGPgPIKSAiIgKkxXFIqaJ80zgyNgzOJ/ADmSbAAcSVVrSO/nH5BURU5uImxiYDWz3uLm36HKBbwzlBadtN5U+IZmACKmuC2Pi55abtMjueuuUaCw42us92F2+wyHDmNMrYXRMPaRyEdo547z3tA/nMxJIt1tpZc/OqySr/ALL7OzVxk7G2aKPtG5hcPkuAyIcru146DLrogz3aDEzipZNWyx4fQNOaHtA11TKP12Agu1HMDKL6B/tLXO2FJhwkzYfUyytJ1ZMwgjxbJpm15EAi/EraGB7hu1PbYnUPkkdq5kTtPJ0rtXe4D38V7t/s9hOEwxiKhiknmJaztS94aGWLnuu7Xi0AC1y7oEGLbC77KijAiq81RABZrr/PM6DMfbb4HUdeSpdqtsDihJlggaPoljAZQOXzx7x+A8FieJiNxJaxrDx+bGVo/Z10VJR1ORwzFwYSM2W2a3MtzaX80FxwqonppT2Ez2Bw72Rzm3HQ5SLq/wCH7bVdMc0NRJodQ5xkYeoLXkg+7XxVLDNR0zy4xR4iyQAsfIZIsjRcOYY2+zLca3JFgCOKhjzKJ8Jnow+DKR21LK7OGhxsHwyHVzbkAg66oOhdgtrhiVIJsuR4cY5WjUCRoBOU/qkOa4fatyWRrD90+CClwuDUOdMP0h5HC8oDgB5NDG/srMEBERAREQEREBERAREQEREBERAREQUk/tH88kSf2j+eSIKmPgPIKSjHwHkF8cRr44InyyuDY42l73HgGtFyUFHtBtHBQxdrO7K2+VoAzOcejWjU6a+5a/2u3syPIgwiN1RK5uYvbG5xaONmsI0I5lwsOFib21ntft1JiFS6V1xGLthYfoMvz+seJPkOAC82UdVyVLIqOSRkkjmZuze5gyxuzFz8vFrRc63425oL3VYDtVP3nfpWuoAqIo7X+qHi3ksc2lw/GezDa5lU6ON1w6YF7WE6XEgvYftWK6lgma9oc03aRcEcwtTb9tp+5HQRnvSOEkxHJjdWMP2nWd5MHVBo8w24G+uh/wBFuLc3iNLBG9894gJBGyWQWiL3Nu677ZWychmI0OnNaenZZotrclbSwDYWfE8JbFBK2JsUuY9o0ls0tjmu5urQ3Pxs7XyQb3ila4AtIIOoINwR1BHFak33UDDU0UsrXOiyzMeGEtzluWRkRePZB7xvxsHWWAGnxrAXX+dhjvxB7Wmd58WAnxyuWY4XvqpK2L9HxanAa6wMkYLmX5Oy+3GRxBaTbwQYq6spJRkkoaeNp0D6fOyVnIODnOIfbo4arEsPmpg9zKlr3M1aJIHAPYRcZwx3dkHMtJaejgt74Hurwye00VQ+ogPBoewtP1XOYA7zFwVfNrd19DXwhnZthkYwMiliaGlgaLNaQLB7B+qfdbig54w3EzQykER1VNJbPG65inYODhfWORtzY6OYbg6Eg742G2TwSoiFVSQNeHjKWzF0hjdpmYWSFwY4ae61jYrQm1OytRh05gqG2+kxzb5JG8A9h+BHEcCqzYTbebC6jtGXdE+wmivo9o5jkHjWx8xwKDqyNgaAAAABYAaAAaAAKSocExmGrgZPA4PjkF2n4EEcnA3BHIhVyAiIgIiICIiAiIgIiICIiAiIgIiIKSf2j+eSJP7R/PJEFTHwHkFZ9sNmWYhSSUz3uYH2Ic3iHNIc0kfSFwLjmrxHwHkFJByntNsDW4fJkmic5rjljlhBex5PAC2rXH9UgHz4rPNzGzzpBI6xa09yeTUGw/5dnME/TPIG3E6bvIRrAOAA1vp1PEoPlNI2JhcbNYxpJ6BrRc/ALmrHJXT3xCYEuqqqQRjXSGADOAT1LmRjwhPVbw3p15hwmrcOJj7Mf91zYz8HFa33oYY2ChwljB3GxyN83SRxPJPmcx96DEcDxCibUOmq6Tt4y+RzImvDWszPc6xboHgNIAFwBb03nsvtNh0VDGWf7HALhjKn5p2vfuM574Oa+YE3uucKQNd2WcXaJmh1/wBUkX/Aj3rPtsqmTEJW5Mt3uaGZ3ZY442NJJLj7LQNTbiSg3nRYjBUxl0Ukc0Zu0ljg9p6g2uPcVg+1e5Ogq7vhH6LKdbxAdmT9aI6fdy+9asMVVhYdPRVsTnWAlEAfw6lkzcsrQeY1F72tde/y3tJOMzTiBB5sicwe7K0D0QRxLY3F8DkM0ReGDUz0xzMIH9Kw6gfbaRrxWY7Jb/2nKzEI8vAdvCCW+b49SPNt/ILEH7c4/R6zPqWt5/pMF2nwu9o+BVrq9oqOtJdU0wglOpqKGwBPWSmecr9dSWuaePFB0Dj+C0WN0WUSMkYdYpoyHGOQDiPwLTxGnlzXj2AS0NS+nqG5XsPEcHNPsyM6tI/eNCFcMPlq8PcaihqM7BYukpyS23SohcMzP222vwcVd9q94kWKUjW1NPlrYi3sp4SMjmk99r2u7zQRrYZtbEEa3Cl2F3gVGEve1oEkUguY3Ehue3claR10v1HiAr+3fhXZr54bX9kw90eF82b4rWgt1/gvXMI15dRwQbfo9+9STYxU0h6NMjD8S5V0O++btAZKaPsrd5rHkyeYc4Bvut71jWzdZFPg81M8ND42mandYAiWM95pI1Nx15PI6LAJMRvwv70HQFPvroyO/FUM/Za4f4XfuV0p96uGP41GT+0jkb8S3L8VzJ+kO5Ej3r6MxGQcHeqDrrD8VhnbmhlZI3rG4OHvtwVWuRKPH5YnZ2EseOD43OY71bYrNMG33V0NhIRM0f0rRm++yx9QUHQ6LV2E7/KN+k8UkR6ttI39zvgVmOGbe4fUW7OqiJP0XOyO8rPtf3IMgReNddeoCIiAiIgIiIKSf2j+eSJP7R/PJEFTHwHkFJRj4DyCkgIisuP7Y0dDlFTMGOcLtbYucQOeVoJA8Togse+Snz4ROf1HRPPk2Vl/gSfctMbV41NXmnDA5zaOgaZByaWWEsmvI/NcOoW4Z95OF1rH00kjmsmY6IukYWMs8FvtHRvHibLVWzuInCK6anrI+0Y6N1NLbi+CSzhJGeYIsbcwSOIQYtRQNkkEbnZGSOZd9r5QXC7rc7Ak28FsXandvU0UzHQdtU0nZ5GkAPkidoTmawXc1xFw4A24HgCdcV9J2MjmtcJGRvIZI3g+M6td4XaRccjcclvrd7vEp30DP0qeOOSEdmTK9rS9oHceL6u7tgbc2lBiOz2w9RVStbJFIyG/zj3tyd3iWgOsSXezoDa9zwW6qmpZExz3kNYxpc4ngGtFyfRYpXb2sLi/4/aHpExzvjYD4rWW8res3EIRT07Hxx5w6RzyAXho0ZZpPdzEE3OuUIM1rd+dA12VjJZBbjYMGo4Web+oCpYMMwLHC5rYuwqbZu4BDLbS7hlvHKPveIC0YqnD8Tkp5GSxOyyRvD4z0cDw8jwI5gkc0GbbR7mcQoXdrSONQ1vB0XcnbfQ9wHvD7JN+llr+snLj32Na8Eh9m5HE/XYLAO8QATzuuv6FkgjYJXNdIGgPcxuVpdzIaSbC/K5Vo2l2GosQH+0wtc61hI3uyDye3W3gbjwQcoLKsB2DmnYH9pDFmAMbZXvaXg8LlrSGA8sxHHgvhvG2P/kysMALnxOYJInvAuWm7XA20Ja4EenVZThm0MElO1+doytAe0nvNcBa2Xib8kGFVrpqN0sDgY5A7K9p4tcONraEEW1GhFirJZZLtKXVc5ladMrWDNxs0WBPu/BY/LEWmx/++KCLSpWXgavWn1RRLr6TRWtfQkaj88F8i2+nVEfSaJzAC9rmg6guaWgjqCRYqDT0+C6E2I3q0E1NFDUvZFMxjY3CTSN2UBuZrz3QDYaG1lfq/d7hVY3MaaE5hcSQ2YTfnmitf33Qc44VtRV0xvBPJH4Nccv3eCzrA9/FZFYVDGTt6+w/1b3T933rIMa+T3C65pKl8Z5MmAkb5BzbOHn3lrzaDdhiVFd0kBkjF7yQfONsOZAGdo82oN27Ob28Pq7NMnYyH6M3dBPQP9n1IPgs0a8EXGoOoIXGbXdFleym8isoCAyQui5xP7zPcOLfNtveg6iRYrsXvDpsSbZh7OYC7onG5tzLD9NvxHMBZUgIiIKSf2j+eSJP7R/PJEFTHwHkFJRj4DyCkgsu2e0H6DRT1FgXRs7gPAvcQxgPhmcFzVU4q+okdLK8vkebuc7iT+4DgANAFvffOf8A+PP9qD/941zi11kF1GnD0/PBQqYO0sSTdoDRfWzRwbbkBfSy+MFV1VTxQUkcxYcr+foV86ukI1Zct6dFXvjDhZwuPz6L4tYY/rM69PP+KC54Bu6rqxrXQthIe0PGaojuGnmWNLnN16i6yuH5P9aWOc+ogEgacrGh7mk8gXm2UHrlKwOhxh1LUNlisHMcHNNrg9WuHMHUEdCtyYDvypHgNnjkjPUESNA6E6P/AMPC2pQacxDZmsgk7KWmma/U2EbnXANiWuZcOF+YNlne7TdPUSzsqa2N0UMTg9kbxZ8r2m7bt4tYCAddTa1rara9DvAw6b2aqIG17Pd2Z9JLK80+JRSC7JGOB5te0j1BQVKLwPHVC4ILFthsXTYnD2VQ03aSY5GaPjceJaeh5g6H3C3N20mz4w6skpwXuyWs+SPsy4dWgEgsJBsb624BdVPqmDi5o8yAtWb3sApK5gniqqdtVC0tyumjAlZe/ZnW4cCSWnxIPG4DSU9UXc9OQU6Cs7J4cWRyAX7krQ9motfKV820b+bbfasPxUmwAe04cDoLlB9m4kRwbbzJIHgByHgvm+tcTyB8BqvhKGAaep4r64RSGaeKFvGaVkY/bcG/gSfcgpZJtdT6lR7VvUeoXXNHshQxfzdJTst+rDGD62urg6ijIsWMI6FoQccBwPAg+SrMOxaendmglkiPH5txb6gaH3rqit2LoJhaSkp3eJiZf1AuPVYni24nDZbmLtad3Ls3lzfuyZv3INd4FvwxCCwmyVLPrjK/3PZ+8FbH2d33UFTZsxdTPP8AS6sv/aN0H7QC17j24mvguad0dS0ch81J91xLT7nLX1dQyQPMc0b4pBxZI0td6HiPEaIOltpN3WHYoztMrWvcLtqIC0OPiSLtkHnfzC0ltruxq8Nu9w7anvpMwcOnaN4sPjqPHkrVs5tjV0Dr00rmgm7mHVjvNp09/HxW7Ni97lNiAEFU1sMzxks7WKTNplBdwJ4ZXcb2BKDQuF4g+GRr2OLXNcCHNNi1w4OHj/8AF03sDtZ/KFKJHACVh7OUDhmABDh0DgQfC5HJac3s7uBQSNnpx/s0zsuT+ikOoaPqOsbdLEdFedzGOthq3wPNhUMaGn+sizED3tc77gQbvREQUk/tH88kSf2j+eSIKmPgPIKSjHwHkFJBie9SlMmEVgAuRF2n905sv4MXMzWXaTfgbW8LEk+AFh6rrzEqJs0MkTtWyRujPk9pafxXI0EHZymKXulrnROuL5XNJYSR5g+Sk6WHxBVRFVlqp3tsSDxBIPu0Xl1UXWPEGnwX1a5p4fBWW69DkFdVYYHatNvBffCsAim7jqllPNewFQxwhdwt88y+Q8fabbhYlW9lW8c19hiPJzQUF/qt2GLRDM2ndIwi4dBIyRrh1ABzH0VnqMBr4zZ9LUNP1oHn/wBVcME2snpf92qJIRe+S94z+w67ffa6yun3z4mwC4hlHXJqfuuCDXb6uoj9rtGE/rNcy9uPEC6i7FZjxe4+dyr3tptrNiErJZgGlkfZhjQ5rR3i4us4nU3F/st6LHf01/VBUwRVEtzHHJJrYlkTna8bEtB1VwptksTkAyUlUQeB7JzR6usFl24zHZ21zoGNDo5mF8tzbIIgbSN6m72tI538F0BZByxiu73EaaB1RUQ9lG0tBL5GZiXuDAA1pJOpHTmrvuy3bNxXtXyTOijie1hEbQXOLm5j3naNsLcis/36Y1D+hCnbLGZjPGXRB7S8NaHOzFg1AuG625p8n5jRRVBv3jUnMOYAjjy/vQZRhm6/DIIuzFLHJcgudMBI9xHMudw8hYeCrcO2Fw+nlEsNJDHIL5XNYARfQ26adFfUQEREBERAVvxnAKerj7OpiZKzo8Xt4tPFp8QQrgrRi21tHS/z1RGw/q5rv+427vgg1PtjuIewOlw95eNSaeQ97yjkPteTtfrFanlgex5Y5rmvacrmOaQ4EcWlp19y3tjm+yMXbSQl5/pJu633MHed78q1jjeNTVkxmncHSEBtw1rbNFyGi3LU8bnVBUz7Z1k1EykmfmY1wdc6vIbqxjnHiGnUc+FzorMx5aQ5pLXNIc1w0IcDcEHkQQD7l6QvEHQ27za7+UKUOfbtoz2cwGgLrXDwOQcNfA5hyWUrUW4YXdWOvp8y23K/zpv6LbqCkn9o/nkiT+0fzyRBUx8B5BSUY+A8gpIC0dvl3byNkfX0zc0b+9UMaNWOA1mA5tIAzcwdeBNt4ryyDjQFe3W296W6Ls89XQM+b1dNA0exzL4gPo8ywcOI00GoroJXS6jde3RUTLZXUbOVfYsnFNMYXjM2RjC9pFyOLL21B424KgZBdbi3RbwaemgFHUv7MB7jFI72LPOYscfoWcXG5073EWRGmw4HgpNcRw08l1Njmw2H14zT08b3EaSs7r7crSMsSPeQsBxv5PkZuaSpczoydokb5Z22cPeHINPNr3jncfWF16alh9qNvm3RZViu57FYLkQNmaOcDw7/AAvyu+CxOvw6anOWeGWI9JY3M/zBBetk9qBh1R28DRnyOjIkBe3K4tJtlIIPdGt1nE2/CSWJ8UkcYztLC+N8kbgHCxLdDZ1uBvoVqRsgPAg+RUkG1ItvMOcwxyUbDG64cB2ZJvxOYgOz881731usf2Mx92HVwmY4mnJLZGBwzPi1yki4aXt7p49eqwpEHRjN89CfoTj9hh/B5R2+ehH0Jz+w397wuc0QdDSb7aMcIpz7oh/7qin37QD2adx+1Kxv4XWhkQblqt/j9ezgib0zSOf6hoH4qxV++2uffK9kf9lEL+spd+C1woueBxIHmgyPEtuaufSSaV4PJ0jg3X6rbD4K1txMj6I92ioA8HmvboLrHiDDx08/4qoDgeBBVhuvUF5kna3iV9MMw+arfkhbp9Jx9lo+sf3DUqiwOmbJURsfcsLxmANiWjUgHlfhfxW1MPsSI4WNYwcGs0ABNu7zzeJ1XmzZZr61274scW8zpl27DZqOjZMI3F2Yxh1/12tN7dAcw0WcKwbFFppszXZwXuAePpdn80T46sI9yv67U56xy5X+p4Uk/tH88kSf2j+eSLbKpj4DyCkox8B5BSQEREHi09vR3QF5dVYezvm7pqdv0jxL4hyd1bz4jXQ7iRBxlI0tcWuBa4Gxa4WcD0LTqF5dde4rs7S1QtUQRS6W+cY1xF+hIuPcrA/dFhB/5OPXo549LO0QcyMkI4KojrBzHot/1+4nC5L5BNCescpNvdJmC1NvG3e/yS+L5/tWzZ8l2ZHDJlvmsS0+0OFvJB8tndtKuj/3adzW/wBGe9Gf+27Qfs2Pitj4Nv2Ggq6c+L4Df/xvIP8AiK0aQQvqyqcOd/NB1LhW8LDqmwjqYw4/QkPZu8rSWv7lf7NeOTmkeYI/ArkJteOY9P8AVXHDdopYNYJ5IvsPcwe8A2PvCDpSu2Hw+b+do6dx6mJoOviBdWKq3K4Q/hTujP8AVzSj4FxHwWrqHeticfCpEg/rGMd8QAVfaXflWD+cggfp9HOw+fFw+CC+zfJ+oD7M1U0/bY4ehZf4qgf8neHlWzDzjYf4L7wb+W279G4H6kzXD/E1qr49+dHbWCoHujP4OQWJ/wAnUfRrne+AfucvGfJ161x90A/e5ZIzffQHjHUD9hp/ByP330A4R1B/7bR+LkFiZ8neLnWynyiYP3lV1P8AJ9oQO/PVOPg6No9Aw/iqmTfnRjhBUH3Rj8XKgqN/LbfN0bifrytaP8LXIL7SblMJZ7UDpP7SaQ/AED4K90uw2G04zMo6dthq4xtNgNSS51/UrV9ZvwrXX7OKCPxIfIR7yWj4LFcd2+rqtpZPUExnjG3Kxh8CG6uHgSUGN7QujfV1D4BlhdPI6IAWGQuOWw5AjUDoVQr7VEwJ0Xwug9XqigKC6YDVsiqI3vNmg6njbx01WR1e0sk7m0tC115XCMO4PeXaWbzY23EnWwPBY3g2FS1TuxgifLM5zS3KdGsF8xdyAuW94kAW8Vv7dvuxZhw7WYtkqnCxcPZjaeLI78zzdxPDQccTjrNu0txkmK9YZTszgwo6SCnBv2UbWE9SB3j7zcq5oi2wpJ/aP55Ik/tH88kQVMfAeQUlGPgPIKSAiIgIiICIiAsY3hbEsxSkMRIbK054ZD9F9rWNtcrhofceICydEHHeIUM1LK+CdhZIw2c13LoQeBaeII0Ky/d1uwkxTNI9zoaZt2iQAEySdGA6FreZ66DnbfuP7H0ddl/SoGSlnsl1w4eGZtjbwvZXSnp2xtaxjQ1jQGta0ANaBoAANAAOSDQeMbgq6K5p5Ypx0JMT/Q3YfvBYbiexGIUx+epJ2gfSawvb96O4XWS8sg4yzC9ufTgfTiptlI4E+q6+r8Ep5xaaGKUf1kbX/wCYFY5V7o8JkvekY09Y3PZ8GkD4IOZxVv8A1ipCuf1+AW/ancJhjvZdUR/Zlv8A5wVQT/J5pT7FVUN+0Infg0INJfp7/D0T9Pf4ei3Ifk6x/wDWyf3TP4rwfJ1j/wCtk/umfxQabNc/qPRRNU/9Zbwg+TzSj26qod9kRN/FpVwptwuGN9o1En2pbf5A1Bz46QniT6ryJpe7K0Fzjwa0Fzj7hcrp6i3T4TFYikjcRzkLpPg8kfBZLRYdFC3LFGyNvSNrWj0aAg5fwzdtilRrHSSgH6Utoh/5CD8FklNuDxJwBc+mZ4GR7iPust8V0LZEGhWfJ6rOdTTjybIf4K+YR8nqJpBqap8g5siaIwfAuJc63lZbeRBbsF2fpqOPs6aJsTOYaNSernHVx8SSVcURAREQUk/tH88kSf2j+eSIKmPgPIKSg0EDl6r256D1QSRRueg9Uueg9UEkUbnoPVLnoPVBJFG56D1S56D1QSRRueg9Uueg9UEkUbnoPVLnoPVBJFG56D1S56D1QSRRueg9Uueg9UEkUbnoPVLnoPVBJFG56D1S56D1QSRRueg9Uueg9UEkUbnoPVLnw9UEkVI7EQL6HQ20HE5g3K3xzEDW3H3qDsWYBfla+l+GR0n+VpQVyKiZijSGkA2cHEHlZmpv/pe6RYm12SwPfBLeHLqb29L+KCtRU0NZm4A+8EajiOHEL5uxRoLgfoOa13m8XHDW1uJtb0KCtRUUeKNcWgXu4XGhH61gb8Ccj/um9kjxRpANiLhpF+jyWtv01HxCCU/tH88kRnzgzDgeHl18jxRBVoiICIiAiIgIiICIiAiIgIiICIiAiIgIiICIiAiIgo5KdvzndGrddBrpfVey07L+y3+bI4Dhwt5WREE+xb0H0uQ+lx9VTU0Lbs7o0abaDTU8OiIgrY4wOAHEnhzJ1XwELc7jYalp4cwND5rxEEmQNDmkNFwHWNhpqP4n1QQNykZRbIBwHAXsPJEQVAFkREH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g;base64,/9j/4AAQSkZJRgABAQAAAQABAAD/2wCEAAkGBhIRERUUEhQWFRQVFBcUFRYUFxoYGBgWFRcXFBcWGBgXJyYeGBojGRUVHy8hJCcpLCwsFR4xNTAtNSYtLCkBCQoKDgwNFw8NFDUYFiQtLDI1KTUpNTUvNTUvNSkpKSwpNSk1Ni4rMCk2MjI1MjUpKTE1LCkpNjUzNTUpKTYqL//AABEIAMIBAwMBIgACEQEDEQH/xAAcAAEAAQUBAQAAAAAAAAAAAAAAAgQFBgcIAQP/xABKEAABAwIDBQUDCAUJCQEBAAABAAIDBBEFEiEGBzFBURMiYXGRMoGhCCNCYnKSsfAUUoLB0RUzU2Nzk6Ky4SQ0Q0RUg6PC8bMl/8QAGAEBAQEBAQAAAAAAAAAAAAAAAAECAwT/xAAdEQEAAgICAwAAAAAAAAAAAAAAAQIDMRESISIy/9oADAMBAAIRAxEAPwDdrGCw0HAclLsx0HokfAeQUkEezHQeidmOg9FJEEezHQeidmOg9FJEEezHQeidmOg9FJEEezHQeidmOg9FJEEezHQeidmOg9FJEEezHQeidmOg9FJEEezHQeidmOg9FJEEezHQeidmOg9FJEEezHQeidmOg9FJEEezHQeidmOg9FJEEezHQeidmOg9FJEEezHQeidmOg9FJEEezHQeidmOg9FJEEezHQeidmOg9FJEEezHQeidmOg9FJEFHMNSi9n9o/nkiCpj4DyCkox8B5BSQEREBERARfKpqWRsc+RwaxgLnOcbAAakkngFq7aDe7UuJGGUcs7AbGUwyPBPg1g7o4e0b68Ag2si0DS/KBroX5ammidY95tnwvH3r294WaN370PYCR0c7ZD/AMItF/MOvYt8ePgg2Ui0/Ub9KjV0WHSlg+k4SH4hgAX1wb5Q1K92Wpgkh5FzD2gB8W6OA8roNtoqLCMZgqoxLTyNlYfpMN9eh5g+B1VagIiICIiAiIgIiICIiAiIgIiICIiAiIgpJ/aP55Ik/tH88kQVMfAeQUlGPgPIKSAiIgKkxXFIqaJ80zgyNgzOJ/ADmSbAAcSVVrSO/nH5BURU5uImxiYDWz3uLm36HKBbwzlBadtN5U+IZmACKmuC2Pi55abtMjueuuUaCw42us92F2+wyHDmNMrYXRMPaRyEdo547z3tA/nMxJIt1tpZc/OqySr/ALL7OzVxk7G2aKPtG5hcPkuAyIcru146DLrogz3aDEzipZNWyx4fQNOaHtA11TKP12Agu1HMDKL6B/tLXO2FJhwkzYfUyytJ1ZMwgjxbJpm15EAi/EraGB7hu1PbYnUPkkdq5kTtPJ0rtXe4D38V7t/s9hOEwxiKhiknmJaztS94aGWLnuu7Xi0AC1y7oEGLbC77KijAiq81RABZrr/PM6DMfbb4HUdeSpdqtsDihJlggaPoljAZQOXzx7x+A8FieJiNxJaxrDx+bGVo/Z10VJR1ORwzFwYSM2W2a3MtzaX80FxwqonppT2Ez2Bw72Rzm3HQ5SLq/wCH7bVdMc0NRJodQ5xkYeoLXkg+7XxVLDNR0zy4xR4iyQAsfIZIsjRcOYY2+zLca3JFgCOKhjzKJ8Jnow+DKR21LK7OGhxsHwyHVzbkAg66oOhdgtrhiVIJsuR4cY5WjUCRoBOU/qkOa4fatyWRrD90+CClwuDUOdMP0h5HC8oDgB5NDG/srMEBERAREQEREBERAREQEREBERAREQUk/tH88kSf2j+eSIKmPgPIKSjHwHkF8cRr44InyyuDY42l73HgGtFyUFHtBtHBQxdrO7K2+VoAzOcejWjU6a+5a/2u3syPIgwiN1RK5uYvbG5xaONmsI0I5lwsOFib21ntft1JiFS6V1xGLthYfoMvz+seJPkOAC82UdVyVLIqOSRkkjmZuze5gyxuzFz8vFrRc63425oL3VYDtVP3nfpWuoAqIo7X+qHi3ksc2lw/GezDa5lU6ON1w6YF7WE6XEgvYftWK6lgma9oc03aRcEcwtTb9tp+5HQRnvSOEkxHJjdWMP2nWd5MHVBo8w24G+uh/wBFuLc3iNLBG9894gJBGyWQWiL3Nu677ZWychmI0OnNaenZZotrclbSwDYWfE8JbFBK2JsUuY9o0ls0tjmu5urQ3Pxs7XyQb3ila4AtIIOoINwR1BHFak33UDDU0UsrXOiyzMeGEtzluWRkRePZB7xvxsHWWAGnxrAXX+dhjvxB7Wmd58WAnxyuWY4XvqpK2L9HxanAa6wMkYLmX5Oy+3GRxBaTbwQYq6spJRkkoaeNp0D6fOyVnIODnOIfbo4arEsPmpg9zKlr3M1aJIHAPYRcZwx3dkHMtJaejgt74Hurwye00VQ+ogPBoewtP1XOYA7zFwVfNrd19DXwhnZthkYwMiliaGlgaLNaQLB7B+qfdbig54w3EzQykER1VNJbPG65inYODhfWORtzY6OYbg6Eg742G2TwSoiFVSQNeHjKWzF0hjdpmYWSFwY4ae61jYrQm1OytRh05gqG2+kxzb5JG8A9h+BHEcCqzYTbebC6jtGXdE+wmivo9o5jkHjWx8xwKDqyNgaAAAABYAaAAaAAKSocExmGrgZPA4PjkF2n4EEcnA3BHIhVyAiIgIiICIiAiIgIiICIiAiIgIiIKSf2j+eSJP7R/PJEFTHwHkFZ9sNmWYhSSUz3uYH2Ic3iHNIc0kfSFwLjmrxHwHkFJByntNsDW4fJkmic5rjljlhBex5PAC2rXH9UgHz4rPNzGzzpBI6xa09yeTUGw/5dnME/TPIG3E6bvIRrAOAA1vp1PEoPlNI2JhcbNYxpJ6BrRc/ALmrHJXT3xCYEuqqqQRjXSGADOAT1LmRjwhPVbw3p15hwmrcOJj7Mf91zYz8HFa33oYY2ChwljB3GxyN83SRxPJPmcx96DEcDxCibUOmq6Tt4y+RzImvDWszPc6xboHgNIAFwBb03nsvtNh0VDGWf7HALhjKn5p2vfuM574Oa+YE3uucKQNd2WcXaJmh1/wBUkX/Aj3rPtsqmTEJW5Mt3uaGZ3ZY442NJJLj7LQNTbiSg3nRYjBUxl0Ukc0Zu0ljg9p6g2uPcVg+1e5Ogq7vhH6LKdbxAdmT9aI6fdy+9asMVVhYdPRVsTnWAlEAfw6lkzcsrQeY1F72tde/y3tJOMzTiBB5sicwe7K0D0QRxLY3F8DkM0ReGDUz0xzMIH9Kw6gfbaRrxWY7Jb/2nKzEI8vAdvCCW+b49SPNt/ILEH7c4/R6zPqWt5/pMF2nwu9o+BVrq9oqOtJdU0wglOpqKGwBPWSmecr9dSWuaePFB0Dj+C0WN0WUSMkYdYpoyHGOQDiPwLTxGnlzXj2AS0NS+nqG5XsPEcHNPsyM6tI/eNCFcMPlq8PcaihqM7BYukpyS23SohcMzP222vwcVd9q94kWKUjW1NPlrYi3sp4SMjmk99r2u7zQRrYZtbEEa3Cl2F3gVGEve1oEkUguY3Ehue3claR10v1HiAr+3fhXZr54bX9kw90eF82b4rWgt1/gvXMI15dRwQbfo9+9STYxU0h6NMjD8S5V0O++btAZKaPsrd5rHkyeYc4Bvut71jWzdZFPg81M8ND42mandYAiWM95pI1Nx15PI6LAJMRvwv70HQFPvroyO/FUM/Za4f4XfuV0p96uGP41GT+0jkb8S3L8VzJ+kO5Ej3r6MxGQcHeqDrrD8VhnbmhlZI3rG4OHvtwVWuRKPH5YnZ2EseOD43OY71bYrNMG33V0NhIRM0f0rRm++yx9QUHQ6LV2E7/KN+k8UkR6ttI39zvgVmOGbe4fUW7OqiJP0XOyO8rPtf3IMgReNddeoCIiAiIgIiIKSf2j+eSJP7R/PJEFTHwHkFJRj4DyCkgIisuP7Y0dDlFTMGOcLtbYucQOeVoJA8Togse+Snz4ROf1HRPPk2Vl/gSfctMbV41NXmnDA5zaOgaZByaWWEsmvI/NcOoW4Z95OF1rH00kjmsmY6IukYWMs8FvtHRvHibLVWzuInCK6anrI+0Y6N1NLbi+CSzhJGeYIsbcwSOIQYtRQNkkEbnZGSOZd9r5QXC7rc7Ak28FsXandvU0UzHQdtU0nZ5GkAPkidoTmawXc1xFw4A24HgCdcV9J2MjmtcJGRvIZI3g+M6td4XaRccjcclvrd7vEp30DP0qeOOSEdmTK9rS9oHceL6u7tgbc2lBiOz2w9RVStbJFIyG/zj3tyd3iWgOsSXezoDa9zwW6qmpZExz3kNYxpc4ngGtFyfRYpXb2sLi/4/aHpExzvjYD4rWW8res3EIRT07Hxx5w6RzyAXho0ZZpPdzEE3OuUIM1rd+dA12VjJZBbjYMGo4Web+oCpYMMwLHC5rYuwqbZu4BDLbS7hlvHKPveIC0YqnD8Tkp5GSxOyyRvD4z0cDw8jwI5gkc0GbbR7mcQoXdrSONQ1vB0XcnbfQ9wHvD7JN+llr+snLj32Na8Eh9m5HE/XYLAO8QATzuuv6FkgjYJXNdIGgPcxuVpdzIaSbC/K5Vo2l2GosQH+0wtc61hI3uyDye3W3gbjwQcoLKsB2DmnYH9pDFmAMbZXvaXg8LlrSGA8sxHHgvhvG2P/kysMALnxOYJInvAuWm7XA20Ja4EenVZThm0MElO1+doytAe0nvNcBa2Xib8kGFVrpqN0sDgY5A7K9p4tcONraEEW1GhFirJZZLtKXVc5ladMrWDNxs0WBPu/BY/LEWmx/++KCLSpWXgavWn1RRLr6TRWtfQkaj88F8i2+nVEfSaJzAC9rmg6guaWgjqCRYqDT0+C6E2I3q0E1NFDUvZFMxjY3CTSN2UBuZrz3QDYaG1lfq/d7hVY3MaaE5hcSQ2YTfnmitf33Qc44VtRV0xvBPJH4Nccv3eCzrA9/FZFYVDGTt6+w/1b3T933rIMa+T3C65pKl8Z5MmAkb5BzbOHn3lrzaDdhiVFd0kBkjF7yQfONsOZAGdo82oN27Ob28Pq7NMnYyH6M3dBPQP9n1IPgs0a8EXGoOoIXGbXdFleym8isoCAyQui5xP7zPcOLfNtveg6iRYrsXvDpsSbZh7OYC7onG5tzLD9NvxHMBZUgIiIKSf2j+eSJP7R/PJEFTHwHkFJRj4DyCkgsu2e0H6DRT1FgXRs7gPAvcQxgPhmcFzVU4q+okdLK8vkebuc7iT+4DgANAFvffOf8A+PP9qD/941zi11kF1GnD0/PBQqYO0sSTdoDRfWzRwbbkBfSy+MFV1VTxQUkcxYcr+foV86ukI1Zct6dFXvjDhZwuPz6L4tYY/rM69PP+KC54Bu6rqxrXQthIe0PGaojuGnmWNLnN16i6yuH5P9aWOc+ogEgacrGh7mk8gXm2UHrlKwOhxh1LUNlisHMcHNNrg9WuHMHUEdCtyYDvypHgNnjkjPUESNA6E6P/AMPC2pQacxDZmsgk7KWmma/U2EbnXANiWuZcOF+YNlne7TdPUSzsqa2N0UMTg9kbxZ8r2m7bt4tYCAddTa1rara9DvAw6b2aqIG17Pd2Z9JLK80+JRSC7JGOB5te0j1BQVKLwPHVC4ILFthsXTYnD2VQ03aSY5GaPjceJaeh5g6H3C3N20mz4w6skpwXuyWs+SPsy4dWgEgsJBsb624BdVPqmDi5o8yAtWb3sApK5gniqqdtVC0tyumjAlZe/ZnW4cCSWnxIPG4DSU9UXc9OQU6Cs7J4cWRyAX7krQ9motfKV820b+bbfasPxUmwAe04cDoLlB9m4kRwbbzJIHgByHgvm+tcTyB8BqvhKGAaep4r64RSGaeKFvGaVkY/bcG/gSfcgpZJtdT6lR7VvUeoXXNHshQxfzdJTst+rDGD62urg6ijIsWMI6FoQccBwPAg+SrMOxaendmglkiPH5txb6gaH3rqit2LoJhaSkp3eJiZf1AuPVYni24nDZbmLtad3Ls3lzfuyZv3INd4FvwxCCwmyVLPrjK/3PZ+8FbH2d33UFTZsxdTPP8AS6sv/aN0H7QC17j24mvguad0dS0ch81J91xLT7nLX1dQyQPMc0b4pBxZI0td6HiPEaIOltpN3WHYoztMrWvcLtqIC0OPiSLtkHnfzC0ltruxq8Nu9w7anvpMwcOnaN4sPjqPHkrVs5tjV0Dr00rmgm7mHVjvNp09/HxW7Ni97lNiAEFU1sMzxks7WKTNplBdwJ4ZXcb2BKDQuF4g+GRr2OLXNcCHNNi1w4OHj/8AF03sDtZ/KFKJHACVh7OUDhmABDh0DgQfC5HJac3s7uBQSNnpx/s0zsuT+ikOoaPqOsbdLEdFedzGOthq3wPNhUMaGn+sizED3tc77gQbvREQUk/tH88kSf2j+eSIKmPgPIKSjHwHkFJBie9SlMmEVgAuRF2n905sv4MXMzWXaTfgbW8LEk+AFh6rrzEqJs0MkTtWyRujPk9pafxXI0EHZymKXulrnROuL5XNJYSR5g+Sk6WHxBVRFVlqp3tsSDxBIPu0Xl1UXWPEGnwX1a5p4fBWW69DkFdVYYHatNvBffCsAim7jqllPNewFQxwhdwt88y+Q8fabbhYlW9lW8c19hiPJzQUF/qt2GLRDM2ndIwi4dBIyRrh1ABzH0VnqMBr4zZ9LUNP1oHn/wBVcME2snpf92qJIRe+S94z+w67ffa6yun3z4mwC4hlHXJqfuuCDXb6uoj9rtGE/rNcy9uPEC6i7FZjxe4+dyr3tptrNiErJZgGlkfZhjQ5rR3i4us4nU3F/st6LHf01/VBUwRVEtzHHJJrYlkTna8bEtB1VwptksTkAyUlUQeB7JzR6usFl24zHZ21zoGNDo5mF8tzbIIgbSN6m72tI538F0BZByxiu73EaaB1RUQ9lG0tBL5GZiXuDAA1pJOpHTmrvuy3bNxXtXyTOijie1hEbQXOLm5j3naNsLcis/36Y1D+hCnbLGZjPGXRB7S8NaHOzFg1AuG625p8n5jRRVBv3jUnMOYAjjy/vQZRhm6/DIIuzFLHJcgudMBI9xHMudw8hYeCrcO2Fw+nlEsNJDHIL5XNYARfQ26adFfUQEREBERAVvxnAKerj7OpiZKzo8Xt4tPFp8QQrgrRi21tHS/z1RGw/q5rv+427vgg1PtjuIewOlw95eNSaeQ97yjkPteTtfrFanlgex5Y5rmvacrmOaQ4EcWlp19y3tjm+yMXbSQl5/pJu633MHed78q1jjeNTVkxmncHSEBtw1rbNFyGi3LU8bnVBUz7Z1k1EykmfmY1wdc6vIbqxjnHiGnUc+FzorMx5aQ5pLXNIc1w0IcDcEHkQQD7l6QvEHQ27za7+UKUOfbtoz2cwGgLrXDwOQcNfA5hyWUrUW4YXdWOvp8y23K/zpv6LbqCkn9o/nkiT+0fzyRBUx8B5BSUY+A8gpIC0dvl3byNkfX0zc0b+9UMaNWOA1mA5tIAzcwdeBNt4ryyDjQFe3W296W6Ls89XQM+b1dNA0exzL4gPo8ywcOI00GoroJXS6jde3RUTLZXUbOVfYsnFNMYXjM2RjC9pFyOLL21B424KgZBdbi3RbwaemgFHUv7MB7jFI72LPOYscfoWcXG5073EWRGmw4HgpNcRw08l1Njmw2H14zT08b3EaSs7r7crSMsSPeQsBxv5PkZuaSpczoydokb5Z22cPeHINPNr3jncfWF16alh9qNvm3RZViu57FYLkQNmaOcDw7/AAvyu+CxOvw6anOWeGWI9JY3M/zBBetk9qBh1R28DRnyOjIkBe3K4tJtlIIPdGt1nE2/CSWJ8UkcYztLC+N8kbgHCxLdDZ1uBvoVqRsgPAg+RUkG1ItvMOcwxyUbDG64cB2ZJvxOYgOz881731usf2Mx92HVwmY4mnJLZGBwzPi1yki4aXt7p49eqwpEHRjN89CfoTj9hh/B5R2+ehH0Jz+w397wuc0QdDSb7aMcIpz7oh/7qin37QD2adx+1Kxv4XWhkQblqt/j9ezgib0zSOf6hoH4qxV++2uffK9kf9lEL+spd+C1woueBxIHmgyPEtuaufSSaV4PJ0jg3X6rbD4K1txMj6I92ioA8HmvboLrHiDDx08/4qoDgeBBVhuvUF5kna3iV9MMw+arfkhbp9Jx9lo+sf3DUqiwOmbJURsfcsLxmANiWjUgHlfhfxW1MPsSI4WNYwcGs0ABNu7zzeJ1XmzZZr61274scW8zpl27DZqOjZMI3F2Yxh1/12tN7dAcw0WcKwbFFppszXZwXuAePpdn80T46sI9yv67U56xy5X+p4Uk/tH88kSf2j+eSLbKpj4DyCkox8B5BSQEREHi09vR3QF5dVYezvm7pqdv0jxL4hyd1bz4jXQ7iRBxlI0tcWuBa4Gxa4WcD0LTqF5dde4rs7S1QtUQRS6W+cY1xF+hIuPcrA/dFhB/5OPXo549LO0QcyMkI4KojrBzHot/1+4nC5L5BNCescpNvdJmC1NvG3e/yS+L5/tWzZ8l2ZHDJlvmsS0+0OFvJB8tndtKuj/3adzW/wBGe9Gf+27Qfs2Pitj4Nv2Ggq6c+L4Df/xvIP8AiK0aQQvqyqcOd/NB1LhW8LDqmwjqYw4/QkPZu8rSWv7lf7NeOTmkeYI/ArkJteOY9P8AVXHDdopYNYJ5IvsPcwe8A2PvCDpSu2Hw+b+do6dx6mJoOviBdWKq3K4Q/hTujP8AVzSj4FxHwWrqHeticfCpEg/rGMd8QAVfaXflWD+cggfp9HOw+fFw+CC+zfJ+oD7M1U0/bY4ehZf4qgf8neHlWzDzjYf4L7wb+W279G4H6kzXD/E1qr49+dHbWCoHujP4OQWJ/wAnUfRrne+AfucvGfJ161x90A/e5ZIzffQHjHUD9hp/ByP330A4R1B/7bR+LkFiZ8neLnWynyiYP3lV1P8AJ9oQO/PVOPg6No9Aw/iqmTfnRjhBUH3Rj8XKgqN/LbfN0bifrytaP8LXIL7SblMJZ7UDpP7SaQ/AED4K90uw2G04zMo6dthq4xtNgNSS51/UrV9ZvwrXX7OKCPxIfIR7yWj4LFcd2+rqtpZPUExnjG3Kxh8CG6uHgSUGN7QujfV1D4BlhdPI6IAWGQuOWw5AjUDoVQr7VEwJ0Xwug9XqigKC6YDVsiqI3vNmg6njbx01WR1e0sk7m0tC115XCMO4PeXaWbzY23EnWwPBY3g2FS1TuxgifLM5zS3KdGsF8xdyAuW94kAW8Vv7dvuxZhw7WYtkqnCxcPZjaeLI78zzdxPDQccTjrNu0txkmK9YZTszgwo6SCnBv2UbWE9SB3j7zcq5oi2wpJ/aP55Ik/tH88kQVMfAeQUlGPgPIKSAiIgIiICIiAsY3hbEsxSkMRIbK054ZD9F9rWNtcrhofceICydEHHeIUM1LK+CdhZIw2c13LoQeBaeII0Ky/d1uwkxTNI9zoaZt2iQAEySdGA6FreZ66DnbfuP7H0ddl/SoGSlnsl1w4eGZtjbwvZXSnp2xtaxjQ1jQGta0ANaBoAANAAOSDQeMbgq6K5p5Ypx0JMT/Q3YfvBYbiexGIUx+epJ2gfSawvb96O4XWS8sg4yzC9ufTgfTiptlI4E+q6+r8Ep5xaaGKUf1kbX/wCYFY5V7o8JkvekY09Y3PZ8GkD4IOZxVv8A1ipCuf1+AW/ancJhjvZdUR/Zlv8A5wVQT/J5pT7FVUN+0Infg0INJfp7/D0T9Pf4ei3Ifk6x/wDWyf3TP4rwfJ1j/wCtk/umfxQabNc/qPRRNU/9Zbwg+TzSj26qod9kRN/FpVwptwuGN9o1En2pbf5A1Bz46QniT6ryJpe7K0Fzjwa0Fzj7hcrp6i3T4TFYikjcRzkLpPg8kfBZLRYdFC3LFGyNvSNrWj0aAg5fwzdtilRrHSSgH6Utoh/5CD8FklNuDxJwBc+mZ4GR7iPust8V0LZEGhWfJ6rOdTTjybIf4K+YR8nqJpBqap8g5siaIwfAuJc63lZbeRBbsF2fpqOPs6aJsTOYaNSernHVx8SSVcURAREQUk/tH88kSf2j+eSIKmPgPIKSg0EDl6r256D1QSRRueg9Uueg9UEkUbnoPVLnoPVBJFG56D1S56D1QSRRueg9Uueg9UEkUbnoPVLnoPVBJFG56D1S56D1QSRRueg9Uueg9UEkUbnoPVLnoPVBJFG56D1S56D1QSRRueg9Uueg9UEkUbnoPVLnw9UEkVI7EQL6HQ20HE5g3K3xzEDW3H3qDsWYBfla+l+GR0n+VpQVyKiZijSGkA2cHEHlZmpv/pe6RYm12SwPfBLeHLqb29L+KCtRU0NZm4A+8EajiOHEL5uxRoLgfoOa13m8XHDW1uJtb0KCtRUUeKNcWgXu4XGhH61gb8Ccj/um9kjxRpANiLhpF+jyWtv01HxCCU/tH88kRnzgzDgeHl18jxRBVoiICIiAiIgIiICIiAiIgIiICIiAiIgIiICIiAiIgo5KdvzndGrddBrpfVey07L+y3+bI4Dhwt5WREE+xb0H0uQ+lx9VTU0Lbs7o0abaDTU8OiIgrY4wOAHEnhzJ1XwELc7jYalp4cwND5rxEEmQNDmkNFwHWNhpqP4n1QQNykZRbIBwHAXsPJEQVAFkREH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C:\Users\robocup2\Desktop\emoti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545124"/>
            <a:ext cx="1872208" cy="1404156"/>
          </a:xfrm>
          <a:prstGeom prst="rect">
            <a:avLst/>
          </a:prstGeom>
          <a:noFill/>
        </p:spPr>
      </p:pic>
      <p:pic>
        <p:nvPicPr>
          <p:cNvPr id="1034" name="Picture 10" descr="C:\Users\robocup2\Desktop\Asus-Xtion-Pro-Motion-Sens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628800"/>
            <a:ext cx="1833237" cy="1136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1"/>
            <a:ext cx="8435280" cy="5072098"/>
          </a:xfrm>
        </p:spPr>
        <p:txBody>
          <a:bodyPr>
            <a:noAutofit/>
          </a:bodyPr>
          <a:lstStyle/>
          <a:p>
            <a:r>
              <a:rPr lang="en-GB" sz="2000" dirty="0" smtClean="0"/>
              <a:t>Research Labs:</a:t>
            </a:r>
          </a:p>
          <a:p>
            <a:pPr lvl="1"/>
            <a:r>
              <a:rPr lang="en-US" sz="1800" dirty="0" smtClean="0"/>
              <a:t>LIACC – Artificial Intelligence and Computer Science Laboratory, Univ. Porto</a:t>
            </a:r>
          </a:p>
          <a:p>
            <a:pPr lvl="1"/>
            <a:r>
              <a:rPr lang="en-US" sz="1800" dirty="0" smtClean="0"/>
              <a:t>INESC-P – Institute for Systems Engineering and Computers, Porto</a:t>
            </a:r>
          </a:p>
          <a:p>
            <a:pPr lvl="1"/>
            <a:r>
              <a:rPr lang="en-US" sz="1800" dirty="0" smtClean="0"/>
              <a:t>IEETA – Institute of Electronics and </a:t>
            </a:r>
            <a:r>
              <a:rPr lang="en-US" sz="1800" dirty="0" err="1" smtClean="0"/>
              <a:t>Telematics</a:t>
            </a:r>
            <a:r>
              <a:rPr lang="en-US" sz="1800" dirty="0" smtClean="0"/>
              <a:t> Engineering of </a:t>
            </a:r>
            <a:r>
              <a:rPr lang="en-US" sz="1800" dirty="0" err="1" smtClean="0"/>
              <a:t>Aveiro</a:t>
            </a:r>
            <a:endParaRPr lang="en-US" sz="1800" dirty="0" smtClean="0"/>
          </a:p>
          <a:p>
            <a:r>
              <a:rPr lang="en-US" sz="2000" dirty="0" smtClean="0"/>
              <a:t>Universities/Faculties:</a:t>
            </a:r>
          </a:p>
          <a:p>
            <a:pPr lvl="1"/>
            <a:r>
              <a:rPr lang="en-US" sz="1800" dirty="0" smtClean="0"/>
              <a:t>University of Porto – DEI/Faculty of Engineering and DEEC/Faculty of Engineering</a:t>
            </a:r>
          </a:p>
          <a:p>
            <a:pPr lvl="1"/>
            <a:r>
              <a:rPr lang="en-US" sz="1800" dirty="0" smtClean="0"/>
              <a:t>University of </a:t>
            </a:r>
            <a:r>
              <a:rPr lang="en-US" sz="1800" dirty="0" err="1" smtClean="0"/>
              <a:t>Aveiro</a:t>
            </a:r>
            <a:r>
              <a:rPr lang="en-US" sz="1800" dirty="0" smtClean="0"/>
              <a:t> – DETI/University of </a:t>
            </a:r>
            <a:r>
              <a:rPr lang="en-US" sz="1800" dirty="0" err="1" smtClean="0"/>
              <a:t>Aveiro</a:t>
            </a:r>
            <a:endParaRPr lang="en-US" sz="1800" dirty="0" smtClean="0"/>
          </a:p>
          <a:p>
            <a:pPr lvl="1"/>
            <a:r>
              <a:rPr lang="en-US" sz="1800" dirty="0" smtClean="0"/>
              <a:t>University of Minho – DSI/School of Engineering</a:t>
            </a:r>
          </a:p>
          <a:p>
            <a:r>
              <a:rPr lang="pt-PT" dirty="0" err="1" smtClean="0"/>
              <a:t>Health</a:t>
            </a:r>
            <a:r>
              <a:rPr lang="pt-PT" dirty="0" smtClean="0"/>
              <a:t> </a:t>
            </a:r>
            <a:r>
              <a:rPr lang="pt-PT" dirty="0" err="1" smtClean="0"/>
              <a:t>Institutions</a:t>
            </a:r>
            <a:r>
              <a:rPr lang="pt-PT" dirty="0" smtClean="0"/>
              <a:t>:</a:t>
            </a:r>
            <a:endParaRPr lang="en-US" dirty="0" smtClean="0"/>
          </a:p>
          <a:p>
            <a:pPr lvl="1"/>
            <a:r>
              <a:rPr lang="en-US" sz="1800" dirty="0" smtClean="0"/>
              <a:t>IPP/ESTSP – Porto Polytechnic Institute/ Health Technology Superior School</a:t>
            </a:r>
          </a:p>
          <a:p>
            <a:pPr lvl="1"/>
            <a:r>
              <a:rPr lang="en-US" sz="1800" dirty="0" smtClean="0"/>
              <a:t>APPC – Portuguese Association for Cerebral Palsy</a:t>
            </a:r>
          </a:p>
          <a:p>
            <a:r>
              <a:rPr lang="pt-PT" dirty="0" err="1" smtClean="0"/>
              <a:t>Funding</a:t>
            </a:r>
            <a:r>
              <a:rPr lang="pt-PT" dirty="0" smtClean="0"/>
              <a:t> 2010-2012 </a:t>
            </a:r>
            <a:r>
              <a:rPr lang="en-GB" sz="1600" i="1" dirty="0" smtClean="0"/>
              <a:t>(FCT/RPID/</a:t>
            </a:r>
            <a:r>
              <a:rPr lang="en-US" sz="1600" i="1" dirty="0" smtClean="0"/>
              <a:t>ADA/109636/2009</a:t>
            </a:r>
            <a:r>
              <a:rPr lang="en-GB" sz="1600" i="1" dirty="0" smtClean="0"/>
              <a:t>)</a:t>
            </a:r>
            <a:r>
              <a:rPr lang="pt-PT" sz="1600" dirty="0" smtClean="0"/>
              <a:t>:</a:t>
            </a:r>
            <a:endParaRPr lang="en-US" dirty="0" smtClean="0"/>
          </a:p>
          <a:p>
            <a:pPr lvl="1"/>
            <a:r>
              <a:rPr lang="en-US" sz="1800" dirty="0" smtClean="0"/>
              <a:t>FCT – </a:t>
            </a:r>
            <a:r>
              <a:rPr lang="en-US" sz="1800" dirty="0" err="1" smtClean="0"/>
              <a:t>Fundação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a </a:t>
            </a:r>
            <a:r>
              <a:rPr lang="en-US" sz="1800" dirty="0" err="1" smtClean="0"/>
              <a:t>Ciência</a:t>
            </a:r>
            <a:r>
              <a:rPr lang="en-US" sz="1800" dirty="0" smtClean="0"/>
              <a:t> e a </a:t>
            </a:r>
            <a:r>
              <a:rPr lang="en-US" sz="1800" dirty="0" err="1" smtClean="0"/>
              <a:t>Tecnologia</a:t>
            </a:r>
            <a:endParaRPr lang="en-US" sz="1800" dirty="0" smtClean="0"/>
          </a:p>
          <a:p>
            <a:pPr lvl="1"/>
            <a:r>
              <a:rPr lang="pt-PT" sz="1800" dirty="0" smtClean="0"/>
              <a:t>COMPETE – </a:t>
            </a:r>
            <a:r>
              <a:rPr lang="pt-PT" sz="1800" dirty="0" err="1" smtClean="0"/>
              <a:t>Prog</a:t>
            </a:r>
            <a:r>
              <a:rPr lang="pt-PT" sz="1800" dirty="0" smtClean="0"/>
              <a:t>. Operacional </a:t>
            </a:r>
            <a:r>
              <a:rPr lang="pt-PT" sz="1800" dirty="0" err="1" smtClean="0"/>
              <a:t>Fac</a:t>
            </a:r>
            <a:r>
              <a:rPr lang="pt-PT" sz="1800" dirty="0" smtClean="0"/>
              <a:t>. Competitividade</a:t>
            </a:r>
            <a:endParaRPr lang="en-US" sz="1800" dirty="0" smtClean="0"/>
          </a:p>
          <a:p>
            <a:pPr lvl="1"/>
            <a:endParaRPr lang="en-US" sz="18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dirty="0" smtClean="0"/>
              <a:t>Participant Institutions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Users\robocup2\Desktop\FCT%20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047015"/>
            <a:ext cx="1288257" cy="470217"/>
          </a:xfrm>
          <a:prstGeom prst="rect">
            <a:avLst/>
          </a:prstGeom>
          <a:noFill/>
        </p:spPr>
      </p:pic>
      <p:pic>
        <p:nvPicPr>
          <p:cNvPr id="6" name="Picture 4" descr="C:\Users\robocup2\Desktop\Logo_Compe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922441"/>
            <a:ext cx="1080120" cy="578490"/>
          </a:xfrm>
          <a:prstGeom prst="rect">
            <a:avLst/>
          </a:prstGeom>
          <a:noFill/>
        </p:spPr>
      </p:pic>
      <p:pic>
        <p:nvPicPr>
          <p:cNvPr id="7" name="Imagem 9" descr="Logo_INESCPorto2.jpg"/>
          <p:cNvPicPr>
            <a:picLocks noChangeAspect="1"/>
          </p:cNvPicPr>
          <p:nvPr/>
        </p:nvPicPr>
        <p:blipFill>
          <a:blip r:embed="rId5" cstate="print"/>
          <a:srcRect l="12397" t="20237" b="23957"/>
          <a:stretch>
            <a:fillRect/>
          </a:stretch>
        </p:blipFill>
        <p:spPr>
          <a:xfrm>
            <a:off x="7205120" y="1277204"/>
            <a:ext cx="1327320" cy="371574"/>
          </a:xfrm>
          <a:prstGeom prst="rect">
            <a:avLst/>
          </a:prstGeom>
        </p:spPr>
      </p:pic>
      <p:pic>
        <p:nvPicPr>
          <p:cNvPr id="8" name="Imagem 10" descr="liac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340768"/>
            <a:ext cx="1129822" cy="332444"/>
          </a:xfrm>
          <a:prstGeom prst="rect">
            <a:avLst/>
          </a:prstGeom>
        </p:spPr>
      </p:pic>
      <p:pic>
        <p:nvPicPr>
          <p:cNvPr id="9" name="Imagem 11" descr="feu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2664296"/>
            <a:ext cx="1359518" cy="411316"/>
          </a:xfrm>
          <a:prstGeom prst="rect">
            <a:avLst/>
          </a:prstGeom>
        </p:spPr>
      </p:pic>
      <p:pic>
        <p:nvPicPr>
          <p:cNvPr id="10" name="Picture 2" descr="C:\Users\robocup2\Desktop\RoboCup\PT_Team\lixo\ua-logo-150x66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2664296"/>
            <a:ext cx="856007" cy="376643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16416" y="2664296"/>
            <a:ext cx="57606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10" cstate="print"/>
          <a:srcRect l="18588" t="39063" r="69177" b="47415"/>
          <a:stretch>
            <a:fillRect/>
          </a:stretch>
        </p:blipFill>
        <p:spPr bwMode="auto">
          <a:xfrm>
            <a:off x="7632848" y="3888432"/>
            <a:ext cx="6835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80720" y="3987824"/>
            <a:ext cx="10423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robocup2\Desktop\RoboCup\PT_Team\lixo\logo_Ieet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60432" y="1224135"/>
            <a:ext cx="387102" cy="476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0" indent="-228600" algn="just"/>
            <a:r>
              <a:rPr lang="pt-PT" sz="1600" dirty="0" err="1" smtClean="0"/>
              <a:t>Journals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Book</a:t>
            </a:r>
            <a:r>
              <a:rPr lang="pt-PT" sz="1600" dirty="0" smtClean="0"/>
              <a:t> </a:t>
            </a:r>
            <a:r>
              <a:rPr lang="pt-PT" sz="1600" dirty="0" err="1" smtClean="0"/>
              <a:t>Chapters</a:t>
            </a:r>
            <a:endParaRPr lang="en-US" sz="1000" dirty="0" smtClean="0"/>
          </a:p>
          <a:p>
            <a:pPr marL="228600" lvl="0" indent="-228600" algn="just">
              <a:buFont typeface="+mj-lt"/>
              <a:buAutoNum type="arabicPeriod"/>
            </a:pPr>
            <a:r>
              <a:rPr lang="en-US" sz="1000" b="0" dirty="0" smtClean="0"/>
              <a:t>Braga, Rodrigo. A.M., </a:t>
            </a:r>
            <a:r>
              <a:rPr lang="en-US" sz="1000" b="0" dirty="0" err="1" smtClean="0"/>
              <a:t>Petry</a:t>
            </a:r>
            <a:r>
              <a:rPr lang="en-US" sz="1000" b="0" dirty="0" smtClean="0"/>
              <a:t>, M.R., </a:t>
            </a:r>
            <a:r>
              <a:rPr lang="en-US" sz="1000" b="0" dirty="0" err="1" smtClean="0"/>
              <a:t>Moreira</a:t>
            </a:r>
            <a:r>
              <a:rPr lang="en-US" sz="1000" b="0" dirty="0" smtClean="0"/>
              <a:t>, A.P., Reis, L.P. (2011) </a:t>
            </a:r>
            <a:r>
              <a:rPr lang="en-US" sz="1000" b="0" dirty="0" err="1" smtClean="0"/>
              <a:t>IntellWheels</a:t>
            </a:r>
            <a:r>
              <a:rPr lang="en-US" sz="1000" b="0" dirty="0" smtClean="0"/>
              <a:t>: A Modular Development Platform for Intelligent Wheelchair. JRRD - </a:t>
            </a:r>
            <a:r>
              <a:rPr lang="en-US" sz="1000" dirty="0" smtClean="0"/>
              <a:t>Journal of Rehabilitation Research and Development, IF: 1.36 </a:t>
            </a:r>
            <a:r>
              <a:rPr lang="en-US" sz="1000" b="0" dirty="0" smtClean="0"/>
              <a:t>(accepted Dec 2010)</a:t>
            </a:r>
            <a:endParaRPr lang="pt-PT" sz="1000" b="0" dirty="0" smtClean="0"/>
          </a:p>
          <a:p>
            <a:pPr marL="228600" lvl="0" indent="-228600" algn="just">
              <a:buFont typeface="+mj-lt"/>
              <a:buAutoNum type="arabicPeriod"/>
            </a:pPr>
            <a:r>
              <a:rPr lang="en-US" sz="1000" b="0" dirty="0" smtClean="0"/>
              <a:t>Silva, Daniel Castro; Braga, Rodrigo A. M.; Reis, </a:t>
            </a:r>
            <a:r>
              <a:rPr lang="en-US" sz="1000" b="0" dirty="0" err="1" smtClean="0"/>
              <a:t>Luís</a:t>
            </a:r>
            <a:r>
              <a:rPr lang="en-US" sz="1000" b="0" dirty="0" smtClean="0"/>
              <a:t> Paulo; Oliveira, </a:t>
            </a:r>
            <a:r>
              <a:rPr lang="en-US" sz="1000" b="0" dirty="0" err="1" smtClean="0"/>
              <a:t>Eugénio</a:t>
            </a:r>
            <a:r>
              <a:rPr lang="en-US" sz="1000" b="0" dirty="0" smtClean="0"/>
              <a:t> (2011): Designing a Meta-Model for a Generic Robotic Agent System using GAIA Methodology . </a:t>
            </a:r>
            <a:r>
              <a:rPr lang="en-US" sz="1000" dirty="0" smtClean="0"/>
              <a:t>Information Sciences, Elsevier, IF: 3.29 </a:t>
            </a:r>
            <a:r>
              <a:rPr lang="en-US" sz="1000" b="0" dirty="0" smtClean="0"/>
              <a:t>(accepted Dec 2010)</a:t>
            </a:r>
            <a:endParaRPr lang="pt-PT" sz="1000" b="0" dirty="0" smtClean="0"/>
          </a:p>
          <a:p>
            <a:pPr marL="228600" lvl="0" indent="-228600" algn="just">
              <a:buFont typeface="+mj-lt"/>
              <a:buAutoNum type="arabicPeriod"/>
            </a:pPr>
            <a:r>
              <a:rPr lang="en-US" sz="1000" b="0" dirty="0" smtClean="0"/>
              <a:t>Braga, Rodrigo A. M.; </a:t>
            </a:r>
            <a:r>
              <a:rPr lang="en-US" sz="1000" b="0" dirty="0" err="1" smtClean="0"/>
              <a:t>Petry</a:t>
            </a:r>
            <a:r>
              <a:rPr lang="en-US" sz="1000" b="0" dirty="0" smtClean="0"/>
              <a:t>, Marcelo; </a:t>
            </a:r>
            <a:r>
              <a:rPr lang="en-US" sz="1000" b="0" dirty="0" err="1" smtClean="0"/>
              <a:t>Moreira</a:t>
            </a:r>
            <a:r>
              <a:rPr lang="en-US" sz="1000" b="0" dirty="0" smtClean="0"/>
              <a:t>, Antonio Paulo; Reis, </a:t>
            </a:r>
            <a:r>
              <a:rPr lang="en-US" sz="1000" b="0" dirty="0" err="1" smtClean="0"/>
              <a:t>Luís</a:t>
            </a:r>
            <a:r>
              <a:rPr lang="en-US" sz="1000" b="0" dirty="0" smtClean="0"/>
              <a:t> Paulo (2009): Concept and Design of the </a:t>
            </a:r>
            <a:r>
              <a:rPr lang="en-US" sz="1000" b="0" dirty="0" err="1" smtClean="0"/>
              <a:t>Intellwheels</a:t>
            </a:r>
            <a:r>
              <a:rPr lang="en-US" sz="1000" b="0" dirty="0" smtClean="0"/>
              <a:t> Platform for Developing Intelligent Wheelchairs. Informatics in Control, Automation and Robotics, </a:t>
            </a:r>
            <a:r>
              <a:rPr lang="en-US" sz="1000" dirty="0" smtClean="0"/>
              <a:t>Lecture Notes in Electrical Engineering</a:t>
            </a:r>
            <a:r>
              <a:rPr lang="en-US" sz="1000" b="0" dirty="0" smtClean="0"/>
              <a:t>, 2009, Volume 37, Part 3, pp. 191-203</a:t>
            </a:r>
          </a:p>
          <a:p>
            <a:pPr marL="228600" indent="-228600" algn="just"/>
            <a:r>
              <a:rPr lang="pt-PT" sz="1600" dirty="0" err="1" smtClean="0"/>
              <a:t>Conference</a:t>
            </a:r>
            <a:r>
              <a:rPr lang="pt-PT" sz="1600" dirty="0" smtClean="0"/>
              <a:t> </a:t>
            </a:r>
            <a:r>
              <a:rPr lang="pt-PT" sz="1600" dirty="0" err="1" smtClean="0"/>
              <a:t>Proceedings</a:t>
            </a:r>
            <a:r>
              <a:rPr lang="pt-PT" sz="1600" dirty="0" smtClean="0"/>
              <a:t> (</a:t>
            </a:r>
            <a:r>
              <a:rPr lang="pt-PT" sz="1600" dirty="0" err="1" smtClean="0"/>
              <a:t>Indexed</a:t>
            </a:r>
            <a:r>
              <a:rPr lang="pt-PT" sz="1600" dirty="0" smtClean="0"/>
              <a:t> </a:t>
            </a:r>
            <a:r>
              <a:rPr lang="pt-PT" sz="1600" dirty="0" err="1" smtClean="0"/>
              <a:t>at</a:t>
            </a:r>
            <a:r>
              <a:rPr lang="pt-PT" sz="1600" dirty="0" smtClean="0"/>
              <a:t> ISI Web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Knowledge</a:t>
            </a:r>
            <a:r>
              <a:rPr lang="pt-PT" sz="1600" dirty="0" smtClean="0"/>
              <a:t>)</a:t>
            </a:r>
            <a:endParaRPr lang="en-US" sz="1600" dirty="0" smtClean="0"/>
          </a:p>
          <a:p>
            <a:pPr marL="228600" lvl="0" indent="-228600" algn="just">
              <a:buFont typeface="+mj-lt"/>
              <a:buAutoNum type="arabicPeriod" startAt="4"/>
            </a:pPr>
            <a:r>
              <a:rPr lang="en-US" sz="1000" b="0" dirty="0" err="1" smtClean="0"/>
              <a:t>Petry</a:t>
            </a:r>
            <a:r>
              <a:rPr lang="en-US" sz="1000" b="0" dirty="0" smtClean="0"/>
              <a:t>, Marcelo R.; </a:t>
            </a:r>
            <a:r>
              <a:rPr lang="en-US" sz="1000" b="0" dirty="0" err="1" smtClean="0"/>
              <a:t>Moreira</a:t>
            </a:r>
            <a:r>
              <a:rPr lang="en-US" sz="1000" b="0" dirty="0" smtClean="0"/>
              <a:t>, Antonio Paulo; Braga, Rodrigo A. M.; Reis, Luis Paulo (2010): Shared control for obstacle avoidance in intelligent wheelchairs, </a:t>
            </a:r>
            <a:r>
              <a:rPr lang="en-US" sz="1000" dirty="0" smtClean="0"/>
              <a:t>IEEE Conference on Robotics, Automation and </a:t>
            </a:r>
            <a:r>
              <a:rPr lang="en-US" sz="1000" dirty="0" err="1" smtClean="0"/>
              <a:t>Mechatronics</a:t>
            </a:r>
            <a:r>
              <a:rPr lang="en-US" sz="1000" dirty="0" smtClean="0"/>
              <a:t>, RAM 2010</a:t>
            </a:r>
            <a:r>
              <a:rPr lang="en-US" sz="1000" b="0" dirty="0" smtClean="0"/>
              <a:t>, pp. 182-187, 201</a:t>
            </a:r>
            <a:endParaRPr lang="pt-PT" sz="1000" b="0" dirty="0" smtClean="0"/>
          </a:p>
          <a:p>
            <a:pPr marL="228600" lvl="0" indent="-228600" algn="just">
              <a:buFont typeface="+mj-lt"/>
              <a:buAutoNum type="arabicPeriod" startAt="4"/>
            </a:pPr>
            <a:r>
              <a:rPr lang="en-US" sz="1000" b="0" dirty="0" smtClean="0"/>
              <a:t>Silva, Daniel Castro; Braga, Rodrigo A. M.; Reis, </a:t>
            </a:r>
            <a:r>
              <a:rPr lang="en-US" sz="1000" b="0" dirty="0" err="1" smtClean="0"/>
              <a:t>Luís</a:t>
            </a:r>
            <a:r>
              <a:rPr lang="en-US" sz="1000" b="0" dirty="0" smtClean="0"/>
              <a:t> Paulo; Oliveira, </a:t>
            </a:r>
            <a:r>
              <a:rPr lang="en-US" sz="1000" b="0" dirty="0" err="1" smtClean="0"/>
              <a:t>Eugénio</a:t>
            </a:r>
            <a:r>
              <a:rPr lang="en-US" sz="1000" b="0" dirty="0" smtClean="0"/>
              <a:t> (2010): A generic model for a robotic agent system using GAIA methodology: Two distinct implementations, </a:t>
            </a:r>
            <a:r>
              <a:rPr lang="en-US" sz="1000" dirty="0" smtClean="0"/>
              <a:t>IEEE Conference on Robotics, Automation and </a:t>
            </a:r>
            <a:r>
              <a:rPr lang="en-US" sz="1000" dirty="0" err="1" smtClean="0"/>
              <a:t>Mechatronics</a:t>
            </a:r>
            <a:r>
              <a:rPr lang="en-US" sz="1000" dirty="0" smtClean="0"/>
              <a:t>, RAM 2010</a:t>
            </a:r>
            <a:r>
              <a:rPr lang="en-US" sz="1000" b="0" dirty="0" smtClean="0"/>
              <a:t>, pp. 280-285, 2010</a:t>
            </a:r>
            <a:endParaRPr lang="pt-PT" sz="1000" b="0" dirty="0" smtClean="0"/>
          </a:p>
          <a:p>
            <a:pPr marL="228600" lvl="0" indent="-228600" algn="just">
              <a:buFont typeface="+mj-lt"/>
              <a:buAutoNum type="arabicPeriod" startAt="4"/>
            </a:pPr>
            <a:r>
              <a:rPr lang="en-US" sz="1000" b="0" dirty="0" err="1" smtClean="0"/>
              <a:t>Frederico</a:t>
            </a:r>
            <a:r>
              <a:rPr lang="en-US" sz="1000" b="0" dirty="0" smtClean="0"/>
              <a:t> M. Cunha, Rodrigo A. M. Braga, </a:t>
            </a:r>
            <a:r>
              <a:rPr lang="en-US" sz="1000" b="0" dirty="0" err="1" smtClean="0"/>
              <a:t>Luís</a:t>
            </a:r>
            <a:r>
              <a:rPr lang="en-US" sz="1000" b="0" dirty="0" smtClean="0"/>
              <a:t> Paulo Reis (2010): Evaluation of a Communication Platform for Safety Critical Robotics. </a:t>
            </a:r>
            <a:r>
              <a:rPr lang="en-US" sz="1000" b="0" dirty="0" err="1" smtClean="0"/>
              <a:t>Artifical</a:t>
            </a:r>
            <a:r>
              <a:rPr lang="en-US" sz="1000" b="0" dirty="0" smtClean="0"/>
              <a:t> Intelligence and Soft Computing, 10th Int. Conf. ICAISC 2010, Poland, June 13-17, 2010, </a:t>
            </a:r>
            <a:r>
              <a:rPr lang="en-US" sz="1000" dirty="0" smtClean="0"/>
              <a:t>LNCS 6114, Springer </a:t>
            </a:r>
            <a:r>
              <a:rPr lang="en-US" sz="1000" b="0" dirty="0" smtClean="0"/>
              <a:t>, pp.239-246 </a:t>
            </a:r>
            <a:endParaRPr lang="pt-PT" sz="1000" b="0" dirty="0" smtClean="0"/>
          </a:p>
          <a:p>
            <a:pPr marL="228600" indent="-228600" algn="just">
              <a:buFont typeface="+mj-lt"/>
              <a:buAutoNum type="arabicPeriod" startAt="4"/>
            </a:pPr>
            <a:r>
              <a:rPr lang="en-US" sz="1000" b="0" dirty="0" smtClean="0"/>
              <a:t>Cunha, </a:t>
            </a:r>
            <a:r>
              <a:rPr lang="en-US" sz="1000" b="0" dirty="0" err="1" smtClean="0"/>
              <a:t>Frederico</a:t>
            </a:r>
            <a:r>
              <a:rPr lang="en-US" sz="1000" b="0" dirty="0" smtClean="0"/>
              <a:t> M.; Braga, Rodrigo A. M.; Reis, </a:t>
            </a:r>
            <a:r>
              <a:rPr lang="en-US" sz="1000" b="0" dirty="0" err="1" smtClean="0"/>
              <a:t>Luís</a:t>
            </a:r>
            <a:r>
              <a:rPr lang="en-US" sz="1000" b="0" dirty="0" smtClean="0"/>
              <a:t> Paulo (2010): A Cooperative Communications Platform for Safety Critical Robotics: An Experimental Evaluation. </a:t>
            </a:r>
            <a:r>
              <a:rPr lang="pt-PT" sz="1000" dirty="0" smtClean="0"/>
              <a:t>PAAMS 2010</a:t>
            </a:r>
            <a:r>
              <a:rPr lang="pt-PT" sz="1000" b="0" dirty="0" smtClean="0"/>
              <a:t>, </a:t>
            </a:r>
            <a:r>
              <a:rPr lang="en-US" sz="1000" dirty="0" smtClean="0"/>
              <a:t>Advances in Soft Computing</a:t>
            </a:r>
            <a:r>
              <a:rPr lang="pt-PT" sz="1000" dirty="0" smtClean="0"/>
              <a:t>, </a:t>
            </a:r>
            <a:r>
              <a:rPr lang="pt-PT" sz="1000" dirty="0" err="1" smtClean="0"/>
              <a:t>Springer</a:t>
            </a:r>
            <a:r>
              <a:rPr lang="pt-PT" sz="1000" dirty="0" smtClean="0"/>
              <a:t>, Vol.70,  </a:t>
            </a:r>
            <a:r>
              <a:rPr lang="pt-PT" sz="1000" b="0" dirty="0" smtClean="0"/>
              <a:t>pp.151-156 </a:t>
            </a:r>
          </a:p>
          <a:p>
            <a:pPr marL="228600" indent="-228600" algn="just">
              <a:buFont typeface="+mj-lt"/>
              <a:buAutoNum type="arabicPeriod" startAt="4"/>
            </a:pPr>
            <a:r>
              <a:rPr lang="pt-PT" sz="1000" b="0" dirty="0" smtClean="0"/>
              <a:t>Reis, Luís Paulo; Braga, Rodrigo A. M.; Sousa, Márcio; Moreira, António Paulo (2009): </a:t>
            </a:r>
            <a:r>
              <a:rPr lang="pt-PT" sz="1000" b="0" dirty="0" err="1" smtClean="0"/>
              <a:t>IntellWheels</a:t>
            </a:r>
            <a:r>
              <a:rPr lang="pt-PT" sz="1000" b="0" dirty="0" smtClean="0"/>
              <a:t> MMI: A </a:t>
            </a:r>
            <a:r>
              <a:rPr lang="pt-PT" sz="1000" b="0" dirty="0" err="1" smtClean="0"/>
              <a:t>Flexible</a:t>
            </a:r>
            <a:r>
              <a:rPr lang="pt-PT" sz="1000" b="0" dirty="0" smtClean="0"/>
              <a:t> Interface for </a:t>
            </a:r>
            <a:r>
              <a:rPr lang="pt-PT" sz="1000" b="0" dirty="0" err="1" smtClean="0"/>
              <a:t>an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Intelligent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Wheelchair</a:t>
            </a:r>
            <a:r>
              <a:rPr lang="pt-PT" sz="1000" b="0" dirty="0" smtClean="0"/>
              <a:t>. </a:t>
            </a:r>
            <a:r>
              <a:rPr lang="en-US" sz="1000" dirty="0" err="1" smtClean="0"/>
              <a:t>RoboCup</a:t>
            </a:r>
            <a:r>
              <a:rPr lang="en-US" sz="1000" dirty="0" smtClean="0"/>
              <a:t> 2009</a:t>
            </a:r>
            <a:r>
              <a:rPr lang="en-US" sz="1000" b="0" dirty="0" smtClean="0"/>
              <a:t>: 13th annual </a:t>
            </a:r>
            <a:r>
              <a:rPr lang="en-US" sz="1000" b="0" dirty="0" err="1" smtClean="0"/>
              <a:t>RoboCup</a:t>
            </a:r>
            <a:r>
              <a:rPr lang="en-US" sz="1000" b="0" dirty="0" smtClean="0"/>
              <a:t> Int. Symposium, Graz, Austria, June 29 - July 5, </a:t>
            </a:r>
            <a:r>
              <a:rPr lang="pt-PT" sz="1000" dirty="0" smtClean="0"/>
              <a:t>LNCS </a:t>
            </a:r>
            <a:r>
              <a:rPr lang="en-US" sz="1000" dirty="0" smtClean="0"/>
              <a:t>5949, Springer, </a:t>
            </a:r>
            <a:r>
              <a:rPr lang="en-US" sz="1000" b="0" dirty="0" smtClean="0"/>
              <a:t>pp. </a:t>
            </a:r>
            <a:r>
              <a:rPr lang="pt-PT" sz="1000" b="0" dirty="0" smtClean="0"/>
              <a:t>296-307</a:t>
            </a:r>
            <a:endParaRPr lang="en-US" sz="1000" b="0" dirty="0" smtClean="0"/>
          </a:p>
          <a:p>
            <a:pPr marL="228600" indent="-228600" algn="just">
              <a:buFont typeface="+mj-lt"/>
              <a:buAutoNum type="arabicPeriod" startAt="4"/>
            </a:pPr>
            <a:r>
              <a:rPr lang="en-US" sz="1000" b="0" dirty="0" smtClean="0"/>
              <a:t>Braga, Rodrigo A. M.; </a:t>
            </a:r>
            <a:r>
              <a:rPr lang="en-US" sz="1000" b="0" dirty="0" err="1" smtClean="0"/>
              <a:t>Malheiro</a:t>
            </a:r>
            <a:r>
              <a:rPr lang="en-US" sz="1000" b="0" dirty="0" smtClean="0"/>
              <a:t>, P. Reis, L.P. (2009): Development of a Realistic Simulator for Robotic Intelligent Wheelchairs in a Hospital Environment. </a:t>
            </a:r>
            <a:r>
              <a:rPr lang="en-US" sz="1000" dirty="0" err="1" smtClean="0"/>
              <a:t>RoboCup</a:t>
            </a:r>
            <a:r>
              <a:rPr lang="en-US" sz="1000" dirty="0" smtClean="0"/>
              <a:t> 2009</a:t>
            </a:r>
            <a:r>
              <a:rPr lang="en-US" sz="1000" b="0" dirty="0" smtClean="0"/>
              <a:t>: 13th </a:t>
            </a:r>
            <a:r>
              <a:rPr lang="en-US" sz="1000" b="0" dirty="0" err="1" smtClean="0"/>
              <a:t>RoboCup</a:t>
            </a:r>
            <a:r>
              <a:rPr lang="en-US" sz="1000" b="0" dirty="0" smtClean="0"/>
              <a:t> Int. Symposium, Graz, Austria, June 29 - July 5, </a:t>
            </a:r>
            <a:r>
              <a:rPr lang="en-US" sz="1000" dirty="0" smtClean="0"/>
              <a:t>LNCS 5949, Springer</a:t>
            </a:r>
            <a:r>
              <a:rPr lang="en-US" sz="1000" b="0" dirty="0" smtClean="0"/>
              <a:t>, pp.  23-34 </a:t>
            </a:r>
            <a:endParaRPr lang="pt-PT" sz="1000" b="0" dirty="0" smtClean="0"/>
          </a:p>
          <a:p>
            <a:pPr marL="228600" indent="-228600" algn="just">
              <a:buFont typeface="+mj-lt"/>
              <a:buAutoNum type="arabicPeriod" startAt="4"/>
            </a:pPr>
            <a:r>
              <a:rPr lang="en-US" sz="1000" b="0" dirty="0" err="1" smtClean="0"/>
              <a:t>Braga,R</a:t>
            </a:r>
            <a:r>
              <a:rPr lang="en-US" sz="1000" b="0" dirty="0" smtClean="0"/>
              <a:t>. A.M., </a:t>
            </a:r>
            <a:r>
              <a:rPr lang="en-US" sz="1000" b="0" dirty="0" err="1" smtClean="0"/>
              <a:t>Petry</a:t>
            </a:r>
            <a:r>
              <a:rPr lang="en-US" sz="1000" b="0" dirty="0" smtClean="0"/>
              <a:t>, M.R., </a:t>
            </a:r>
            <a:r>
              <a:rPr lang="en-US" sz="1000" b="0" dirty="0" err="1" smtClean="0"/>
              <a:t>Moreira</a:t>
            </a:r>
            <a:r>
              <a:rPr lang="en-US" sz="1000" b="0" dirty="0" smtClean="0"/>
              <a:t>, A.P., Reis, L.P. (2008).“ </a:t>
            </a:r>
            <a:r>
              <a:rPr lang="en-US" sz="1000" b="0" dirty="0" err="1" smtClean="0"/>
              <a:t>ntellwheels</a:t>
            </a:r>
            <a:r>
              <a:rPr lang="en-US" sz="1000" b="0" dirty="0" smtClean="0"/>
              <a:t>: A Development </a:t>
            </a:r>
            <a:r>
              <a:rPr lang="en-US" sz="1000" b="0" dirty="0" err="1" smtClean="0"/>
              <a:t>PlatForm</a:t>
            </a:r>
            <a:r>
              <a:rPr lang="en-US" sz="1000" b="0" dirty="0" smtClean="0"/>
              <a:t> for intelligent wheelchairs for disabled people. 5th </a:t>
            </a:r>
            <a:r>
              <a:rPr lang="en-US" sz="1000" dirty="0" smtClean="0"/>
              <a:t>ICINCO 2008 </a:t>
            </a:r>
            <a:r>
              <a:rPr lang="en-US" sz="1000" b="0" dirty="0" smtClean="0"/>
              <a:t>– Int. Conference on Informatics in Control, Automation and </a:t>
            </a:r>
            <a:r>
              <a:rPr lang="en-US" sz="1000" b="0" dirty="0" err="1" smtClean="0"/>
              <a:t>Robotics.Vol</a:t>
            </a:r>
            <a:r>
              <a:rPr lang="en-US" sz="1000" b="0" dirty="0" smtClean="0"/>
              <a:t> I. pp.115-121. </a:t>
            </a:r>
            <a:r>
              <a:rPr lang="en-US" sz="1000" b="0" dirty="0" err="1" smtClean="0"/>
              <a:t>Funchal</a:t>
            </a:r>
            <a:r>
              <a:rPr lang="en-US" sz="1000" b="0" dirty="0" smtClean="0"/>
              <a:t>, Madeira, Portugal. May 11-15, 2008.</a:t>
            </a:r>
            <a:endParaRPr lang="pt-PT" sz="1000" b="0" dirty="0" smtClean="0"/>
          </a:p>
          <a:p>
            <a:pPr marL="228600" indent="-228600" algn="just">
              <a:buFont typeface="+mj-lt"/>
              <a:buAutoNum type="arabicPeriod" startAt="4"/>
            </a:pPr>
            <a:r>
              <a:rPr lang="en-US" sz="1000" b="0" dirty="0" smtClean="0"/>
              <a:t>Braga, R. A.M., </a:t>
            </a:r>
            <a:r>
              <a:rPr lang="en-US" sz="1000" b="0" dirty="0" err="1" smtClean="0"/>
              <a:t>Petry</a:t>
            </a:r>
            <a:r>
              <a:rPr lang="en-US" sz="1000" b="0" dirty="0" smtClean="0"/>
              <a:t>, M.R., Reis, L.P, Oliveira, E. (2008). Multi-Level Control of an Intelligent Wheelchair in a Hospital Environment using a Cyber-Mouse Simulation System. </a:t>
            </a:r>
            <a:r>
              <a:rPr lang="en-US" sz="1000" dirty="0" smtClean="0"/>
              <a:t>ICINCO 2008 </a:t>
            </a:r>
            <a:r>
              <a:rPr lang="en-US" sz="1000" b="0" dirty="0" smtClean="0"/>
              <a:t>- Int. Conf. Informatics in Control, </a:t>
            </a:r>
            <a:r>
              <a:rPr lang="en-US" sz="1000" b="0" dirty="0" err="1" smtClean="0"/>
              <a:t>Aut</a:t>
            </a:r>
            <a:r>
              <a:rPr lang="en-US" sz="1000" b="0" dirty="0" smtClean="0"/>
              <a:t>. and Robotics. </a:t>
            </a:r>
            <a:r>
              <a:rPr lang="pt-PT" sz="1000" b="0" dirty="0" err="1" smtClean="0"/>
              <a:t>Vol</a:t>
            </a:r>
            <a:r>
              <a:rPr lang="pt-PT" sz="1000" b="0" dirty="0" smtClean="0"/>
              <a:t> II. pp.179-182,</a:t>
            </a:r>
            <a:r>
              <a:rPr lang="en-US" sz="1000" b="0" dirty="0" err="1" smtClean="0"/>
              <a:t>Funchal</a:t>
            </a:r>
            <a:r>
              <a:rPr lang="en-US" sz="1000" b="0" dirty="0" smtClean="0"/>
              <a:t>,</a:t>
            </a:r>
            <a:r>
              <a:rPr lang="pt-PT" sz="1000" b="0" dirty="0" smtClean="0"/>
              <a:t>Madeira, Portugal. </a:t>
            </a:r>
            <a:r>
              <a:rPr lang="pt-PT" sz="1000" b="0" dirty="0" err="1" smtClean="0"/>
              <a:t>May</a:t>
            </a:r>
            <a:r>
              <a:rPr lang="pt-PT" sz="1000" b="0" dirty="0" smtClean="0"/>
              <a:t> 11–15, 2008.</a:t>
            </a:r>
          </a:p>
          <a:p>
            <a:pPr marL="228600" indent="-228600" algn="just">
              <a:buFont typeface="+mj-lt"/>
              <a:buAutoNum type="arabicPeriod" startAt="4"/>
            </a:pPr>
            <a:r>
              <a:rPr lang="pt-PT" sz="1000" b="0" dirty="0" smtClean="0"/>
              <a:t>Faria, P. M. ; Braga, R. A. M.; </a:t>
            </a:r>
            <a:r>
              <a:rPr lang="pt-PT" sz="1000" b="0" dirty="0" err="1" smtClean="0"/>
              <a:t>Valgôde</a:t>
            </a:r>
            <a:r>
              <a:rPr lang="pt-PT" sz="1000" b="0" dirty="0" smtClean="0"/>
              <a:t> E. ; Reis L. P.(2007). </a:t>
            </a:r>
            <a:r>
              <a:rPr lang="en-US" sz="1000" b="0" dirty="0" smtClean="0"/>
              <a:t>Interface Framework to Drive an Intelligent Wheelchair Using Facial Expressions. In: Proc. </a:t>
            </a:r>
            <a:r>
              <a:rPr lang="en-US" sz="1000" dirty="0" smtClean="0"/>
              <a:t>IEEE International Symposium on Industrial Electronics, </a:t>
            </a:r>
            <a:r>
              <a:rPr lang="en-US" sz="1000" b="0" dirty="0" smtClean="0"/>
              <a:t>2007, Vigo. IEEE International Symposium on Industrial Electronics, 2007. pp. 1791-1796.</a:t>
            </a:r>
            <a:endParaRPr lang="pt-PT" sz="1000" b="0" dirty="0" smtClean="0"/>
          </a:p>
          <a:p>
            <a:pPr marL="228600" indent="-228600" algn="just">
              <a:buFont typeface="+mj-lt"/>
              <a:buAutoNum type="arabicPeriod" startAt="4"/>
            </a:pPr>
            <a:r>
              <a:rPr lang="pt-PT" sz="1000" b="0" dirty="0" smtClean="0"/>
              <a:t>Faria, P. M. ; Braga, R. A. M.; </a:t>
            </a:r>
            <a:r>
              <a:rPr lang="pt-PT" sz="1000" b="0" dirty="0" err="1" smtClean="0"/>
              <a:t>Valgôde</a:t>
            </a:r>
            <a:r>
              <a:rPr lang="pt-PT" sz="1000" b="0" dirty="0" smtClean="0"/>
              <a:t> E. ; Reis L. P.(2007). </a:t>
            </a:r>
            <a:r>
              <a:rPr lang="en-US" sz="1000" b="0" dirty="0" smtClean="0"/>
              <a:t>Platform to Drive an Intelligent Wheelchair Using Facial Expressions. Proc. 9th International Conference on Enterprise Information Systems - Human-Computer Interaction (</a:t>
            </a:r>
            <a:r>
              <a:rPr lang="en-US" sz="1000" dirty="0" smtClean="0"/>
              <a:t>ICEIS 2007</a:t>
            </a:r>
            <a:r>
              <a:rPr lang="en-US" sz="1000" b="0" dirty="0" smtClean="0"/>
              <a:t>) 2007: pp.164-169</a:t>
            </a:r>
            <a:endParaRPr lang="pt-PT" sz="10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indent="-228600" algn="just"/>
            <a:r>
              <a:rPr lang="pt-PT" sz="1600" dirty="0" err="1" smtClean="0"/>
              <a:t>Other</a:t>
            </a:r>
            <a:r>
              <a:rPr lang="pt-PT" sz="1600" dirty="0" smtClean="0"/>
              <a:t> </a:t>
            </a:r>
            <a:r>
              <a:rPr lang="pt-PT" sz="1600" dirty="0" err="1" smtClean="0"/>
              <a:t>Publications</a:t>
            </a:r>
            <a:endParaRPr lang="pt-PT" sz="1600" dirty="0" smtClean="0"/>
          </a:p>
          <a:p>
            <a:pPr marL="228600" indent="-228600" algn="just">
              <a:buFont typeface="+mj-lt"/>
              <a:buAutoNum type="arabicPeriod" startAt="14"/>
            </a:pPr>
            <a:r>
              <a:rPr lang="pt-PT" sz="1000" b="0" dirty="0" smtClean="0"/>
              <a:t>Martins, Bruno; </a:t>
            </a:r>
            <a:r>
              <a:rPr lang="pt-PT" sz="1000" b="0" dirty="0" err="1" smtClean="0"/>
              <a:t>Valgode</a:t>
            </a:r>
            <a:r>
              <a:rPr lang="pt-PT" sz="1000" b="0" dirty="0" smtClean="0"/>
              <a:t>, Eduardo; Faria, Pedro; Reis, Luís Paulo (2006). </a:t>
            </a:r>
            <a:r>
              <a:rPr lang="pt-PT" sz="1000" b="0" dirty="0" err="1" smtClean="0"/>
              <a:t>Multimedia</a:t>
            </a:r>
            <a:r>
              <a:rPr lang="pt-PT" sz="1000" b="0" dirty="0" smtClean="0"/>
              <a:t> Interface </a:t>
            </a:r>
            <a:r>
              <a:rPr lang="pt-PT" sz="1000" b="0" dirty="0" err="1" smtClean="0"/>
              <a:t>with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Intelligent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Wheelchair</a:t>
            </a:r>
            <a:r>
              <a:rPr lang="pt-PT" sz="1000" b="0" dirty="0" smtClean="0"/>
              <a:t>. </a:t>
            </a:r>
            <a:r>
              <a:rPr lang="pt-PT" sz="1000" b="0" dirty="0" err="1" smtClean="0"/>
              <a:t>In</a:t>
            </a:r>
            <a:r>
              <a:rPr lang="pt-PT" sz="1000" b="0" dirty="0" smtClean="0"/>
              <a:t> João M. Tavares </a:t>
            </a:r>
            <a:r>
              <a:rPr lang="pt-PT" sz="1000" b="0" dirty="0" err="1" smtClean="0"/>
              <a:t>and</a:t>
            </a:r>
            <a:r>
              <a:rPr lang="pt-PT" sz="1000" b="0" dirty="0" smtClean="0"/>
              <a:t> Renato N. Jorge (</a:t>
            </a:r>
            <a:r>
              <a:rPr lang="pt-PT" sz="1000" b="0" dirty="0" err="1" smtClean="0"/>
              <a:t>eds</a:t>
            </a:r>
            <a:r>
              <a:rPr lang="pt-PT" sz="1000" b="0" dirty="0" smtClean="0"/>
              <a:t>.) </a:t>
            </a:r>
            <a:r>
              <a:rPr lang="pt-PT" sz="1000" b="0" dirty="0" err="1" smtClean="0"/>
              <a:t>Proc</a:t>
            </a:r>
            <a:r>
              <a:rPr lang="pt-PT" sz="1000" b="0" dirty="0" smtClean="0"/>
              <a:t>. </a:t>
            </a:r>
            <a:r>
              <a:rPr lang="pt-PT" sz="1000" b="0" dirty="0" err="1" smtClean="0"/>
              <a:t>of</a:t>
            </a:r>
            <a:r>
              <a:rPr lang="pt-PT" sz="1000" b="0" dirty="0" smtClean="0"/>
              <a:t> </a:t>
            </a:r>
            <a:r>
              <a:rPr lang="pt-PT" sz="1000" dirty="0" err="1" smtClean="0"/>
              <a:t>CompImage</a:t>
            </a:r>
            <a:r>
              <a:rPr lang="pt-PT" sz="1000" dirty="0" smtClean="0"/>
              <a:t> 2006</a:t>
            </a:r>
            <a:r>
              <a:rPr lang="pt-PT" sz="1000" b="0" dirty="0" smtClean="0"/>
              <a:t> – </a:t>
            </a:r>
            <a:r>
              <a:rPr lang="pt-PT" sz="1000" b="0" dirty="0" err="1" smtClean="0"/>
              <a:t>Computational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Modelling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of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Objects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Represented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in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Images</a:t>
            </a:r>
            <a:r>
              <a:rPr lang="pt-PT" sz="1000" b="0" dirty="0" smtClean="0"/>
              <a:t>: Fundamentals </a:t>
            </a:r>
            <a:r>
              <a:rPr lang="pt-PT" sz="1000" b="0" dirty="0" err="1" smtClean="0"/>
              <a:t>Methods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and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Applications</a:t>
            </a:r>
            <a:r>
              <a:rPr lang="pt-PT" sz="1000" b="0" dirty="0" smtClean="0"/>
              <a:t>, Coimbra, Portugal, 20-21 </a:t>
            </a:r>
            <a:r>
              <a:rPr lang="pt-PT" sz="1000" b="0" dirty="0" err="1" smtClean="0"/>
              <a:t>October</a:t>
            </a:r>
            <a:r>
              <a:rPr lang="pt-PT" sz="1000" b="0" dirty="0" smtClean="0"/>
              <a:t>, 2006, </a:t>
            </a:r>
            <a:r>
              <a:rPr lang="pt-PT" sz="1000" dirty="0" smtClean="0"/>
              <a:t>Taylor &amp; Francis </a:t>
            </a:r>
            <a:r>
              <a:rPr lang="pt-PT" sz="1000" b="0" dirty="0" err="1" smtClean="0"/>
              <a:t>Group</a:t>
            </a:r>
            <a:r>
              <a:rPr lang="pt-PT" sz="1000" b="0" dirty="0" smtClean="0"/>
              <a:t>, </a:t>
            </a:r>
            <a:r>
              <a:rPr lang="pt-PT" sz="1000" b="0" dirty="0" err="1" smtClean="0"/>
              <a:t>London</a:t>
            </a:r>
            <a:r>
              <a:rPr lang="pt-PT" sz="1000" b="0" dirty="0" smtClean="0"/>
              <a:t>, UK, pp. 267-274, 2007, ISBN: 978-0-415-43349-5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pt-PT" sz="1000" b="0" dirty="0" smtClean="0"/>
              <a:t>Faria, Pedro Miguel; Reis, Luís Paulo (2007). </a:t>
            </a:r>
            <a:r>
              <a:rPr lang="pt-PT" sz="1000" b="0" dirty="0" err="1" smtClean="0"/>
              <a:t>An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Approach</a:t>
            </a:r>
            <a:r>
              <a:rPr lang="pt-PT" sz="1000" b="0" dirty="0" smtClean="0"/>
              <a:t> to a </a:t>
            </a:r>
            <a:r>
              <a:rPr lang="pt-PT" sz="1000" b="0" dirty="0" err="1" smtClean="0"/>
              <a:t>Wheelchair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Driving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System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using</a:t>
            </a:r>
            <a:r>
              <a:rPr lang="pt-PT" sz="1000" b="0" dirty="0" smtClean="0"/>
              <a:t> Facial </a:t>
            </a:r>
            <a:r>
              <a:rPr lang="pt-PT" sz="1000" b="0" dirty="0" err="1" smtClean="0"/>
              <a:t>Expressions</a:t>
            </a:r>
            <a:r>
              <a:rPr lang="pt-PT" sz="1000" b="0" dirty="0" smtClean="0"/>
              <a:t>. </a:t>
            </a:r>
            <a:r>
              <a:rPr lang="pt-PT" sz="1000" b="0" dirty="0" err="1" smtClean="0"/>
              <a:t>Proceedings</a:t>
            </a:r>
            <a:r>
              <a:rPr lang="pt-PT" sz="1000" b="0" dirty="0" smtClean="0"/>
              <a:t> da 2ª Conferência em Metodologias de Investigação Científica (</a:t>
            </a:r>
            <a:r>
              <a:rPr lang="pt-PT" sz="1000" dirty="0" smtClean="0"/>
              <a:t>Comic07</a:t>
            </a:r>
            <a:r>
              <a:rPr lang="pt-PT" sz="1000" b="0" dirty="0" smtClean="0"/>
              <a:t>). pp. 33-43. Porto, Portugal, </a:t>
            </a:r>
            <a:r>
              <a:rPr lang="pt-PT" sz="1000" b="0" dirty="0" err="1" smtClean="0"/>
              <a:t>February</a:t>
            </a:r>
            <a:r>
              <a:rPr lang="pt-PT" sz="1000" b="0" dirty="0" smtClean="0"/>
              <a:t> 1-2, 2007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pt-PT" sz="1000" b="0" dirty="0" smtClean="0"/>
              <a:t>Sousa, Márcio; Braga, Rodrigo A. M; Reis, Luís Paulo (2008). </a:t>
            </a:r>
            <a:r>
              <a:rPr lang="en-US" sz="1000" b="0" dirty="0" smtClean="0"/>
              <a:t>Multimodal Interface for an Intelligent Wheelchair. Proc. 3rd International Workshop on Intelligent Robotics, </a:t>
            </a:r>
            <a:r>
              <a:rPr lang="en-US" sz="1000" dirty="0" smtClean="0"/>
              <a:t>IROBOT 2008, </a:t>
            </a:r>
            <a:r>
              <a:rPr lang="en-US" sz="1000" b="0" dirty="0" smtClean="0"/>
              <a:t>October 14th. pp. 95-116 .Lisbon University  Institute – ISCTE, Lisbon, Portugal, 2008.</a:t>
            </a:r>
            <a:endParaRPr lang="pt-PT" sz="1000" b="0" dirty="0" smtClean="0"/>
          </a:p>
          <a:p>
            <a:pPr marL="228600" indent="-228600" algn="just">
              <a:buFont typeface="+mj-lt"/>
              <a:buAutoNum type="arabicPeriod" startAt="14"/>
            </a:pPr>
            <a:r>
              <a:rPr lang="pt-PT" sz="1000" b="0" dirty="0" smtClean="0"/>
              <a:t>Malheiro, Pedro; Braga Rodrigo A. M.; Reis, Luís Paulo (2008). </a:t>
            </a:r>
            <a:r>
              <a:rPr lang="en-US" sz="1000" b="0" dirty="0" err="1" smtClean="0"/>
              <a:t>Intellwheels</a:t>
            </a:r>
            <a:r>
              <a:rPr lang="en-US" sz="1000" b="0" dirty="0" smtClean="0"/>
              <a:t> Simulator: A Simulation Environment for Intelligent Wheelchairs.  Proc. 3rd International Workshop on Intelligent Robotics , </a:t>
            </a:r>
            <a:r>
              <a:rPr lang="en-US" sz="1000" dirty="0" smtClean="0"/>
              <a:t>IROBOT 2008, </a:t>
            </a:r>
            <a:r>
              <a:rPr lang="en-US" sz="1000" b="0" dirty="0" smtClean="0"/>
              <a:t>October 14th. pp. 117-128. Lisbon University  Institute – ISCTE, Lisbon, Portugal, 2008. 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en-US" sz="1000" b="0" dirty="0" smtClean="0"/>
              <a:t>Braga, R.A.M., </a:t>
            </a:r>
            <a:r>
              <a:rPr lang="en-US" sz="1000" b="0" dirty="0" err="1" smtClean="0"/>
              <a:t>Petry</a:t>
            </a:r>
            <a:r>
              <a:rPr lang="en-US" sz="1000" b="0" dirty="0" smtClean="0"/>
              <a:t>, M.R., </a:t>
            </a:r>
            <a:r>
              <a:rPr lang="en-US" sz="1000" b="0" dirty="0" err="1" smtClean="0"/>
              <a:t>Moreira</a:t>
            </a:r>
            <a:r>
              <a:rPr lang="en-US" sz="1000" b="0" dirty="0" smtClean="0"/>
              <a:t>, A.P., Reis, L.P. (2008). Platform for Intelligent Wheelchairs </a:t>
            </a:r>
            <a:r>
              <a:rPr lang="en-US" sz="1000" b="0" dirty="0" err="1" smtClean="0"/>
              <a:t>Uusing</a:t>
            </a:r>
            <a:r>
              <a:rPr lang="en-US" sz="1000" b="0" dirty="0" smtClean="0"/>
              <a:t> Multi-level Control and Probabilistic Motion Model. </a:t>
            </a:r>
            <a:r>
              <a:rPr lang="pt-PT" sz="1000" b="0" dirty="0" smtClean="0"/>
              <a:t>8th </a:t>
            </a:r>
            <a:r>
              <a:rPr lang="pt-PT" sz="1000" b="0" dirty="0" err="1" smtClean="0"/>
              <a:t>Portuguese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Conference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on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Automatic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Control</a:t>
            </a:r>
            <a:r>
              <a:rPr lang="pt-PT" sz="1000" b="0" dirty="0" smtClean="0"/>
              <a:t>, </a:t>
            </a:r>
            <a:r>
              <a:rPr lang="pt-PT" sz="1000" dirty="0" smtClean="0"/>
              <a:t>Controlo 2008, </a:t>
            </a:r>
            <a:r>
              <a:rPr lang="pt-PT" sz="1000" b="0" dirty="0" smtClean="0"/>
              <a:t>pp.833-838, Vila Real, Portugal. </a:t>
            </a:r>
            <a:r>
              <a:rPr lang="pt-PT" sz="1000" b="0" dirty="0" err="1" smtClean="0"/>
              <a:t>July</a:t>
            </a:r>
            <a:r>
              <a:rPr lang="pt-PT" sz="1000" b="0" dirty="0" smtClean="0"/>
              <a:t> 21–23,2008.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en-US" sz="1000" b="0" dirty="0" smtClean="0"/>
              <a:t>Braga, R.A.M.,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Rossetti</a:t>
            </a:r>
            <a:r>
              <a:rPr lang="pt-PT" sz="1000" b="0" dirty="0" smtClean="0"/>
              <a:t>, R.J.F. Reis, L.P., Oliveira, E. (2008). </a:t>
            </a:r>
            <a:r>
              <a:rPr lang="en-US" sz="1000" b="0" dirty="0" smtClean="0"/>
              <a:t>Applying multi-agent systems to simulate dynamic control in flexible manufacturing scenarios, in Agent-Based Modeling and Simulation Symposium, 19th European Meeting on </a:t>
            </a:r>
            <a:r>
              <a:rPr lang="en-US" sz="1000" dirty="0" smtClean="0"/>
              <a:t>Cybernetics and Systems Research</a:t>
            </a:r>
            <a:r>
              <a:rPr lang="en-US" sz="1000" b="0" dirty="0" smtClean="0"/>
              <a:t>. Vienna, March 25-28, 2008. </a:t>
            </a:r>
            <a:r>
              <a:rPr lang="en-US" sz="1000" b="0" dirty="0" err="1" smtClean="0"/>
              <a:t>Trappl</a:t>
            </a:r>
            <a:r>
              <a:rPr lang="en-US" sz="1000" b="0" dirty="0" smtClean="0"/>
              <a:t>, R. (Ed.) Cybernetics and Systems. Vienna: Austrian Society for Cybernetic Studies. v.2, pp.488-493</a:t>
            </a:r>
          </a:p>
          <a:p>
            <a:pPr marL="228600" indent="-228600" algn="just">
              <a:buFont typeface="+mj-lt"/>
              <a:buAutoNum type="arabicPeriod" startAt="14"/>
            </a:pPr>
            <a:r>
              <a:rPr lang="en-GB" sz="1000" b="0" dirty="0" err="1" smtClean="0"/>
              <a:t>Petry</a:t>
            </a:r>
            <a:r>
              <a:rPr lang="en-GB" sz="1000" b="0" dirty="0" smtClean="0"/>
              <a:t>, Marcelo; Braga, Rodrigo; Reis, </a:t>
            </a:r>
            <a:r>
              <a:rPr lang="en-GB" sz="1000" b="0" dirty="0" err="1" smtClean="0"/>
              <a:t>Luís</a:t>
            </a:r>
            <a:r>
              <a:rPr lang="en-GB" sz="1000" b="0" dirty="0" smtClean="0"/>
              <a:t> Paulo; </a:t>
            </a:r>
            <a:r>
              <a:rPr lang="en-GB" sz="1000" b="0" dirty="0" err="1" smtClean="0"/>
              <a:t>Moreira</a:t>
            </a:r>
            <a:r>
              <a:rPr lang="en-GB" sz="1000" b="0" dirty="0" smtClean="0"/>
              <a:t>, </a:t>
            </a:r>
            <a:r>
              <a:rPr lang="en-GB" sz="1000" b="0" dirty="0" err="1" smtClean="0"/>
              <a:t>António</a:t>
            </a:r>
            <a:r>
              <a:rPr lang="en-GB" sz="1000" b="0" dirty="0" smtClean="0"/>
              <a:t> Paulo (2010). Real-Time Obstacle Avoidance for Intelligent Wheelchairs . Proceedings of the 5</a:t>
            </a:r>
            <a:r>
              <a:rPr lang="en-GB" sz="1000" b="0" baseline="30000" dirty="0" smtClean="0"/>
              <a:t>th</a:t>
            </a:r>
            <a:r>
              <a:rPr lang="en-GB" sz="1000" b="0" dirty="0" smtClean="0"/>
              <a:t> Doctoral Symposium  on Informatics Engineering 2010 (</a:t>
            </a:r>
            <a:r>
              <a:rPr lang="en-GB" sz="1000" dirty="0" smtClean="0"/>
              <a:t>DSEI’10</a:t>
            </a:r>
            <a:r>
              <a:rPr lang="en-GB" sz="1000" b="0" dirty="0" smtClean="0"/>
              <a:t>), Porto, Portugal, 28-29 January, pp. 67-78</a:t>
            </a:r>
            <a:endParaRPr lang="pt-PT" sz="1000" b="0" dirty="0" smtClean="0"/>
          </a:p>
          <a:p>
            <a:pPr marL="228600" indent="-228600" algn="just">
              <a:buFont typeface="+mj-lt"/>
              <a:buAutoNum type="arabicPeriod" startAt="14"/>
            </a:pPr>
            <a:r>
              <a:rPr lang="pt-PT" sz="1000" b="0" dirty="0" smtClean="0"/>
              <a:t>Faria, Brígida Mónica; </a:t>
            </a:r>
            <a:r>
              <a:rPr lang="pt-PT" sz="1000" b="0" dirty="0" err="1" smtClean="0"/>
              <a:t>Lau</a:t>
            </a:r>
            <a:r>
              <a:rPr lang="pt-PT" sz="1000" b="0" dirty="0" smtClean="0"/>
              <a:t>, Nuno; Reis, Luís Paulo (2010). </a:t>
            </a:r>
            <a:r>
              <a:rPr lang="pt-PT" sz="1000" b="0" dirty="0" err="1" smtClean="0"/>
              <a:t>An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Approach</a:t>
            </a:r>
            <a:r>
              <a:rPr lang="pt-PT" sz="1000" b="0" dirty="0" smtClean="0"/>
              <a:t> for </a:t>
            </a:r>
            <a:r>
              <a:rPr lang="pt-PT" sz="1000" b="0" dirty="0" err="1" smtClean="0"/>
              <a:t>Classification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of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Patients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and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Users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of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an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Intelligent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Wheelchair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using</a:t>
            </a:r>
            <a:r>
              <a:rPr lang="pt-PT" sz="1000" b="0" dirty="0" smtClean="0"/>
              <a:t> Data </a:t>
            </a:r>
            <a:r>
              <a:rPr lang="pt-PT" sz="1000" b="0" dirty="0" err="1" smtClean="0"/>
              <a:t>Mining</a:t>
            </a:r>
            <a:r>
              <a:rPr lang="pt-PT" sz="1000" b="0" dirty="0" smtClean="0"/>
              <a:t>, </a:t>
            </a:r>
            <a:r>
              <a:rPr lang="pt-PT" sz="1000" dirty="0" smtClean="0"/>
              <a:t>ICH</a:t>
            </a:r>
            <a:r>
              <a:rPr lang="pt-PT" sz="1000" b="0" dirty="0" smtClean="0"/>
              <a:t> - I </a:t>
            </a:r>
            <a:r>
              <a:rPr lang="pt-PT" sz="1000" b="0" dirty="0" err="1" smtClean="0"/>
              <a:t>International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Health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Congress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Gaia-Porto</a:t>
            </a:r>
            <a:r>
              <a:rPr lang="pt-PT" sz="1000" b="0" dirty="0" smtClean="0"/>
              <a:t>, Vila Nova de Gaia, Portugal, </a:t>
            </a:r>
            <a:r>
              <a:rPr lang="pt-PT" sz="1000" b="0" dirty="0" err="1" smtClean="0"/>
              <a:t>September</a:t>
            </a:r>
            <a:r>
              <a:rPr lang="pt-PT" sz="1000" b="0" dirty="0" smtClean="0"/>
              <a:t> 23-25, 2010</a:t>
            </a:r>
          </a:p>
          <a:p>
            <a:pPr marL="228600" indent="-228600" algn="just"/>
            <a:r>
              <a:rPr lang="pt-PT" sz="1600" dirty="0" err="1" smtClean="0"/>
              <a:t>PhD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MSc</a:t>
            </a:r>
            <a:r>
              <a:rPr lang="pt-PT" sz="1600" dirty="0" smtClean="0"/>
              <a:t> </a:t>
            </a:r>
            <a:r>
              <a:rPr lang="pt-PT" sz="1600" dirty="0" err="1" smtClean="0"/>
              <a:t>Thesis</a:t>
            </a:r>
            <a:r>
              <a:rPr lang="pt-PT" sz="1600" dirty="0" smtClean="0"/>
              <a:t>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pt-PT" sz="1000" b="0" dirty="0" smtClean="0"/>
              <a:t>Rodrigo A.M. Braga,  Plataforma de Desenvolvimento de Cadeiras de Rodas Inteligentes</a:t>
            </a:r>
            <a:r>
              <a:rPr lang="pt-PT" sz="1000" dirty="0" smtClean="0"/>
              <a:t>, </a:t>
            </a:r>
            <a:r>
              <a:rPr lang="pt-PT" sz="1000" dirty="0" err="1" smtClean="0"/>
              <a:t>PhD</a:t>
            </a:r>
            <a:r>
              <a:rPr lang="pt-PT" sz="1000" dirty="0" smtClean="0"/>
              <a:t> </a:t>
            </a:r>
            <a:r>
              <a:rPr lang="pt-PT" sz="1000" dirty="0" err="1" smtClean="0"/>
              <a:t>Thesis</a:t>
            </a:r>
            <a:r>
              <a:rPr lang="pt-PT" sz="1000" b="0" dirty="0" smtClean="0"/>
              <a:t>, </a:t>
            </a:r>
            <a:r>
              <a:rPr lang="pt-PT" sz="1000" dirty="0" smtClean="0"/>
              <a:t>PRODEI</a:t>
            </a:r>
            <a:r>
              <a:rPr lang="pt-PT" sz="1000" b="0" dirty="0" smtClean="0"/>
              <a:t>, FEUP, </a:t>
            </a:r>
            <a:r>
              <a:rPr lang="pt-PT" sz="1000" b="0" dirty="0" err="1" smtClean="0"/>
              <a:t>November</a:t>
            </a:r>
            <a:r>
              <a:rPr lang="pt-PT" sz="1000" b="0" dirty="0" smtClean="0"/>
              <a:t> 2010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pt-PT" sz="1000" b="0" dirty="0" smtClean="0"/>
              <a:t>Marcelo Roberto </a:t>
            </a:r>
            <a:r>
              <a:rPr lang="pt-PT" sz="1000" b="0" dirty="0" err="1" smtClean="0"/>
              <a:t>Petry</a:t>
            </a:r>
            <a:r>
              <a:rPr lang="pt-PT" sz="1000" b="0" dirty="0" smtClean="0"/>
              <a:t>, Desenvolvimento do Protótipo e Controlo de uma Cadeira de Rodas Inteligente, </a:t>
            </a:r>
            <a:r>
              <a:rPr lang="pt-PT" sz="1000" dirty="0" err="1" smtClean="0"/>
              <a:t>MSc</a:t>
            </a:r>
            <a:r>
              <a:rPr lang="pt-PT" sz="1000" dirty="0" smtClean="0"/>
              <a:t> </a:t>
            </a:r>
            <a:r>
              <a:rPr lang="pt-PT" sz="1000" dirty="0" err="1" smtClean="0"/>
              <a:t>Thesis</a:t>
            </a:r>
            <a:r>
              <a:rPr lang="pt-PT" sz="1000" dirty="0" smtClean="0"/>
              <a:t> - MIEEC</a:t>
            </a:r>
            <a:r>
              <a:rPr lang="pt-PT" sz="1000" b="0" dirty="0" smtClean="0"/>
              <a:t>, </a:t>
            </a:r>
            <a:r>
              <a:rPr lang="pt-PT" sz="1000" b="0" dirty="0" err="1" smtClean="0"/>
              <a:t>February</a:t>
            </a:r>
            <a:r>
              <a:rPr lang="pt-PT" sz="1000" b="0" dirty="0" smtClean="0"/>
              <a:t> 2008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pt-PT" sz="1000" b="0" dirty="0" smtClean="0"/>
              <a:t>Pedro Miguel Castro Malheiro, </a:t>
            </a:r>
            <a:r>
              <a:rPr lang="pt-PT" sz="1000" b="0" dirty="0" err="1" smtClean="0"/>
              <a:t>Intelligent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Wheelchair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Simulation</a:t>
            </a:r>
            <a:r>
              <a:rPr lang="pt-PT" sz="1000" b="0" dirty="0" smtClean="0"/>
              <a:t>, </a:t>
            </a:r>
            <a:r>
              <a:rPr lang="pt-PT" sz="1000" dirty="0" err="1" smtClean="0"/>
              <a:t>MSc</a:t>
            </a:r>
            <a:r>
              <a:rPr lang="pt-PT" sz="1000" dirty="0" smtClean="0"/>
              <a:t> </a:t>
            </a:r>
            <a:r>
              <a:rPr lang="pt-PT" sz="1000" dirty="0" err="1" smtClean="0"/>
              <a:t>Thesis</a:t>
            </a:r>
            <a:r>
              <a:rPr lang="pt-PT" sz="1000" dirty="0" smtClean="0"/>
              <a:t> - MIEEC</a:t>
            </a:r>
            <a:r>
              <a:rPr lang="pt-PT" sz="1000" b="0" dirty="0" smtClean="0"/>
              <a:t>, </a:t>
            </a:r>
            <a:r>
              <a:rPr lang="pt-PT" sz="1000" b="0" dirty="0" err="1" smtClean="0"/>
              <a:t>July</a:t>
            </a:r>
            <a:r>
              <a:rPr lang="pt-PT" sz="1000" b="0" dirty="0" smtClean="0"/>
              <a:t> 2008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pt-PT" sz="1000" b="0" dirty="0" smtClean="0"/>
              <a:t>Márcio Miguel Couto de Sousa, Multimodal Interface for </a:t>
            </a:r>
            <a:r>
              <a:rPr lang="pt-PT" sz="1000" b="0" dirty="0" err="1" smtClean="0"/>
              <a:t>an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Intelligent</a:t>
            </a:r>
            <a:r>
              <a:rPr lang="pt-PT" sz="1000" b="0" dirty="0" smtClean="0"/>
              <a:t> </a:t>
            </a:r>
            <a:r>
              <a:rPr lang="pt-PT" sz="1000" b="0" dirty="0" err="1" smtClean="0"/>
              <a:t>Wheelchair</a:t>
            </a:r>
            <a:r>
              <a:rPr lang="pt-PT" sz="1000" b="0" dirty="0" smtClean="0"/>
              <a:t>, , </a:t>
            </a:r>
            <a:r>
              <a:rPr lang="pt-PT" sz="1000" dirty="0" err="1" smtClean="0"/>
              <a:t>MSc</a:t>
            </a:r>
            <a:r>
              <a:rPr lang="pt-PT" sz="1000" dirty="0" smtClean="0"/>
              <a:t> </a:t>
            </a:r>
            <a:r>
              <a:rPr lang="pt-PT" sz="1000" dirty="0" err="1" smtClean="0"/>
              <a:t>Thesis</a:t>
            </a:r>
            <a:r>
              <a:rPr lang="pt-PT" sz="1000" dirty="0" smtClean="0"/>
              <a:t> - MIEEC</a:t>
            </a:r>
            <a:r>
              <a:rPr lang="pt-PT" sz="1000" b="0" dirty="0" smtClean="0"/>
              <a:t>, </a:t>
            </a:r>
            <a:r>
              <a:rPr lang="pt-PT" sz="1000" b="0" dirty="0" err="1" smtClean="0"/>
              <a:t>July</a:t>
            </a:r>
            <a:r>
              <a:rPr lang="pt-PT" sz="1000" b="0" dirty="0" smtClean="0"/>
              <a:t> 2008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pt-PT" sz="1000" b="0" dirty="0" smtClean="0"/>
              <a:t>José Carlos Pinto Miranda,  Sistema de Visão para Controlo de Cadeira de Rodas Inteligente, </a:t>
            </a:r>
            <a:r>
              <a:rPr lang="pt-PT" sz="1000" dirty="0" err="1" smtClean="0"/>
              <a:t>MSc</a:t>
            </a:r>
            <a:r>
              <a:rPr lang="pt-PT" sz="1000" dirty="0" smtClean="0"/>
              <a:t> Artificial </a:t>
            </a:r>
            <a:r>
              <a:rPr lang="pt-PT" sz="1000" dirty="0" err="1" smtClean="0"/>
              <a:t>Intelligence</a:t>
            </a:r>
            <a:r>
              <a:rPr lang="pt-PT" sz="1000" dirty="0" smtClean="0"/>
              <a:t> </a:t>
            </a:r>
            <a:r>
              <a:rPr lang="pt-PT" sz="1000" dirty="0" err="1" smtClean="0"/>
              <a:t>and</a:t>
            </a:r>
            <a:r>
              <a:rPr lang="pt-PT" sz="1000" dirty="0" smtClean="0"/>
              <a:t> </a:t>
            </a:r>
            <a:r>
              <a:rPr lang="pt-PT" sz="1000" dirty="0" err="1" smtClean="0"/>
              <a:t>Intelligent</a:t>
            </a:r>
            <a:r>
              <a:rPr lang="pt-PT" sz="1000" dirty="0" smtClean="0"/>
              <a:t> </a:t>
            </a:r>
            <a:r>
              <a:rPr lang="pt-PT" sz="1000" dirty="0" err="1" smtClean="0"/>
              <a:t>Systems</a:t>
            </a:r>
            <a:r>
              <a:rPr lang="pt-PT" sz="1000" dirty="0" smtClean="0"/>
              <a:t> </a:t>
            </a:r>
            <a:r>
              <a:rPr lang="pt-PT" sz="1000" b="0" dirty="0" smtClean="0"/>
              <a:t>(FEUP </a:t>
            </a:r>
            <a:r>
              <a:rPr lang="pt-PT" sz="1000" b="0" dirty="0" err="1" smtClean="0"/>
              <a:t>and</a:t>
            </a:r>
            <a:r>
              <a:rPr lang="pt-PT" sz="1000" b="0" dirty="0" smtClean="0"/>
              <a:t> FEP), </a:t>
            </a:r>
            <a:r>
              <a:rPr lang="pt-PT" sz="1000" b="0" dirty="0" err="1" smtClean="0"/>
              <a:t>December</a:t>
            </a:r>
            <a:r>
              <a:rPr lang="pt-PT" sz="1000" b="0" dirty="0" smtClean="0"/>
              <a:t>  2009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000" b="0" dirty="0" err="1" smtClean="0"/>
              <a:t>Sérgio</a:t>
            </a:r>
            <a:r>
              <a:rPr lang="en-US" sz="1000" b="0" dirty="0" smtClean="0"/>
              <a:t> Miguel </a:t>
            </a:r>
            <a:r>
              <a:rPr lang="en-US" sz="1000" b="0" dirty="0" err="1" smtClean="0"/>
              <a:t>Fontes</a:t>
            </a:r>
            <a:r>
              <a:rPr lang="en-US" sz="1000" b="0" dirty="0" smtClean="0"/>
              <a:t> </a:t>
            </a:r>
            <a:r>
              <a:rPr lang="en-US" sz="1000" b="0" dirty="0" err="1" smtClean="0"/>
              <a:t>Vasconcelos</a:t>
            </a:r>
            <a:r>
              <a:rPr lang="en-US" sz="1000" b="0" dirty="0" smtClean="0"/>
              <a:t>, </a:t>
            </a:r>
            <a:r>
              <a:rPr lang="en-GB" sz="1000" b="0" dirty="0" smtClean="0"/>
              <a:t>Multimodal Interface for an Intelligent Wheelchair, </a:t>
            </a:r>
            <a:r>
              <a:rPr lang="pt-PT" sz="1000" dirty="0" err="1" smtClean="0"/>
              <a:t>MSc</a:t>
            </a:r>
            <a:r>
              <a:rPr lang="pt-PT" sz="1000" dirty="0" smtClean="0"/>
              <a:t> </a:t>
            </a:r>
            <a:r>
              <a:rPr lang="pt-PT" sz="1000" dirty="0" err="1" smtClean="0"/>
              <a:t>Thesis</a:t>
            </a:r>
            <a:r>
              <a:rPr lang="pt-PT" sz="1000" dirty="0" smtClean="0"/>
              <a:t> - MIEIC</a:t>
            </a:r>
            <a:r>
              <a:rPr lang="en-GB" sz="1000" b="0" dirty="0" smtClean="0"/>
              <a:t>, February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Ribeira_total_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274"/>
            <a:ext cx="9144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39552" y="3252774"/>
            <a:ext cx="80648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GB" sz="1200" b="1" dirty="0" smtClean="0">
              <a:solidFill>
                <a:srgbClr val="000000"/>
              </a:solidFill>
            </a:endParaRPr>
          </a:p>
          <a:p>
            <a:pPr algn="ctr"/>
            <a:endParaRPr lang="en-GB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GB" b="1" dirty="0" smtClean="0">
                <a:solidFill>
                  <a:srgbClr val="000000"/>
                </a:solidFill>
              </a:rPr>
              <a:t>Principal Investigator: Luís Paulo Reis, PhD</a:t>
            </a:r>
          </a:p>
          <a:p>
            <a:pPr algn="ctr"/>
            <a:r>
              <a:rPr lang="en-GB" b="1" dirty="0" smtClean="0">
                <a:solidFill>
                  <a:srgbClr val="000000"/>
                </a:solidFill>
              </a:rPr>
              <a:t>(</a:t>
            </a:r>
            <a:r>
              <a:rPr lang="en-GB" b="1" dirty="0" smtClean="0">
                <a:solidFill>
                  <a:srgbClr val="000000"/>
                </a:solidFill>
                <a:hlinkClick r:id="rId4"/>
              </a:rPr>
              <a:t>lpreis@fe.up.pt</a:t>
            </a:r>
            <a:r>
              <a:rPr lang="en-GB" b="1" dirty="0" smtClean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GB" sz="1600" b="1" dirty="0" smtClean="0">
                <a:solidFill>
                  <a:srgbClr val="000000"/>
                </a:solidFill>
              </a:rPr>
              <a:t>Main Researchers: </a:t>
            </a:r>
            <a:r>
              <a:rPr lang="en-GB" sz="1600" b="1" dirty="0" err="1" smtClean="0">
                <a:solidFill>
                  <a:srgbClr val="000000"/>
                </a:solidFill>
              </a:rPr>
              <a:t>António</a:t>
            </a:r>
            <a:r>
              <a:rPr lang="en-GB" sz="1600" b="1" dirty="0" smtClean="0">
                <a:solidFill>
                  <a:srgbClr val="000000"/>
                </a:solidFill>
              </a:rPr>
              <a:t> Paulo </a:t>
            </a:r>
            <a:r>
              <a:rPr lang="en-GB" sz="1600" b="1" dirty="0" err="1" smtClean="0">
                <a:solidFill>
                  <a:srgbClr val="000000"/>
                </a:solidFill>
              </a:rPr>
              <a:t>Moreira</a:t>
            </a:r>
            <a:r>
              <a:rPr lang="en-GB" sz="1600" b="1" dirty="0" smtClean="0">
                <a:solidFill>
                  <a:srgbClr val="000000"/>
                </a:solidFill>
              </a:rPr>
              <a:t> (PhD), Rodrigo Braga (PhD), Marcelo </a:t>
            </a:r>
            <a:r>
              <a:rPr lang="en-GB" sz="1600" b="1" dirty="0" err="1" smtClean="0">
                <a:solidFill>
                  <a:srgbClr val="000000"/>
                </a:solidFill>
              </a:rPr>
              <a:t>Petry</a:t>
            </a:r>
            <a:r>
              <a:rPr lang="en-GB" sz="1600" b="1" dirty="0" smtClean="0">
                <a:solidFill>
                  <a:srgbClr val="000000"/>
                </a:solidFill>
              </a:rPr>
              <a:t> (MSc), </a:t>
            </a:r>
            <a:r>
              <a:rPr lang="en-GB" sz="1600" b="1" dirty="0" err="1" smtClean="0">
                <a:solidFill>
                  <a:srgbClr val="000000"/>
                </a:solidFill>
              </a:rPr>
              <a:t>Brígida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Mónica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Faria</a:t>
            </a:r>
            <a:r>
              <a:rPr lang="en-GB" sz="1600" b="1" dirty="0" smtClean="0">
                <a:solidFill>
                  <a:srgbClr val="000000"/>
                </a:solidFill>
              </a:rPr>
              <a:t> (MSc), </a:t>
            </a:r>
            <a:r>
              <a:rPr lang="en-GB" sz="1600" b="1" dirty="0" err="1" smtClean="0">
                <a:solidFill>
                  <a:srgbClr val="000000"/>
                </a:solidFill>
              </a:rPr>
              <a:t>Sérgio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Vasconcelos</a:t>
            </a:r>
            <a:r>
              <a:rPr lang="en-GB" sz="1600" b="1" dirty="0" smtClean="0">
                <a:solidFill>
                  <a:srgbClr val="000000"/>
                </a:solidFill>
              </a:rPr>
              <a:t> (MSc) </a:t>
            </a:r>
          </a:p>
          <a:p>
            <a:pPr algn="ctr"/>
            <a:endParaRPr lang="en-GB" sz="1600" b="1" dirty="0" smtClean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85720" y="1214422"/>
            <a:ext cx="8572560" cy="199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600" b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en-US" sz="4400" b="1" dirty="0" smtClean="0">
                <a:latin typeface="+mj-lt"/>
                <a:ea typeface="+mj-ea"/>
                <a:cs typeface="+mj-cs"/>
              </a:rPr>
              <a:t> IntellWheels: </a:t>
            </a:r>
          </a:p>
          <a:p>
            <a:pPr algn="ctr"/>
            <a:r>
              <a:rPr lang="en-US" sz="3600" b="1" dirty="0" smtClean="0">
                <a:latin typeface="+mj-lt"/>
                <a:ea typeface="+mj-ea"/>
                <a:cs typeface="+mj-cs"/>
              </a:rPr>
              <a:t>Intelligent Wheelchair with Flexible </a:t>
            </a:r>
            <a:r>
              <a:rPr lang="en-US" sz="3600" b="1" dirty="0" smtClean="0"/>
              <a:t>Multimodal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 Interface</a:t>
            </a:r>
            <a:endParaRPr lang="en-US" sz="28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C:\Users\robocup2\Desktop\FCT%20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980728"/>
            <a:ext cx="1648297" cy="601632"/>
          </a:xfrm>
          <a:prstGeom prst="rect">
            <a:avLst/>
          </a:prstGeom>
          <a:noFill/>
        </p:spPr>
      </p:pic>
      <p:pic>
        <p:nvPicPr>
          <p:cNvPr id="8" name="Picture 4" descr="C:\Users\robocup2\Desktop\Logo_Compe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908720"/>
            <a:ext cx="1368822" cy="73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Limited mobility of certain individuals</a:t>
            </a:r>
          </a:p>
          <a:p>
            <a:pPr lvl="1"/>
            <a:r>
              <a:rPr lang="en-US" dirty="0" smtClean="0"/>
              <a:t>Increment of the population aged over 60 years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Individuals with severe physical disabilities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Cerebral palsy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Tetraplegia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Inability to control conventional electric wheelchairs</a:t>
            </a:r>
            <a:endParaRPr lang="en-US" b="1" dirty="0" smtClean="0">
              <a:latin typeface="Calibri" pitchFamily="34" charset="0"/>
            </a:endParaRPr>
          </a:p>
        </p:txBody>
      </p:sp>
      <p:graphicFrame>
        <p:nvGraphicFramePr>
          <p:cNvPr id="8" name="Gráfico 22"/>
          <p:cNvGraphicFramePr/>
          <p:nvPr/>
        </p:nvGraphicFramePr>
        <p:xfrm>
          <a:off x="1115616" y="2276872"/>
          <a:ext cx="6852354" cy="1864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PT" sz="4400" dirty="0" err="1" smtClean="0"/>
              <a:t>Motivation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110123"/>
            <a:ext cx="1617731" cy="18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3183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5760640" cy="4087355"/>
          </a:xfrm>
        </p:spPr>
        <p:txBody>
          <a:bodyPr>
            <a:noAutofit/>
          </a:bodyPr>
          <a:lstStyle/>
          <a:p>
            <a:pPr marR="594360"/>
            <a:r>
              <a:rPr lang="en-US" sz="2400" dirty="0" smtClean="0"/>
              <a:t>Definition:</a:t>
            </a:r>
          </a:p>
          <a:p>
            <a:pPr marR="594360">
              <a:buNone/>
            </a:pPr>
            <a:r>
              <a:rPr lang="en-US" sz="2400" b="0" dirty="0" smtClean="0"/>
              <a:t>	</a:t>
            </a:r>
            <a:r>
              <a:rPr lang="en-US" sz="2000" b="0" dirty="0" smtClean="0"/>
              <a:t>Robotic device provided with sensorial and actuation systems and processing capabilities:</a:t>
            </a:r>
            <a:endParaRPr lang="en-US" sz="2000" dirty="0" smtClean="0"/>
          </a:p>
          <a:p>
            <a:pPr lvl="1"/>
            <a:r>
              <a:rPr lang="en-US" dirty="0" smtClean="0"/>
              <a:t>Semi-Autonomous behavior with obstacle avoidance</a:t>
            </a:r>
          </a:p>
          <a:p>
            <a:pPr lvl="1"/>
            <a:r>
              <a:rPr lang="en-US" dirty="0" smtClean="0"/>
              <a:t>Autonomous navigation and planning capabilities</a:t>
            </a:r>
          </a:p>
          <a:p>
            <a:pPr lvl="1"/>
            <a:r>
              <a:rPr lang="en-US" dirty="0" smtClean="0"/>
              <a:t>Flexible Human-Machine interaction</a:t>
            </a:r>
          </a:p>
          <a:p>
            <a:pPr lvl="1"/>
            <a:r>
              <a:rPr lang="en-US" dirty="0" smtClean="0"/>
              <a:t>Cooperation with other IW and with other devices (e.g. automatic doors)</a:t>
            </a:r>
          </a:p>
          <a:p>
            <a:pPr lvl="1">
              <a:buNone/>
            </a:pPr>
            <a:endParaRPr lang="en-US" sz="2400" dirty="0" smtClean="0"/>
          </a:p>
        </p:txBody>
      </p:sp>
      <p:pic>
        <p:nvPicPr>
          <p:cNvPr id="4" name="Picture 2" descr="http://www.eecs.umich.edu/~kuipers/research/wheelchair/vulcan_Feb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5149793"/>
            <a:ext cx="1584176" cy="1375551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smtClean="0"/>
              <a:t>Intelligent Wheelchair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m 2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416" y="5157192"/>
            <a:ext cx="16559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24328" y="2833890"/>
            <a:ext cx="1547664" cy="210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3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420" y="3933009"/>
            <a:ext cx="1733420" cy="237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32"/>
          <p:cNvPicPr/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0892" y="2664236"/>
            <a:ext cx="1692082" cy="2500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Imagem 3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227705"/>
            <a:ext cx="2013110" cy="220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1"/>
            <a:ext cx="4258816" cy="5072098"/>
          </a:xfrm>
          <a:solidFill>
            <a:schemeClr val="bg1">
              <a:alpha val="80000"/>
            </a:schemeClr>
          </a:solidFill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GB" sz="2000" dirty="0" smtClean="0"/>
              <a:t>More than 50 IW international projects </a:t>
            </a:r>
          </a:p>
          <a:p>
            <a:pPr lvl="1"/>
            <a:r>
              <a:rPr lang="en-GB" sz="1800" dirty="0" smtClean="0"/>
              <a:t>Obstacle avoidance</a:t>
            </a:r>
          </a:p>
          <a:p>
            <a:pPr lvl="1"/>
            <a:r>
              <a:rPr lang="en-GB" sz="1800" dirty="0" smtClean="0"/>
              <a:t>Human-machine interface</a:t>
            </a:r>
          </a:p>
          <a:p>
            <a:pPr lvl="1"/>
            <a:r>
              <a:rPr lang="en-GB" sz="1800" dirty="0" smtClean="0"/>
              <a:t>MAS very restricted use</a:t>
            </a:r>
          </a:p>
          <a:p>
            <a:pPr lvl="1"/>
            <a:r>
              <a:rPr lang="en-GB" sz="1800" dirty="0" smtClean="0"/>
              <a:t>IW built from scratch</a:t>
            </a:r>
          </a:p>
          <a:p>
            <a:r>
              <a:rPr lang="en-GB" sz="2000" dirty="0" smtClean="0"/>
              <a:t>Inexistence</a:t>
            </a:r>
          </a:p>
          <a:p>
            <a:pPr lvl="1"/>
            <a:r>
              <a:rPr lang="en-GB" sz="1800" dirty="0" smtClean="0"/>
              <a:t>IW useful in practice:</a:t>
            </a:r>
          </a:p>
          <a:p>
            <a:pPr lvl="2"/>
            <a:r>
              <a:rPr lang="en-GB" sz="1600" dirty="0" smtClean="0"/>
              <a:t>Very low cost</a:t>
            </a:r>
          </a:p>
          <a:p>
            <a:pPr lvl="2"/>
            <a:r>
              <a:rPr lang="en-GB" sz="1600" dirty="0" smtClean="0"/>
              <a:t>Low ergonomic impact</a:t>
            </a:r>
          </a:p>
          <a:p>
            <a:pPr lvl="2"/>
            <a:r>
              <a:rPr lang="en-GB" sz="1600" dirty="0" smtClean="0"/>
              <a:t>Useful for handicapped individuals</a:t>
            </a:r>
          </a:p>
          <a:p>
            <a:pPr lvl="1"/>
            <a:r>
              <a:rPr lang="en-GB" sz="1800" dirty="0" smtClean="0"/>
              <a:t>Mixed reality environment</a:t>
            </a:r>
          </a:p>
          <a:p>
            <a:pPr lvl="1"/>
            <a:r>
              <a:rPr lang="en-GB" sz="1800" dirty="0" smtClean="0"/>
              <a:t>Flexible multi-modal interface</a:t>
            </a:r>
          </a:p>
          <a:p>
            <a:pPr lvl="1"/>
            <a:r>
              <a:rPr lang="en-GB" sz="1800" dirty="0" smtClean="0"/>
              <a:t>IW development platform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4400" noProof="0" dirty="0" smtClean="0"/>
              <a:t>Related 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6"/>
          <p:cNvSpPr txBox="1">
            <a:spLocks/>
          </p:cNvSpPr>
          <p:nvPr/>
        </p:nvSpPr>
        <p:spPr>
          <a:xfrm>
            <a:off x="7646504" y="6559824"/>
            <a:ext cx="474103" cy="28823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F0908-98FD-413F-BCCD-D04CC4A20E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Imagem 2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5118" y="1633118"/>
            <a:ext cx="4065376" cy="42371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Imagem 2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6358" y="3821287"/>
            <a:ext cx="3997642" cy="30367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8" name="Grupo 26"/>
          <p:cNvGrpSpPr/>
          <p:nvPr/>
        </p:nvGrpSpPr>
        <p:grpSpPr>
          <a:xfrm>
            <a:off x="4914031" y="1648558"/>
            <a:ext cx="4229969" cy="4311975"/>
            <a:chOff x="4699542" y="1614691"/>
            <a:chExt cx="4229969" cy="4311975"/>
          </a:xfrm>
        </p:grpSpPr>
        <p:pic>
          <p:nvPicPr>
            <p:cNvPr id="9" name="Imagem 23" descr="Image7.jpg"/>
            <p:cNvPicPr/>
            <p:nvPr/>
          </p:nvPicPr>
          <p:blipFill>
            <a:blip r:embed="rId8" cstate="print"/>
            <a:srcRect l="11996" r="7124"/>
            <a:stretch>
              <a:fillRect/>
            </a:stretch>
          </p:blipFill>
          <p:spPr bwMode="auto">
            <a:xfrm>
              <a:off x="4699542" y="1614691"/>
              <a:ext cx="2409092" cy="1732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m 25" descr="CRI reconhecimento de face.jpg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97778" y="3772267"/>
              <a:ext cx="2490439" cy="2154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m 24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941716" y="2458905"/>
              <a:ext cx="1987795" cy="2225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o 30"/>
          <p:cNvGrpSpPr/>
          <p:nvPr/>
        </p:nvGrpSpPr>
        <p:grpSpPr>
          <a:xfrm>
            <a:off x="4778175" y="2216769"/>
            <a:ext cx="3665914" cy="4337112"/>
            <a:chOff x="4778175" y="2216769"/>
            <a:chExt cx="3665914" cy="4337112"/>
          </a:xfrm>
        </p:grpSpPr>
        <p:pic>
          <p:nvPicPr>
            <p:cNvPr id="13" name="Imagem 27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78175" y="2216769"/>
              <a:ext cx="1983869" cy="238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m 28"/>
            <p:cNvPicPr/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80837" y="3054950"/>
              <a:ext cx="1863252" cy="2386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9"/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87772" y="4503585"/>
              <a:ext cx="1887388" cy="2050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816424" cy="264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5"/>
          <p:cNvSpPr txBox="1"/>
          <p:nvPr/>
        </p:nvSpPr>
        <p:spPr>
          <a:xfrm>
            <a:off x="5759624" y="4005064"/>
            <a:ext cx="2772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i="1" dirty="0" smtClean="0"/>
              <a:t>IntellWheels modules</a:t>
            </a:r>
            <a:endParaRPr lang="pt-PT" sz="1400" b="1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- Architecture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285861"/>
            <a:ext cx="490688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</a:rPr>
              <a:t>Goals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Develop an intelligent wheelchair with generic platform kit: hardware/software 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To be mounted in commercial electric wheelchairs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Modular architecture: Multi-Agent System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Easy integration with new sensors, actuators and modules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pt-PT" dirty="0" err="1" smtClean="0">
                <a:latin typeface="+mn-lt"/>
              </a:rPr>
              <a:t>Flexible</a:t>
            </a:r>
            <a:r>
              <a:rPr lang="pt-PT" dirty="0" smtClean="0">
                <a:latin typeface="+mn-lt"/>
              </a:rPr>
              <a:t> HMI (Multimodal Interface)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pt-PT" dirty="0" err="1" smtClean="0">
                <a:latin typeface="+mn-lt"/>
              </a:rPr>
              <a:t>High-level</a:t>
            </a:r>
            <a:r>
              <a:rPr lang="pt-PT" dirty="0" smtClean="0">
                <a:latin typeface="+mn-lt"/>
              </a:rPr>
              <a:t> </a:t>
            </a:r>
            <a:r>
              <a:rPr lang="pt-PT" dirty="0" err="1" smtClean="0">
                <a:latin typeface="+mn-lt"/>
              </a:rPr>
              <a:t>planning</a:t>
            </a:r>
            <a:endParaRPr lang="pt-PT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pt-PT" dirty="0" err="1" smtClean="0">
                <a:latin typeface="+mn-lt"/>
              </a:rPr>
              <a:t>Simulation</a:t>
            </a:r>
            <a:r>
              <a:rPr lang="pt-PT" dirty="0" smtClean="0">
                <a:latin typeface="+mn-lt"/>
              </a:rPr>
              <a:t> </a:t>
            </a:r>
            <a:r>
              <a:rPr lang="pt-PT" dirty="0" err="1" smtClean="0">
                <a:latin typeface="+mn-lt"/>
              </a:rPr>
              <a:t>and</a:t>
            </a:r>
            <a:r>
              <a:rPr lang="pt-PT" dirty="0" smtClean="0">
                <a:latin typeface="+mn-lt"/>
              </a:rPr>
              <a:t> </a:t>
            </a:r>
            <a:r>
              <a:rPr lang="pt-PT" dirty="0" err="1" smtClean="0">
                <a:latin typeface="+mn-lt"/>
              </a:rPr>
              <a:t>Mixed-Reality</a:t>
            </a:r>
            <a:endParaRPr lang="pt-PT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Autonomous, shared and manual control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Low visual and ergonomic impact and very low cost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3428" y="4449521"/>
            <a:ext cx="3701060" cy="171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5"/>
          <p:cNvSpPr txBox="1"/>
          <p:nvPr/>
        </p:nvSpPr>
        <p:spPr>
          <a:xfrm>
            <a:off x="4932040" y="6156012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Control modes and possible environments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53" y="1268760"/>
            <a:ext cx="3330951" cy="36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25"/>
          <p:cNvSpPr/>
          <p:nvPr/>
        </p:nvSpPr>
        <p:spPr>
          <a:xfrm>
            <a:off x="467544" y="1412776"/>
            <a:ext cx="5184576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  Off-the-shelf devices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Human-machine interface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Easy to adapt to other wheelchair models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Powered wheelchair control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Sensors and Processing/interface board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  Basic functions developed in firmware (without PC)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 Sensor reading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 Pre-processing odometry</a:t>
            </a:r>
          </a:p>
          <a:p>
            <a:pPr marL="265113" lvl="2" indent="271463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 Obstacle avoidance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- Hardware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Fig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3648" y="4077072"/>
            <a:ext cx="3698592" cy="242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4292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4400" dirty="0" err="1" smtClean="0"/>
              <a:t>IntellWheels</a:t>
            </a:r>
            <a:r>
              <a:rPr lang="en-US" sz="4400" dirty="0" smtClean="0"/>
              <a:t> - Hardware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upo 66"/>
          <p:cNvGrpSpPr/>
          <p:nvPr/>
        </p:nvGrpSpPr>
        <p:grpSpPr>
          <a:xfrm>
            <a:off x="4716016" y="4005168"/>
            <a:ext cx="2016224" cy="1600566"/>
            <a:chOff x="4716016" y="4278128"/>
            <a:chExt cx="2196244" cy="1600566"/>
          </a:xfrm>
        </p:grpSpPr>
        <p:cxnSp>
          <p:nvCxnSpPr>
            <p:cNvPr id="9" name="Conexão recta 22"/>
            <p:cNvCxnSpPr/>
            <p:nvPr/>
          </p:nvCxnSpPr>
          <p:spPr>
            <a:xfrm>
              <a:off x="4980296" y="5409220"/>
              <a:ext cx="169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23"/>
            <p:cNvCxnSpPr/>
            <p:nvPr/>
          </p:nvCxnSpPr>
          <p:spPr>
            <a:xfrm rot="5400000">
              <a:off x="6444260" y="4746128"/>
              <a:ext cx="936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o 57"/>
            <p:cNvSpPr/>
            <p:nvPr/>
          </p:nvSpPr>
          <p:spPr>
            <a:xfrm rot="5400000">
              <a:off x="6444208" y="4942411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o 121"/>
            <p:cNvSpPr/>
            <p:nvPr/>
          </p:nvSpPr>
          <p:spPr>
            <a:xfrm rot="16200000">
              <a:off x="4716395" y="541064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Conexão recta 122"/>
            <p:cNvCxnSpPr/>
            <p:nvPr/>
          </p:nvCxnSpPr>
          <p:spPr>
            <a:xfrm rot="16200000" flipV="1">
              <a:off x="4590016" y="5752667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 descr="C:\Users\Marcelo\Desktop\Robotica2011\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286762"/>
            <a:ext cx="2953911" cy="3240000"/>
          </a:xfrm>
          <a:prstGeom prst="rect">
            <a:avLst/>
          </a:prstGeom>
          <a:noFill/>
        </p:spPr>
      </p:pic>
      <p:pic>
        <p:nvPicPr>
          <p:cNvPr id="15" name="Picture 3" descr="C:\Users\Marcelo\Desktop\Robotica2011\cadei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9598" y="1286762"/>
            <a:ext cx="2532654" cy="3240000"/>
          </a:xfrm>
          <a:prstGeom prst="rect">
            <a:avLst/>
          </a:prstGeom>
          <a:noFill/>
        </p:spPr>
      </p:pic>
      <p:pic>
        <p:nvPicPr>
          <p:cNvPr id="16" name="Picture 2" descr="C:\Users\Marcelo\Desktop\Robotica2011\c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4427" y="1286762"/>
            <a:ext cx="2154657" cy="32400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1115616" y="3429000"/>
            <a:ext cx="252028" cy="18002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o 67"/>
          <p:cNvGrpSpPr/>
          <p:nvPr/>
        </p:nvGrpSpPr>
        <p:grpSpPr>
          <a:xfrm>
            <a:off x="1646969" y="4077071"/>
            <a:ext cx="3069047" cy="1554869"/>
            <a:chOff x="1861089" y="4350031"/>
            <a:chExt cx="2854927" cy="1554869"/>
          </a:xfrm>
        </p:grpSpPr>
        <p:cxnSp>
          <p:nvCxnSpPr>
            <p:cNvPr id="19" name="Conexão recta 31"/>
            <p:cNvCxnSpPr/>
            <p:nvPr/>
          </p:nvCxnSpPr>
          <p:spPr>
            <a:xfrm rot="16200000" flipV="1">
              <a:off x="4590016" y="5778900"/>
              <a:ext cx="252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40"/>
            <p:cNvCxnSpPr/>
            <p:nvPr/>
          </p:nvCxnSpPr>
          <p:spPr>
            <a:xfrm rot="10800000">
              <a:off x="2049555" y="5411010"/>
              <a:ext cx="244465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42"/>
            <p:cNvCxnSpPr/>
            <p:nvPr/>
          </p:nvCxnSpPr>
          <p:spPr>
            <a:xfrm rot="16200000" flipH="1">
              <a:off x="1439655" y="4771465"/>
              <a:ext cx="84286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o 70"/>
            <p:cNvSpPr/>
            <p:nvPr/>
          </p:nvSpPr>
          <p:spPr>
            <a:xfrm>
              <a:off x="4247964" y="5409576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Arco 79"/>
            <p:cNvSpPr/>
            <p:nvPr/>
          </p:nvSpPr>
          <p:spPr>
            <a:xfrm rot="10800000">
              <a:off x="1863830" y="4942602"/>
              <a:ext cx="468052" cy="468052"/>
            </a:xfrm>
            <a:prstGeom prst="arc">
              <a:avLst>
                <a:gd name="adj1" fmla="val 15819174"/>
                <a:gd name="adj2" fmla="val 519344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Oval 23"/>
          <p:cNvSpPr/>
          <p:nvPr/>
        </p:nvSpPr>
        <p:spPr>
          <a:xfrm>
            <a:off x="7596336" y="3429000"/>
            <a:ext cx="324036" cy="288032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 descr="C:\Users\Marcelo\Desktop\Robotica2011\Sonar2.JPG"/>
          <p:cNvPicPr>
            <a:picLocks noChangeAspect="1" noChangeArrowheads="1"/>
          </p:cNvPicPr>
          <p:nvPr/>
        </p:nvPicPr>
        <p:blipFill>
          <a:blip r:embed="rId6" cstate="print"/>
          <a:srcRect l="10504" t="5178" r="11765"/>
          <a:stretch>
            <a:fillRect/>
          </a:stretch>
        </p:blipFill>
        <p:spPr bwMode="auto">
          <a:xfrm>
            <a:off x="2672491" y="5328592"/>
            <a:ext cx="1166866" cy="1016732"/>
          </a:xfrm>
          <a:prstGeom prst="rect">
            <a:avLst/>
          </a:prstGeom>
          <a:noFill/>
        </p:spPr>
      </p:pic>
      <p:pic>
        <p:nvPicPr>
          <p:cNvPr id="26" name="Picture 3" descr="C:\Users\Marcelo\Desktop\Robotica2011\GP2D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910" y="5511232"/>
            <a:ext cx="1800200" cy="834092"/>
          </a:xfrm>
          <a:prstGeom prst="rect">
            <a:avLst/>
          </a:prstGeom>
          <a:noFill/>
        </p:spPr>
      </p:pic>
      <p:pic>
        <p:nvPicPr>
          <p:cNvPr id="27" name="Picture 4" descr="C:\Users\Marcelo\Desktop\Robotica2011\E6A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10" b="13889"/>
          <a:stretch>
            <a:fillRect/>
          </a:stretch>
        </p:blipFill>
        <p:spPr bwMode="auto">
          <a:xfrm>
            <a:off x="4107739" y="5229200"/>
            <a:ext cx="1544381" cy="1116124"/>
          </a:xfrm>
          <a:prstGeom prst="rect">
            <a:avLst/>
          </a:prstGeom>
          <a:noFill/>
        </p:spPr>
      </p:pic>
      <p:sp>
        <p:nvSpPr>
          <p:cNvPr id="29" name="Oval 28"/>
          <p:cNvSpPr/>
          <p:nvPr/>
        </p:nvSpPr>
        <p:spPr>
          <a:xfrm>
            <a:off x="6588224" y="3590432"/>
            <a:ext cx="324036" cy="288032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1448360" y="3693504"/>
            <a:ext cx="324036" cy="288032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ixaDeTexto 69"/>
          <p:cNvSpPr txBox="1"/>
          <p:nvPr/>
        </p:nvSpPr>
        <p:spPr>
          <a:xfrm>
            <a:off x="1691680" y="429309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Left Side</a:t>
            </a:r>
            <a:endParaRPr lang="en-GB" sz="1400" b="1" i="1" dirty="0"/>
          </a:p>
        </p:txBody>
      </p:sp>
      <p:sp>
        <p:nvSpPr>
          <p:cNvPr id="28" name="CaixaDeTexto 73"/>
          <p:cNvSpPr txBox="1"/>
          <p:nvPr/>
        </p:nvSpPr>
        <p:spPr>
          <a:xfrm>
            <a:off x="7380312" y="4293096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Right Side</a:t>
            </a:r>
            <a:endParaRPr lang="en-GB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UP+UF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2636</Words>
  <Application>Microsoft Office PowerPoint</Application>
  <PresentationFormat>On-screen Show (4:3)</PresentationFormat>
  <Paragraphs>356</Paragraphs>
  <Slides>32</Slides>
  <Notes>29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FEUP+UFP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Publications</vt:lpstr>
      <vt:lpstr>Other Publications</vt:lpstr>
      <vt:lpstr>PowerPoint Presentation</vt:lpstr>
    </vt:vector>
  </TitlesOfParts>
  <Company>FEUP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lpreis</dc:creator>
  <cp:lastModifiedBy>Paula Ascensão</cp:lastModifiedBy>
  <cp:revision>531</cp:revision>
  <dcterms:created xsi:type="dcterms:W3CDTF">2009-03-26T14:27:53Z</dcterms:created>
  <dcterms:modified xsi:type="dcterms:W3CDTF">2012-01-27T17:27:58Z</dcterms:modified>
</cp:coreProperties>
</file>