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7" r:id="rId3"/>
    <p:sldId id="264" r:id="rId4"/>
    <p:sldId id="269" r:id="rId5"/>
    <p:sldId id="272" r:id="rId6"/>
    <p:sldId id="273" r:id="rId7"/>
    <p:sldId id="271" r:id="rId8"/>
    <p:sldId id="275" r:id="rId9"/>
    <p:sldId id="274" r:id="rId10"/>
    <p:sldId id="270" r:id="rId11"/>
    <p:sldId id="286" r:id="rId12"/>
    <p:sldId id="278" r:id="rId13"/>
    <p:sldId id="287" r:id="rId14"/>
    <p:sldId id="280" r:id="rId15"/>
    <p:sldId id="283" r:id="rId16"/>
    <p:sldId id="26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07" autoAdjust="0"/>
  </p:normalViewPr>
  <p:slideViewPr>
    <p:cSldViewPr>
      <p:cViewPr varScale="1">
        <p:scale>
          <a:sx n="70" d="100"/>
          <a:sy n="70" d="100"/>
        </p:scale>
        <p:origin x="-13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9A2A00-9047-4301-BF94-8E2DC7D966BC}" type="datetimeFigureOut">
              <a:rPr lang="en-US" smtClean="0"/>
              <a:pPr/>
              <a:t>9/25/2013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ABCD4B-B17F-43E4-A7AF-B4CCF7B50E43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722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BCD4B-B17F-43E4-A7AF-B4CCF7B50E43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BCD4B-B17F-43E4-A7AF-B4CCF7B50E43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BCD4B-B17F-43E4-A7AF-B4CCF7B50E43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BCD4B-B17F-43E4-A7AF-B4CCF7B50E43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BCD4B-B17F-43E4-A7AF-B4CCF7B50E43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BCD4B-B17F-43E4-A7AF-B4CCF7B50E43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BCD4B-B17F-43E4-A7AF-B4CCF7B50E43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BCD4B-B17F-43E4-A7AF-B4CCF7B50E43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BCD4B-B17F-43E4-A7AF-B4CCF7B50E43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BCD4B-B17F-43E4-A7AF-B4CCF7B50E43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BCD4B-B17F-43E4-A7AF-B4CCF7B50E43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BCD4B-B17F-43E4-A7AF-B4CCF7B50E43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602632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>
                <a:solidFill>
                  <a:srgbClr val="002060"/>
                </a:solidFill>
              </a:rPr>
              <a:t>Website: www.fin-en.eu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E-mail: info@fin-en.eu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387DA-9BB5-4539-B1FF-6A1B866EACE6}" type="datetimeFigureOut">
              <a:rPr lang="pt-PT"/>
              <a:pPr>
                <a:defRPr/>
              </a:pPr>
              <a:t>25-09-2013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42AF3-F991-4E29-9F9F-C21E81C09587}" type="slidenum">
              <a:rPr lang="pt-PT"/>
              <a:pPr>
                <a:defRPr/>
              </a:pPr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657076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48AA7A-89BB-4017-92A2-328697E5BB0A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602632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>
                <a:solidFill>
                  <a:srgbClr val="002060"/>
                </a:solidFill>
              </a:rPr>
              <a:t>Website: www.fin-en.eu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E-mail: info@fin-en.eu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48AA7A-89BB-4017-92A2-328697E5BB0A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602632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>
                <a:solidFill>
                  <a:srgbClr val="002060"/>
                </a:solidFill>
              </a:rPr>
              <a:t>Website: www.fin-en.eu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E-mail: info@fin-en.eu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32856"/>
            <a:ext cx="4038600" cy="39933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32856"/>
            <a:ext cx="4038600" cy="39933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1560" y="5733256"/>
            <a:ext cx="8208912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48AA7A-89BB-4017-92A2-328697E5BB0A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602632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>
                <a:solidFill>
                  <a:srgbClr val="002060"/>
                </a:solidFill>
              </a:rPr>
              <a:t>Website: www.fin-en.eu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E-mail: info@fin-en.eu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0486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996951"/>
            <a:ext cx="4040188" cy="31292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8" y="220486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996951"/>
            <a:ext cx="4041775" cy="31292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11560" y="5733256"/>
            <a:ext cx="8208912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48AA7A-89BB-4017-92A2-328697E5BB0A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602632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>
                <a:solidFill>
                  <a:srgbClr val="002060"/>
                </a:solidFill>
              </a:rPr>
              <a:t>Website: www.fin-en.eu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E-mail: info@fin-en.eu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11560" y="5733256"/>
            <a:ext cx="8208912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48AA7A-89BB-4017-92A2-328697E5BB0A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602632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>
                <a:solidFill>
                  <a:srgbClr val="002060"/>
                </a:solidFill>
              </a:rPr>
              <a:t>Website: www.fin-en.eu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E-mail: info@fin-en.eu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11560" y="5733256"/>
            <a:ext cx="8208912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48AA7A-89BB-4017-92A2-328697E5BB0A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602632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>
                <a:solidFill>
                  <a:srgbClr val="002060"/>
                </a:solidFill>
              </a:rPr>
              <a:t>Website: www.fin-en.eu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E-mail: info@fin-en.eu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284984"/>
            <a:ext cx="3008313" cy="28411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1560" y="5733256"/>
            <a:ext cx="8208912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48AA7A-89BB-4017-92A2-328697E5BB0A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602632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>
                <a:solidFill>
                  <a:srgbClr val="002060"/>
                </a:solidFill>
              </a:rPr>
              <a:t>Website: www.fin-en.eu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E-mail: info@fin-en.eu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1720" y="4800600"/>
            <a:ext cx="5226968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51720" y="612775"/>
            <a:ext cx="522696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1720" y="5367338"/>
            <a:ext cx="522696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1560" y="5733256"/>
            <a:ext cx="8208912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48AA7A-89BB-4017-92A2-328697E5BB0A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602632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>
                <a:solidFill>
                  <a:srgbClr val="002060"/>
                </a:solidFill>
              </a:rPr>
              <a:t>Website: www.fin-en.eu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E-mail: info@fin-en.eu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5736" y="1988840"/>
            <a:ext cx="6491064" cy="41373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 descr="finen-revisions20120705.jpg"/>
          <p:cNvPicPr>
            <a:picLocks noChangeAspect="1"/>
          </p:cNvPicPr>
          <p:nvPr userDrawn="1"/>
        </p:nvPicPr>
        <p:blipFill>
          <a:blip r:embed="rId12" cstate="print"/>
          <a:stretch>
            <a:fillRect/>
          </a:stretch>
        </p:blipFill>
        <p:spPr>
          <a:xfrm>
            <a:off x="219629" y="0"/>
            <a:ext cx="1621590" cy="2060848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0" y="6237312"/>
            <a:ext cx="9144000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6" name="Picture 5" descr="Picture1.png EU AND Regional Dvlmpt Strapline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4716016" y="6447617"/>
            <a:ext cx="1512168" cy="266476"/>
          </a:xfrm>
          <a:prstGeom prst="rect">
            <a:avLst/>
          </a:prstGeom>
        </p:spPr>
      </p:pic>
      <p:pic>
        <p:nvPicPr>
          <p:cNvPr id="8" name="Picture 7" descr="Picture1.jpg INTERREG IVC 4 Colour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3275856" y="6309320"/>
            <a:ext cx="1080120" cy="400462"/>
          </a:xfrm>
          <a:prstGeom prst="rect">
            <a:avLst/>
          </a:prstGeom>
        </p:spPr>
      </p:pic>
      <p:pic>
        <p:nvPicPr>
          <p:cNvPr id="12" name="Picture 11" descr="foot-lines.pn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8028384" y="6309320"/>
            <a:ext cx="650977" cy="548680"/>
          </a:xfrm>
          <a:prstGeom prst="rect">
            <a:avLst/>
          </a:prstGeom>
        </p:spPr>
      </p:pic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602632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>
                <a:solidFill>
                  <a:srgbClr val="002060"/>
                </a:solidFill>
              </a:rPr>
              <a:t>Website: www.fin-en.eu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E-mail: info@fin-en.eu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1" name="Picture 10" descr="C:\Users\francisco.nunes\Desktop\Logotipo a Cor\Sem assinatura sem fundo\Logo_Compete.bmp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60648"/>
            <a:ext cx="1384090" cy="777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png"/><Relationship Id="rId5" Type="http://schemas.openxmlformats.org/officeDocument/2006/relationships/hyperlink" Target="mailto:francisco.nunes@compete-pofc.org" TargetMode="External"/><Relationship Id="rId4" Type="http://schemas.openxmlformats.org/officeDocument/2006/relationships/hyperlink" Target="http://www.pofc.qren.pt/areas-do-compete/financiamento-e-partilha-de-risco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722313" y="3291061"/>
            <a:ext cx="7772400" cy="1362075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Lisbon study visit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23528" y="5259412"/>
            <a:ext cx="8424936" cy="833884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Francisco </a:t>
            </a:r>
            <a:r>
              <a:rPr lang="en-US" dirty="0" smtClean="0"/>
              <a:t>Nunes, Manager, FEI Division, MA </a:t>
            </a:r>
            <a:r>
              <a:rPr lang="en-US" dirty="0"/>
              <a:t>COMPETE </a:t>
            </a:r>
            <a:r>
              <a:rPr lang="en-US" dirty="0" smtClean="0"/>
              <a:t>(FIN-EN Partner </a:t>
            </a:r>
            <a:r>
              <a:rPr lang="en-US" dirty="0"/>
              <a:t>nr. 12)</a:t>
            </a:r>
          </a:p>
          <a:p>
            <a:pPr algn="r"/>
            <a:r>
              <a:rPr lang="en-US" dirty="0" smtClean="0"/>
              <a:t>Lisbon, September 26</a:t>
            </a:r>
            <a:r>
              <a:rPr lang="en-US" baseline="30000" dirty="0" smtClean="0"/>
              <a:t>th</a:t>
            </a:r>
            <a:r>
              <a:rPr lang="en-US" dirty="0" smtClean="0"/>
              <a:t>, </a:t>
            </a:r>
            <a:r>
              <a:rPr lang="en-US" dirty="0"/>
              <a:t>2013</a:t>
            </a:r>
          </a:p>
        </p:txBody>
      </p:sp>
      <p:pic>
        <p:nvPicPr>
          <p:cNvPr id="4" name="Picture 3" descr="C:\Users\francisco.nunes\Desktop\Logotipo a Cor\Sem assinatura sem fundo\Logo_Compete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88640"/>
            <a:ext cx="3333914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602632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>
                <a:solidFill>
                  <a:srgbClr val="002060"/>
                </a:solidFill>
              </a:rPr>
              <a:t>Website: www.fin-en.eu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E-mail: info@fin-en.eu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2810" y="1416260"/>
            <a:ext cx="1872208" cy="1936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pic>
        <p:nvPicPr>
          <p:cNvPr id="1026" name="Picture 2" descr="http://www.pofc.qren.pt/ResourcesUser/2013/Imagens/organograma_2013_0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2790" y="1124744"/>
            <a:ext cx="5783828" cy="5040560"/>
          </a:xfrm>
          <a:prstGeom prst="rect">
            <a:avLst/>
          </a:prstGeom>
          <a:noFill/>
          <a:effectLst>
            <a:glow>
              <a:schemeClr val="accent1"/>
            </a:glow>
          </a:effectLst>
          <a:extLst/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602632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>
                <a:solidFill>
                  <a:srgbClr val="002060"/>
                </a:solidFill>
              </a:rPr>
              <a:t>Website: www.fin-en.eu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E-mail: info@fin-en.eu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7" name="Titolo 1"/>
          <p:cNvSpPr>
            <a:spLocks noGrp="1"/>
          </p:cNvSpPr>
          <p:nvPr>
            <p:ph type="title"/>
          </p:nvPr>
        </p:nvSpPr>
        <p:spPr>
          <a:xfrm>
            <a:off x="1633119" y="332656"/>
            <a:ext cx="7131821" cy="750484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COMPETE</a:t>
            </a:r>
            <a:endParaRPr lang="it-IT" sz="3600" dirty="0"/>
          </a:p>
        </p:txBody>
      </p:sp>
      <p:sp>
        <p:nvSpPr>
          <p:cNvPr id="8" name="Rounded Rectangle 7"/>
          <p:cNvSpPr/>
          <p:nvPr/>
        </p:nvSpPr>
        <p:spPr>
          <a:xfrm>
            <a:off x="251520" y="1553309"/>
            <a:ext cx="3547102" cy="65155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Function: Managing support instruments, financed by ERDF</a:t>
            </a:r>
            <a:endParaRPr lang="en-US" sz="20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251520" y="3226943"/>
            <a:ext cx="3547102" cy="26503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Core business areas:</a:t>
            </a:r>
          </a:p>
          <a:p>
            <a:pPr algn="ctr"/>
            <a:r>
              <a:rPr lang="en-US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- FEI;</a:t>
            </a:r>
          </a:p>
          <a:p>
            <a:pPr algn="ctr"/>
            <a:r>
              <a:rPr lang="en-US" sz="2000" b="1" dirty="0"/>
              <a:t>- Incentives to private investment;</a:t>
            </a:r>
          </a:p>
          <a:p>
            <a:pPr algn="ctr"/>
            <a:r>
              <a:rPr lang="en-US" sz="2000" b="1" dirty="0"/>
              <a:t>- Incentives to public investment;</a:t>
            </a:r>
          </a:p>
          <a:p>
            <a:pPr algn="ctr"/>
            <a:r>
              <a:rPr lang="en-US" sz="2000" b="1" dirty="0"/>
              <a:t>- Incentives to R&amp;D;</a:t>
            </a:r>
          </a:p>
          <a:p>
            <a:pPr algn="ctr"/>
            <a:r>
              <a:rPr lang="en-US" sz="2000" b="1" dirty="0"/>
              <a:t>- Incentives to collective actions.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51520" y="2383143"/>
            <a:ext cx="3547102" cy="65155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Aim: Convergence regions (North, Center and Alentejo)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083321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602632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>
                <a:solidFill>
                  <a:srgbClr val="002060"/>
                </a:solidFill>
              </a:rPr>
              <a:t>Website: www.fin-en.eu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E-mail: info@fin-en.eu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7" name="Titolo 1"/>
          <p:cNvSpPr>
            <a:spLocks noGrp="1"/>
          </p:cNvSpPr>
          <p:nvPr>
            <p:ph type="title"/>
          </p:nvPr>
        </p:nvSpPr>
        <p:spPr>
          <a:xfrm>
            <a:off x="1633119" y="332656"/>
            <a:ext cx="7131821" cy="750484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COMPETE – FEI Division</a:t>
            </a:r>
            <a:endParaRPr lang="it-IT" sz="3600" dirty="0"/>
          </a:p>
        </p:txBody>
      </p:sp>
      <p:sp>
        <p:nvSpPr>
          <p:cNvPr id="22" name="Down Arrow 21"/>
          <p:cNvSpPr/>
          <p:nvPr/>
        </p:nvSpPr>
        <p:spPr>
          <a:xfrm>
            <a:off x="2199841" y="3419565"/>
            <a:ext cx="432048" cy="524158"/>
          </a:xfrm>
          <a:prstGeom prst="downArrow">
            <a:avLst/>
          </a:prstGeom>
          <a:solidFill>
            <a:srgbClr val="00B0F0"/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grpSp>
        <p:nvGrpSpPr>
          <p:cNvPr id="23" name="Group 22"/>
          <p:cNvGrpSpPr/>
          <p:nvPr/>
        </p:nvGrpSpPr>
        <p:grpSpPr>
          <a:xfrm>
            <a:off x="835794" y="3954726"/>
            <a:ext cx="3160142" cy="1252804"/>
            <a:chOff x="0" y="0"/>
            <a:chExt cx="3160142" cy="1252804"/>
          </a:xfrm>
        </p:grpSpPr>
        <p:sp>
          <p:nvSpPr>
            <p:cNvPr id="24" name="Rounded Rectangle 23"/>
            <p:cNvSpPr/>
            <p:nvPr/>
          </p:nvSpPr>
          <p:spPr>
            <a:xfrm>
              <a:off x="0" y="0"/>
              <a:ext cx="3160142" cy="1252804"/>
            </a:xfrm>
            <a:prstGeom prst="roundRect">
              <a:avLst/>
            </a:prstGeom>
            <a:solidFill>
              <a:srgbClr val="00B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Rounded Rectangle 4"/>
            <p:cNvSpPr/>
            <p:nvPr/>
          </p:nvSpPr>
          <p:spPr>
            <a:xfrm>
              <a:off x="61157" y="61157"/>
              <a:ext cx="3037828" cy="11304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 smtClean="0">
                  <a:solidFill>
                    <a:schemeClr val="bg1"/>
                  </a:solidFill>
                </a:rPr>
                <a:t>Primary Role: Management, during its life cycle, of FEI supported by MA COMPETE</a:t>
              </a:r>
              <a:endParaRPr lang="en-US" sz="2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123826" y="2166761"/>
            <a:ext cx="2584078" cy="1252804"/>
            <a:chOff x="0" y="0"/>
            <a:chExt cx="3160142" cy="1252804"/>
          </a:xfrm>
        </p:grpSpPr>
        <p:sp>
          <p:nvSpPr>
            <p:cNvPr id="27" name="Rounded Rectangle 26"/>
            <p:cNvSpPr/>
            <p:nvPr/>
          </p:nvSpPr>
          <p:spPr>
            <a:xfrm>
              <a:off x="0" y="0"/>
              <a:ext cx="3160142" cy="1252804"/>
            </a:xfrm>
            <a:prstGeom prst="roundRect">
              <a:avLst/>
            </a:prstGeom>
            <a:solidFill>
              <a:schemeClr val="tx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Rounded Rectangle 4"/>
            <p:cNvSpPr/>
            <p:nvPr/>
          </p:nvSpPr>
          <p:spPr>
            <a:xfrm>
              <a:off x="61157" y="61157"/>
              <a:ext cx="3037828" cy="11304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 smtClean="0">
                  <a:solidFill>
                    <a:schemeClr val="bg1"/>
                  </a:solidFill>
                </a:rPr>
                <a:t>FPR – Finance and Risk Sharing</a:t>
              </a:r>
              <a:r>
                <a:rPr lang="en-US" sz="2000" b="1" dirty="0" smtClean="0">
                  <a:solidFill>
                    <a:schemeClr val="bg1"/>
                  </a:solidFill>
                </a:rPr>
                <a:t> Area of MA COMPETE</a:t>
              </a:r>
              <a:endParaRPr lang="en-US" sz="2000" b="1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34" name="Rounded Rectangle 33"/>
          <p:cNvSpPr/>
          <p:nvPr/>
        </p:nvSpPr>
        <p:spPr>
          <a:xfrm>
            <a:off x="5076056" y="1484784"/>
            <a:ext cx="2952328" cy="432048"/>
          </a:xfrm>
          <a:prstGeom prst="roundRect">
            <a:avLst/>
          </a:prstGeom>
          <a:solidFill>
            <a:schemeClr val="accent2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Team Structure</a:t>
            </a:r>
            <a:endParaRPr lang="en-US" sz="2000" b="1" dirty="0"/>
          </a:p>
        </p:txBody>
      </p:sp>
      <p:sp>
        <p:nvSpPr>
          <p:cNvPr id="12" name="Rounded Rectangle 11"/>
          <p:cNvSpPr/>
          <p:nvPr/>
        </p:nvSpPr>
        <p:spPr>
          <a:xfrm>
            <a:off x="5274078" y="2065921"/>
            <a:ext cx="2556284" cy="107311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Top Management</a:t>
            </a:r>
          </a:p>
          <a:p>
            <a:pPr algn="ctr"/>
            <a:r>
              <a:rPr lang="en-US" sz="2000" b="1" dirty="0" smtClean="0"/>
              <a:t>Franquelim Alves</a:t>
            </a:r>
          </a:p>
          <a:p>
            <a:pPr algn="ctr"/>
            <a:r>
              <a:rPr lang="en-US" sz="2000" b="1" dirty="0" smtClean="0"/>
              <a:t>Piedade Valente</a:t>
            </a:r>
            <a:endParaRPr lang="en-US" sz="2000" b="1" dirty="0"/>
          </a:p>
        </p:txBody>
      </p:sp>
      <p:sp>
        <p:nvSpPr>
          <p:cNvPr id="13" name="Rounded Rectangle 12"/>
          <p:cNvSpPr/>
          <p:nvPr/>
        </p:nvSpPr>
        <p:spPr>
          <a:xfrm>
            <a:off x="5274078" y="4369212"/>
            <a:ext cx="2556284" cy="13640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Technical Experts</a:t>
            </a:r>
          </a:p>
          <a:p>
            <a:pPr algn="ctr"/>
            <a:r>
              <a:rPr lang="en-US" sz="2000" b="1" dirty="0" smtClean="0"/>
              <a:t>Ricardo Banha</a:t>
            </a:r>
          </a:p>
          <a:p>
            <a:pPr algn="ctr"/>
            <a:r>
              <a:rPr lang="en-US" sz="2000" b="1" dirty="0" smtClean="0"/>
              <a:t>Marta Simão</a:t>
            </a:r>
          </a:p>
          <a:p>
            <a:pPr algn="ctr"/>
            <a:r>
              <a:rPr lang="en-US" sz="2000" b="1" dirty="0" smtClean="0"/>
              <a:t>Susana Marques</a:t>
            </a:r>
            <a:endParaRPr lang="en-US" sz="2000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5274078" y="3288126"/>
            <a:ext cx="2556284" cy="93199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Middle Management</a:t>
            </a:r>
          </a:p>
          <a:p>
            <a:pPr algn="ctr"/>
            <a:r>
              <a:rPr lang="en-US" sz="2000" b="1" dirty="0" smtClean="0"/>
              <a:t>Francisco Nunes</a:t>
            </a:r>
            <a:endParaRPr lang="en-US" sz="2000" b="1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5274220" y="2461229"/>
            <a:ext cx="2556000" cy="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274220" y="3770820"/>
            <a:ext cx="2556000" cy="0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74220" y="4752038"/>
            <a:ext cx="25560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8157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oup 3"/>
          <p:cNvGrpSpPr>
            <a:grpSpLocks/>
          </p:cNvGrpSpPr>
          <p:nvPr/>
        </p:nvGrpSpPr>
        <p:grpSpPr bwMode="auto">
          <a:xfrm>
            <a:off x="1432073" y="908720"/>
            <a:ext cx="6164263" cy="5135562"/>
            <a:chOff x="3740394" y="2116759"/>
            <a:chExt cx="4814759" cy="4193099"/>
          </a:xfrm>
        </p:grpSpPr>
        <p:grpSp>
          <p:nvGrpSpPr>
            <p:cNvPr id="65" name="Group 39"/>
            <p:cNvGrpSpPr>
              <a:grpSpLocks/>
            </p:cNvGrpSpPr>
            <p:nvPr/>
          </p:nvGrpSpPr>
          <p:grpSpPr bwMode="auto">
            <a:xfrm>
              <a:off x="3990208" y="2327815"/>
              <a:ext cx="4261836" cy="3787474"/>
              <a:chOff x="2246370" y="1584262"/>
              <a:chExt cx="4622072" cy="4069466"/>
            </a:xfrm>
          </p:grpSpPr>
          <p:sp>
            <p:nvSpPr>
              <p:cNvPr id="67" name="Freeform 8"/>
              <p:cNvSpPr>
                <a:spLocks/>
              </p:cNvSpPr>
              <p:nvPr/>
            </p:nvSpPr>
            <p:spPr bwMode="blackWhite">
              <a:xfrm>
                <a:off x="3685913" y="4415349"/>
                <a:ext cx="1739374" cy="1238379"/>
              </a:xfrm>
              <a:custGeom>
                <a:avLst/>
                <a:gdLst>
                  <a:gd name="T0" fmla="*/ 2147483647 w 857"/>
                  <a:gd name="T1" fmla="*/ 0 h 584"/>
                  <a:gd name="T2" fmla="*/ 2147483647 w 857"/>
                  <a:gd name="T3" fmla="*/ 0 h 584"/>
                  <a:gd name="T4" fmla="*/ 2147483647 w 857"/>
                  <a:gd name="T5" fmla="*/ 2147483647 h 584"/>
                  <a:gd name="T6" fmla="*/ 2147483647 w 857"/>
                  <a:gd name="T7" fmla="*/ 2147483647 h 584"/>
                  <a:gd name="T8" fmla="*/ 2147483647 w 857"/>
                  <a:gd name="T9" fmla="*/ 2147483647 h 584"/>
                  <a:gd name="T10" fmla="*/ 0 w 857"/>
                  <a:gd name="T11" fmla="*/ 2147483647 h 584"/>
                  <a:gd name="T12" fmla="*/ 2147483647 w 857"/>
                  <a:gd name="T13" fmla="*/ 0 h 58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57"/>
                  <a:gd name="T22" fmla="*/ 0 h 584"/>
                  <a:gd name="T23" fmla="*/ 857 w 857"/>
                  <a:gd name="T24" fmla="*/ 584 h 58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57" h="584">
                    <a:moveTo>
                      <a:pt x="224" y="0"/>
                    </a:moveTo>
                    <a:lnTo>
                      <a:pt x="648" y="0"/>
                    </a:lnTo>
                    <a:lnTo>
                      <a:pt x="856" y="295"/>
                    </a:lnTo>
                    <a:lnTo>
                      <a:pt x="648" y="583"/>
                    </a:lnTo>
                    <a:lnTo>
                      <a:pt x="224" y="583"/>
                    </a:lnTo>
                    <a:lnTo>
                      <a:pt x="0" y="295"/>
                    </a:lnTo>
                    <a:lnTo>
                      <a:pt x="224" y="0"/>
                    </a:lnTo>
                  </a:path>
                </a:pathLst>
              </a:custGeom>
              <a:solidFill>
                <a:srgbClr val="00B050">
                  <a:alpha val="79999"/>
                </a:srgbClr>
              </a:solidFill>
              <a:ln w="12700" cap="rnd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68" name="Group 41"/>
              <p:cNvGrpSpPr>
                <a:grpSpLocks/>
              </p:cNvGrpSpPr>
              <p:nvPr/>
            </p:nvGrpSpPr>
            <p:grpSpPr bwMode="auto">
              <a:xfrm>
                <a:off x="2246370" y="1584262"/>
                <a:ext cx="4622072" cy="3672437"/>
                <a:chOff x="2246370" y="1584262"/>
                <a:chExt cx="4622072" cy="3672437"/>
              </a:xfrm>
            </p:grpSpPr>
            <p:sp>
              <p:nvSpPr>
                <p:cNvPr id="69" name="Freeform 2"/>
                <p:cNvSpPr>
                  <a:spLocks/>
                </p:cNvSpPr>
                <p:nvPr/>
              </p:nvSpPr>
              <p:spPr bwMode="blackWhite">
                <a:xfrm>
                  <a:off x="2246370" y="2296463"/>
                  <a:ext cx="1733955" cy="1238379"/>
                </a:xfrm>
                <a:custGeom>
                  <a:avLst/>
                  <a:gdLst>
                    <a:gd name="T0" fmla="*/ 2147483647 w 856"/>
                    <a:gd name="T1" fmla="*/ 0 h 584"/>
                    <a:gd name="T2" fmla="*/ 2147483647 w 856"/>
                    <a:gd name="T3" fmla="*/ 0 h 584"/>
                    <a:gd name="T4" fmla="*/ 2147483647 w 856"/>
                    <a:gd name="T5" fmla="*/ 2147483647 h 584"/>
                    <a:gd name="T6" fmla="*/ 2147483647 w 856"/>
                    <a:gd name="T7" fmla="*/ 2147483647 h 584"/>
                    <a:gd name="T8" fmla="*/ 2147483647 w 856"/>
                    <a:gd name="T9" fmla="*/ 2147483647 h 584"/>
                    <a:gd name="T10" fmla="*/ 0 w 856"/>
                    <a:gd name="T11" fmla="*/ 2147483647 h 584"/>
                    <a:gd name="T12" fmla="*/ 2147483647 w 856"/>
                    <a:gd name="T13" fmla="*/ 0 h 58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856"/>
                    <a:gd name="T22" fmla="*/ 0 h 584"/>
                    <a:gd name="T23" fmla="*/ 856 w 856"/>
                    <a:gd name="T24" fmla="*/ 584 h 584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856" h="584">
                      <a:moveTo>
                        <a:pt x="224" y="0"/>
                      </a:moveTo>
                      <a:lnTo>
                        <a:pt x="647" y="0"/>
                      </a:lnTo>
                      <a:lnTo>
                        <a:pt x="855" y="295"/>
                      </a:lnTo>
                      <a:lnTo>
                        <a:pt x="647" y="583"/>
                      </a:lnTo>
                      <a:lnTo>
                        <a:pt x="224" y="583"/>
                      </a:lnTo>
                      <a:lnTo>
                        <a:pt x="0" y="295"/>
                      </a:lnTo>
                      <a:lnTo>
                        <a:pt x="224" y="0"/>
                      </a:lnTo>
                    </a:path>
                  </a:pathLst>
                </a:custGeom>
                <a:solidFill>
                  <a:srgbClr val="009900">
                    <a:alpha val="79999"/>
                  </a:srgbClr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70" name="Freeform 3"/>
                <p:cNvSpPr>
                  <a:spLocks/>
                </p:cNvSpPr>
                <p:nvPr/>
              </p:nvSpPr>
              <p:spPr bwMode="blackWhite">
                <a:xfrm>
                  <a:off x="3685913" y="1584262"/>
                  <a:ext cx="1739374" cy="1238379"/>
                </a:xfrm>
                <a:custGeom>
                  <a:avLst/>
                  <a:gdLst>
                    <a:gd name="T0" fmla="*/ 2147483647 w 857"/>
                    <a:gd name="T1" fmla="*/ 0 h 584"/>
                    <a:gd name="T2" fmla="*/ 2147483647 w 857"/>
                    <a:gd name="T3" fmla="*/ 0 h 584"/>
                    <a:gd name="T4" fmla="*/ 2147483647 w 857"/>
                    <a:gd name="T5" fmla="*/ 2147483647 h 584"/>
                    <a:gd name="T6" fmla="*/ 2147483647 w 857"/>
                    <a:gd name="T7" fmla="*/ 2147483647 h 584"/>
                    <a:gd name="T8" fmla="*/ 2147483647 w 857"/>
                    <a:gd name="T9" fmla="*/ 2147483647 h 584"/>
                    <a:gd name="T10" fmla="*/ 0 w 857"/>
                    <a:gd name="T11" fmla="*/ 2147483647 h 584"/>
                    <a:gd name="T12" fmla="*/ 2147483647 w 857"/>
                    <a:gd name="T13" fmla="*/ 0 h 58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857"/>
                    <a:gd name="T22" fmla="*/ 0 h 584"/>
                    <a:gd name="T23" fmla="*/ 857 w 857"/>
                    <a:gd name="T24" fmla="*/ 584 h 584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857" h="584">
                      <a:moveTo>
                        <a:pt x="224" y="0"/>
                      </a:moveTo>
                      <a:lnTo>
                        <a:pt x="648" y="0"/>
                      </a:lnTo>
                      <a:lnTo>
                        <a:pt x="856" y="296"/>
                      </a:lnTo>
                      <a:lnTo>
                        <a:pt x="648" y="583"/>
                      </a:lnTo>
                      <a:lnTo>
                        <a:pt x="224" y="583"/>
                      </a:lnTo>
                      <a:lnTo>
                        <a:pt x="0" y="296"/>
                      </a:lnTo>
                      <a:lnTo>
                        <a:pt x="224" y="0"/>
                      </a:lnTo>
                    </a:path>
                  </a:pathLst>
                </a:custGeom>
                <a:solidFill>
                  <a:srgbClr val="009900">
                    <a:alpha val="79999"/>
                  </a:srgbClr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71" name="Freeform 4"/>
                <p:cNvSpPr>
                  <a:spLocks/>
                </p:cNvSpPr>
                <p:nvPr/>
              </p:nvSpPr>
              <p:spPr bwMode="blackWhite">
                <a:xfrm>
                  <a:off x="5132682" y="2296463"/>
                  <a:ext cx="1735760" cy="1238379"/>
                </a:xfrm>
                <a:custGeom>
                  <a:avLst/>
                  <a:gdLst>
                    <a:gd name="T0" fmla="*/ 2147483647 w 856"/>
                    <a:gd name="T1" fmla="*/ 0 h 584"/>
                    <a:gd name="T2" fmla="*/ 2147483647 w 856"/>
                    <a:gd name="T3" fmla="*/ 0 h 584"/>
                    <a:gd name="T4" fmla="*/ 2147483647 w 856"/>
                    <a:gd name="T5" fmla="*/ 2147483647 h 584"/>
                    <a:gd name="T6" fmla="*/ 2147483647 w 856"/>
                    <a:gd name="T7" fmla="*/ 2147483647 h 584"/>
                    <a:gd name="T8" fmla="*/ 2147483647 w 856"/>
                    <a:gd name="T9" fmla="*/ 2147483647 h 584"/>
                    <a:gd name="T10" fmla="*/ 0 w 856"/>
                    <a:gd name="T11" fmla="*/ 2147483647 h 584"/>
                    <a:gd name="T12" fmla="*/ 2147483647 w 856"/>
                    <a:gd name="T13" fmla="*/ 0 h 584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856"/>
                    <a:gd name="T22" fmla="*/ 0 h 584"/>
                    <a:gd name="T23" fmla="*/ 856 w 856"/>
                    <a:gd name="T24" fmla="*/ 584 h 584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856" h="584">
                      <a:moveTo>
                        <a:pt x="224" y="0"/>
                      </a:moveTo>
                      <a:lnTo>
                        <a:pt x="647" y="0"/>
                      </a:lnTo>
                      <a:lnTo>
                        <a:pt x="855" y="295"/>
                      </a:lnTo>
                      <a:lnTo>
                        <a:pt x="647" y="583"/>
                      </a:lnTo>
                      <a:lnTo>
                        <a:pt x="224" y="583"/>
                      </a:lnTo>
                      <a:lnTo>
                        <a:pt x="0" y="295"/>
                      </a:lnTo>
                      <a:lnTo>
                        <a:pt x="224" y="0"/>
                      </a:lnTo>
                    </a:path>
                  </a:pathLst>
                </a:custGeom>
                <a:solidFill>
                  <a:srgbClr val="009900">
                    <a:alpha val="79999"/>
                  </a:srgbClr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72" name="Freeform 5"/>
                <p:cNvSpPr>
                  <a:spLocks/>
                </p:cNvSpPr>
                <p:nvPr/>
              </p:nvSpPr>
              <p:spPr bwMode="blackWhite">
                <a:xfrm>
                  <a:off x="2246370" y="3719092"/>
                  <a:ext cx="1733955" cy="1222434"/>
                </a:xfrm>
                <a:custGeom>
                  <a:avLst/>
                  <a:gdLst>
                    <a:gd name="T0" fmla="*/ 2147483647 w 856"/>
                    <a:gd name="T1" fmla="*/ 0 h 576"/>
                    <a:gd name="T2" fmla="*/ 2147483647 w 856"/>
                    <a:gd name="T3" fmla="*/ 0 h 576"/>
                    <a:gd name="T4" fmla="*/ 2147483647 w 856"/>
                    <a:gd name="T5" fmla="*/ 2147483647 h 576"/>
                    <a:gd name="T6" fmla="*/ 2147483647 w 856"/>
                    <a:gd name="T7" fmla="*/ 2147483647 h 576"/>
                    <a:gd name="T8" fmla="*/ 2147483647 w 856"/>
                    <a:gd name="T9" fmla="*/ 2147483647 h 576"/>
                    <a:gd name="T10" fmla="*/ 0 w 856"/>
                    <a:gd name="T11" fmla="*/ 2147483647 h 576"/>
                    <a:gd name="T12" fmla="*/ 2147483647 w 856"/>
                    <a:gd name="T13" fmla="*/ 0 h 57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856"/>
                    <a:gd name="T22" fmla="*/ 0 h 576"/>
                    <a:gd name="T23" fmla="*/ 856 w 856"/>
                    <a:gd name="T24" fmla="*/ 576 h 57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856" h="576">
                      <a:moveTo>
                        <a:pt x="224" y="0"/>
                      </a:moveTo>
                      <a:lnTo>
                        <a:pt x="647" y="0"/>
                      </a:lnTo>
                      <a:lnTo>
                        <a:pt x="855" y="288"/>
                      </a:lnTo>
                      <a:lnTo>
                        <a:pt x="647" y="575"/>
                      </a:lnTo>
                      <a:lnTo>
                        <a:pt x="224" y="575"/>
                      </a:lnTo>
                      <a:lnTo>
                        <a:pt x="0" y="288"/>
                      </a:lnTo>
                      <a:lnTo>
                        <a:pt x="224" y="0"/>
                      </a:lnTo>
                    </a:path>
                  </a:pathLst>
                </a:custGeom>
                <a:solidFill>
                  <a:srgbClr val="009900">
                    <a:alpha val="79999"/>
                  </a:srgbClr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74" name="Freeform 6"/>
                <p:cNvSpPr>
                  <a:spLocks/>
                </p:cNvSpPr>
                <p:nvPr/>
              </p:nvSpPr>
              <p:spPr bwMode="blackWhite">
                <a:xfrm>
                  <a:off x="3686175" y="3007280"/>
                  <a:ext cx="1739900" cy="1239837"/>
                </a:xfrm>
                <a:custGeom>
                  <a:avLst/>
                  <a:gdLst>
                    <a:gd name="T0" fmla="*/ 2147483647 w 857"/>
                    <a:gd name="T1" fmla="*/ 0 h 585"/>
                    <a:gd name="T2" fmla="*/ 2147483647 w 857"/>
                    <a:gd name="T3" fmla="*/ 0 h 585"/>
                    <a:gd name="T4" fmla="*/ 2147483647 w 857"/>
                    <a:gd name="T5" fmla="*/ 2147483647 h 585"/>
                    <a:gd name="T6" fmla="*/ 2147483647 w 857"/>
                    <a:gd name="T7" fmla="*/ 2147483647 h 585"/>
                    <a:gd name="T8" fmla="*/ 2147483647 w 857"/>
                    <a:gd name="T9" fmla="*/ 2147483647 h 585"/>
                    <a:gd name="T10" fmla="*/ 0 w 857"/>
                    <a:gd name="T11" fmla="*/ 2147483647 h 585"/>
                    <a:gd name="T12" fmla="*/ 2147483647 w 857"/>
                    <a:gd name="T13" fmla="*/ 0 h 58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857"/>
                    <a:gd name="T22" fmla="*/ 0 h 585"/>
                    <a:gd name="T23" fmla="*/ 857 w 857"/>
                    <a:gd name="T24" fmla="*/ 585 h 585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857" h="585">
                      <a:moveTo>
                        <a:pt x="224" y="0"/>
                      </a:moveTo>
                      <a:lnTo>
                        <a:pt x="648" y="0"/>
                      </a:lnTo>
                      <a:lnTo>
                        <a:pt x="856" y="288"/>
                      </a:lnTo>
                      <a:lnTo>
                        <a:pt x="648" y="584"/>
                      </a:lnTo>
                      <a:lnTo>
                        <a:pt x="224" y="584"/>
                      </a:lnTo>
                      <a:lnTo>
                        <a:pt x="0" y="288"/>
                      </a:lnTo>
                      <a:lnTo>
                        <a:pt x="224" y="0"/>
                      </a:lnTo>
                    </a:path>
                  </a:pathLst>
                </a:custGeom>
                <a:solidFill>
                  <a:srgbClr val="76A606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75" name="Freeform 7"/>
                <p:cNvSpPr>
                  <a:spLocks/>
                </p:cNvSpPr>
                <p:nvPr/>
              </p:nvSpPr>
              <p:spPr bwMode="blackWhite">
                <a:xfrm>
                  <a:off x="5132682" y="3719092"/>
                  <a:ext cx="1735760" cy="1222434"/>
                </a:xfrm>
                <a:custGeom>
                  <a:avLst/>
                  <a:gdLst>
                    <a:gd name="T0" fmla="*/ 2147483647 w 856"/>
                    <a:gd name="T1" fmla="*/ 0 h 576"/>
                    <a:gd name="T2" fmla="*/ 2147483647 w 856"/>
                    <a:gd name="T3" fmla="*/ 0 h 576"/>
                    <a:gd name="T4" fmla="*/ 2147483647 w 856"/>
                    <a:gd name="T5" fmla="*/ 2147483647 h 576"/>
                    <a:gd name="T6" fmla="*/ 2147483647 w 856"/>
                    <a:gd name="T7" fmla="*/ 2147483647 h 576"/>
                    <a:gd name="T8" fmla="*/ 2147483647 w 856"/>
                    <a:gd name="T9" fmla="*/ 2147483647 h 576"/>
                    <a:gd name="T10" fmla="*/ 0 w 856"/>
                    <a:gd name="T11" fmla="*/ 2147483647 h 576"/>
                    <a:gd name="T12" fmla="*/ 2147483647 w 856"/>
                    <a:gd name="T13" fmla="*/ 0 h 57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856"/>
                    <a:gd name="T22" fmla="*/ 0 h 576"/>
                    <a:gd name="T23" fmla="*/ 856 w 856"/>
                    <a:gd name="T24" fmla="*/ 576 h 57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856" h="576">
                      <a:moveTo>
                        <a:pt x="224" y="0"/>
                      </a:moveTo>
                      <a:lnTo>
                        <a:pt x="647" y="0"/>
                      </a:lnTo>
                      <a:lnTo>
                        <a:pt x="855" y="288"/>
                      </a:lnTo>
                      <a:lnTo>
                        <a:pt x="647" y="575"/>
                      </a:lnTo>
                      <a:lnTo>
                        <a:pt x="224" y="575"/>
                      </a:lnTo>
                      <a:lnTo>
                        <a:pt x="0" y="288"/>
                      </a:lnTo>
                      <a:lnTo>
                        <a:pt x="224" y="0"/>
                      </a:lnTo>
                    </a:path>
                  </a:pathLst>
                </a:custGeom>
                <a:solidFill>
                  <a:srgbClr val="216032">
                    <a:alpha val="79999"/>
                  </a:srgbClr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76" name="Text Box 10"/>
                <p:cNvSpPr txBox="1">
                  <a:spLocks noChangeArrowheads="1"/>
                </p:cNvSpPr>
                <p:nvPr/>
              </p:nvSpPr>
              <p:spPr bwMode="gray">
                <a:xfrm>
                  <a:off x="4235667" y="1817644"/>
                  <a:ext cx="640928" cy="772719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 anchor="ctr" anchorCtr="1">
                  <a:spAutoFit/>
                </a:bodyPr>
                <a:lstStyle/>
                <a:p>
                  <a:pPr algn="ctr">
                    <a:lnSpc>
                      <a:spcPct val="106000"/>
                    </a:lnSpc>
                    <a:buClr>
                      <a:schemeClr val="tx1"/>
                    </a:buClr>
                    <a:buFont typeface="Wingdings 2" pitchFamily="18" charset="2"/>
                    <a:buNone/>
                  </a:pPr>
                  <a:r>
                    <a:rPr lang="en-US" b="1" dirty="0" smtClean="0">
                      <a:solidFill>
                        <a:schemeClr val="bg1"/>
                      </a:solidFill>
                      <a:latin typeface="Arial" charset="0"/>
                      <a:cs typeface="Arial" charset="0"/>
                    </a:rPr>
                    <a:t>4 VCF</a:t>
                  </a:r>
                </a:p>
                <a:p>
                  <a:pPr algn="ctr">
                    <a:lnSpc>
                      <a:spcPct val="106000"/>
                    </a:lnSpc>
                    <a:buClr>
                      <a:schemeClr val="tx1"/>
                    </a:buClr>
                    <a:buFont typeface="Wingdings 2" pitchFamily="18" charset="2"/>
                    <a:buNone/>
                  </a:pPr>
                  <a:r>
                    <a:rPr lang="en-US" b="1" dirty="0" smtClean="0">
                      <a:solidFill>
                        <a:schemeClr val="bg1"/>
                      </a:solidFill>
                      <a:latin typeface="Arial" charset="0"/>
                      <a:cs typeface="Arial" charset="0"/>
                    </a:rPr>
                    <a:t>Early</a:t>
                  </a:r>
                </a:p>
                <a:p>
                  <a:pPr algn="ctr">
                    <a:lnSpc>
                      <a:spcPct val="106000"/>
                    </a:lnSpc>
                    <a:buClr>
                      <a:schemeClr val="tx1"/>
                    </a:buClr>
                    <a:buFont typeface="Wingdings 2" pitchFamily="18" charset="2"/>
                    <a:buNone/>
                  </a:pPr>
                  <a:r>
                    <a:rPr lang="en-US" b="1" dirty="0" smtClean="0">
                      <a:solidFill>
                        <a:schemeClr val="bg1"/>
                      </a:solidFill>
                      <a:latin typeface="Arial" charset="0"/>
                      <a:cs typeface="Arial" charset="0"/>
                    </a:rPr>
                    <a:t>Stages</a:t>
                  </a:r>
                  <a:endParaRPr lang="en-US" b="1" dirty="0">
                    <a:solidFill>
                      <a:schemeClr val="bg1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7" name="Text Box 11"/>
                <p:cNvSpPr txBox="1">
                  <a:spLocks noChangeArrowheads="1"/>
                </p:cNvSpPr>
                <p:nvPr/>
              </p:nvSpPr>
              <p:spPr bwMode="gray">
                <a:xfrm>
                  <a:off x="3962295" y="4741554"/>
                  <a:ext cx="1187673" cy="515145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 anchor="ctr" anchorCtr="1">
                  <a:spAutoFit/>
                </a:bodyPr>
                <a:lstStyle/>
                <a:p>
                  <a:pPr algn="ctr">
                    <a:lnSpc>
                      <a:spcPct val="106000"/>
                    </a:lnSpc>
                    <a:buClr>
                      <a:schemeClr val="tx1"/>
                    </a:buClr>
                    <a:buFont typeface="Wingdings 2" pitchFamily="18" charset="2"/>
                    <a:buNone/>
                  </a:pPr>
                  <a:r>
                    <a:rPr lang="en-US" b="1" dirty="0" smtClean="0">
                      <a:solidFill>
                        <a:schemeClr val="bg1"/>
                      </a:solidFill>
                      <a:latin typeface="Arial" charset="0"/>
                      <a:cs typeface="Arial" charset="0"/>
                    </a:rPr>
                    <a:t>51</a:t>
                  </a:r>
                </a:p>
                <a:p>
                  <a:pPr algn="ctr">
                    <a:lnSpc>
                      <a:spcPct val="106000"/>
                    </a:lnSpc>
                    <a:buClr>
                      <a:schemeClr val="tx1"/>
                    </a:buClr>
                    <a:buFont typeface="Wingdings 2" pitchFamily="18" charset="2"/>
                    <a:buNone/>
                  </a:pPr>
                  <a:r>
                    <a:rPr lang="en-US" b="1" dirty="0" smtClean="0">
                      <a:solidFill>
                        <a:schemeClr val="bg1"/>
                      </a:solidFill>
                      <a:latin typeface="Arial" charset="0"/>
                      <a:cs typeface="Arial" charset="0"/>
                    </a:rPr>
                    <a:t>BA Societies</a:t>
                  </a:r>
                  <a:endParaRPr lang="en-US" b="1" dirty="0">
                    <a:solidFill>
                      <a:schemeClr val="bg1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87" name="Text Box 12"/>
                <p:cNvSpPr txBox="1">
                  <a:spLocks noChangeArrowheads="1"/>
                </p:cNvSpPr>
                <p:nvPr/>
              </p:nvSpPr>
              <p:spPr bwMode="gray">
                <a:xfrm>
                  <a:off x="4367735" y="3213058"/>
                  <a:ext cx="391075" cy="772719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 anchor="ctr" anchorCtr="1">
                  <a:spAutoFit/>
                </a:bodyPr>
                <a:lstStyle/>
                <a:p>
                  <a:pPr algn="ctr">
                    <a:lnSpc>
                      <a:spcPct val="106000"/>
                    </a:lnSpc>
                    <a:buClr>
                      <a:schemeClr val="tx1"/>
                    </a:buClr>
                    <a:buFont typeface="Wingdings 2" pitchFamily="18" charset="2"/>
                    <a:buNone/>
                  </a:pPr>
                  <a:r>
                    <a:rPr lang="en-US" b="1" dirty="0" smtClean="0">
                      <a:solidFill>
                        <a:schemeClr val="bg1"/>
                      </a:solidFill>
                      <a:latin typeface="Arial" charset="0"/>
                      <a:cs typeface="Arial" charset="0"/>
                    </a:rPr>
                    <a:t>VCF</a:t>
                  </a:r>
                </a:p>
                <a:p>
                  <a:pPr algn="ctr">
                    <a:lnSpc>
                      <a:spcPct val="106000"/>
                    </a:lnSpc>
                    <a:buClr>
                      <a:schemeClr val="tx1"/>
                    </a:buClr>
                    <a:buFont typeface="Wingdings 2" pitchFamily="18" charset="2"/>
                    <a:buNone/>
                  </a:pPr>
                  <a:endParaRPr lang="en-US" b="1" dirty="0" smtClean="0">
                    <a:solidFill>
                      <a:schemeClr val="bg1"/>
                    </a:solidFill>
                    <a:latin typeface="Arial" charset="0"/>
                    <a:cs typeface="Arial" charset="0"/>
                  </a:endParaRPr>
                </a:p>
                <a:p>
                  <a:pPr algn="ctr">
                    <a:lnSpc>
                      <a:spcPct val="106000"/>
                    </a:lnSpc>
                    <a:buClr>
                      <a:schemeClr val="tx1"/>
                    </a:buClr>
                    <a:buFont typeface="Wingdings 2" pitchFamily="18" charset="2"/>
                    <a:buNone/>
                  </a:pPr>
                  <a:r>
                    <a:rPr lang="en-US" b="1" dirty="0" smtClean="0">
                      <a:solidFill>
                        <a:schemeClr val="bg1"/>
                      </a:solidFill>
                      <a:latin typeface="Arial" charset="0"/>
                      <a:cs typeface="Arial" charset="0"/>
                    </a:rPr>
                    <a:t>BA</a:t>
                  </a:r>
                  <a:endParaRPr lang="en-US" b="1" dirty="0">
                    <a:solidFill>
                      <a:schemeClr val="bg1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88" name="Text Box 13"/>
                <p:cNvSpPr txBox="1">
                  <a:spLocks noChangeArrowheads="1"/>
                </p:cNvSpPr>
                <p:nvPr/>
              </p:nvSpPr>
              <p:spPr bwMode="gray">
                <a:xfrm>
                  <a:off x="2643592" y="2400853"/>
                  <a:ext cx="934235" cy="103029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 anchor="ctr" anchorCtr="1">
                  <a:spAutoFit/>
                </a:bodyPr>
                <a:lstStyle/>
                <a:p>
                  <a:pPr algn="ctr">
                    <a:lnSpc>
                      <a:spcPct val="106000"/>
                    </a:lnSpc>
                    <a:buClr>
                      <a:schemeClr val="tx1"/>
                    </a:buClr>
                    <a:buFont typeface="Wingdings 2" pitchFamily="18" charset="2"/>
                    <a:buNone/>
                  </a:pPr>
                  <a:r>
                    <a:rPr lang="en-US" b="1" dirty="0" smtClean="0">
                      <a:solidFill>
                        <a:schemeClr val="bg1"/>
                      </a:solidFill>
                      <a:latin typeface="Arial" charset="0"/>
                      <a:cs typeface="Arial" charset="0"/>
                    </a:rPr>
                    <a:t>2 VCF</a:t>
                  </a:r>
                </a:p>
                <a:p>
                  <a:pPr algn="ctr">
                    <a:lnSpc>
                      <a:spcPct val="106000"/>
                    </a:lnSpc>
                    <a:buClr>
                      <a:schemeClr val="tx1"/>
                    </a:buClr>
                    <a:buFont typeface="Wingdings 2" pitchFamily="18" charset="2"/>
                    <a:buNone/>
                  </a:pPr>
                  <a:r>
                    <a:rPr lang="en-US" b="1" dirty="0" smtClean="0">
                      <a:solidFill>
                        <a:schemeClr val="bg1"/>
                      </a:solidFill>
                      <a:latin typeface="Arial" charset="0"/>
                      <a:cs typeface="Arial" charset="0"/>
                    </a:rPr>
                    <a:t>Corporate</a:t>
                  </a:r>
                </a:p>
                <a:p>
                  <a:pPr algn="ctr">
                    <a:lnSpc>
                      <a:spcPct val="106000"/>
                    </a:lnSpc>
                    <a:buClr>
                      <a:schemeClr val="tx1"/>
                    </a:buClr>
                    <a:buFont typeface="Wingdings 2" pitchFamily="18" charset="2"/>
                    <a:buNone/>
                  </a:pPr>
                  <a:r>
                    <a:rPr lang="en-US" b="1" dirty="0" smtClean="0">
                      <a:solidFill>
                        <a:schemeClr val="bg1"/>
                      </a:solidFill>
                      <a:latin typeface="Arial" charset="0"/>
                      <a:cs typeface="Arial" charset="0"/>
                    </a:rPr>
                    <a:t>Venture</a:t>
                  </a:r>
                </a:p>
                <a:p>
                  <a:pPr algn="ctr">
                    <a:lnSpc>
                      <a:spcPct val="106000"/>
                    </a:lnSpc>
                    <a:buClr>
                      <a:schemeClr val="tx1"/>
                    </a:buClr>
                    <a:buFont typeface="Wingdings 2" pitchFamily="18" charset="2"/>
                    <a:buNone/>
                  </a:pPr>
                  <a:r>
                    <a:rPr lang="en-US" b="1" dirty="0" smtClean="0">
                      <a:solidFill>
                        <a:schemeClr val="bg1"/>
                      </a:solidFill>
                      <a:latin typeface="Arial" charset="0"/>
                      <a:cs typeface="Arial" charset="0"/>
                    </a:rPr>
                    <a:t>Capital</a:t>
                  </a:r>
                  <a:endParaRPr lang="en-US" b="1" dirty="0">
                    <a:solidFill>
                      <a:schemeClr val="bg1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89" name="Text Box 14"/>
                <p:cNvSpPr txBox="1">
                  <a:spLocks noChangeArrowheads="1"/>
                </p:cNvSpPr>
                <p:nvPr/>
              </p:nvSpPr>
              <p:spPr bwMode="gray">
                <a:xfrm>
                  <a:off x="2496941" y="3815315"/>
                  <a:ext cx="1227542" cy="103029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 anchor="ctr" anchorCtr="1">
                  <a:spAutoFit/>
                </a:bodyPr>
                <a:lstStyle/>
                <a:p>
                  <a:pPr algn="ctr">
                    <a:lnSpc>
                      <a:spcPct val="106000"/>
                    </a:lnSpc>
                    <a:buClr>
                      <a:schemeClr val="tx1"/>
                    </a:buClr>
                    <a:buFont typeface="Wingdings 2" pitchFamily="18" charset="2"/>
                    <a:buNone/>
                  </a:pPr>
                  <a:r>
                    <a:rPr lang="en-US" b="1" dirty="0" smtClean="0">
                      <a:solidFill>
                        <a:schemeClr val="bg1"/>
                      </a:solidFill>
                      <a:latin typeface="Arial" charset="0"/>
                      <a:cs typeface="Arial" charset="0"/>
                    </a:rPr>
                    <a:t>10 VCF</a:t>
                  </a:r>
                </a:p>
                <a:p>
                  <a:pPr algn="ctr">
                    <a:lnSpc>
                      <a:spcPct val="106000"/>
                    </a:lnSpc>
                    <a:buClr>
                      <a:schemeClr val="tx1"/>
                    </a:buClr>
                    <a:buFont typeface="Wingdings 2" pitchFamily="18" charset="2"/>
                    <a:buNone/>
                  </a:pPr>
                  <a:r>
                    <a:rPr lang="en-US" b="1" dirty="0" smtClean="0">
                      <a:solidFill>
                        <a:schemeClr val="bg1"/>
                      </a:solidFill>
                      <a:latin typeface="Arial" charset="0"/>
                      <a:cs typeface="Arial" charset="0"/>
                    </a:rPr>
                    <a:t>Innovation &amp;</a:t>
                  </a:r>
                </a:p>
                <a:p>
                  <a:pPr algn="ctr">
                    <a:lnSpc>
                      <a:spcPct val="106000"/>
                    </a:lnSpc>
                    <a:buClr>
                      <a:schemeClr val="tx1"/>
                    </a:buClr>
                    <a:buFont typeface="Wingdings 2" pitchFamily="18" charset="2"/>
                    <a:buNone/>
                  </a:pPr>
                  <a:r>
                    <a:rPr lang="en-US" b="1" dirty="0" smtClean="0">
                      <a:solidFill>
                        <a:schemeClr val="bg1"/>
                      </a:solidFill>
                      <a:latin typeface="Arial" charset="0"/>
                      <a:cs typeface="Arial" charset="0"/>
                    </a:rPr>
                    <a:t>Internationa-</a:t>
                  </a:r>
                </a:p>
                <a:p>
                  <a:pPr algn="ctr">
                    <a:lnSpc>
                      <a:spcPct val="106000"/>
                    </a:lnSpc>
                    <a:buClr>
                      <a:schemeClr val="tx1"/>
                    </a:buClr>
                    <a:buFont typeface="Wingdings 2" pitchFamily="18" charset="2"/>
                    <a:buNone/>
                  </a:pPr>
                  <a:r>
                    <a:rPr lang="en-US" b="1" dirty="0" smtClean="0">
                      <a:solidFill>
                        <a:schemeClr val="bg1"/>
                      </a:solidFill>
                      <a:latin typeface="Arial" charset="0"/>
                      <a:cs typeface="Arial" charset="0"/>
                    </a:rPr>
                    <a:t>lization</a:t>
                  </a:r>
                  <a:endParaRPr lang="en-US" b="1" dirty="0">
                    <a:solidFill>
                      <a:schemeClr val="bg1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96" name="Text Box 15"/>
                <p:cNvSpPr txBox="1">
                  <a:spLocks noChangeArrowheads="1"/>
                </p:cNvSpPr>
                <p:nvPr/>
              </p:nvSpPr>
              <p:spPr bwMode="gray">
                <a:xfrm>
                  <a:off x="5587950" y="2658425"/>
                  <a:ext cx="825603" cy="515145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 anchor="ctr" anchorCtr="1">
                  <a:spAutoFit/>
                </a:bodyPr>
                <a:lstStyle/>
                <a:p>
                  <a:pPr algn="ctr">
                    <a:lnSpc>
                      <a:spcPct val="106000"/>
                    </a:lnSpc>
                    <a:buClr>
                      <a:schemeClr val="tx1"/>
                    </a:buClr>
                    <a:buFont typeface="Wingdings 2" pitchFamily="18" charset="2"/>
                    <a:buNone/>
                  </a:pPr>
                  <a:r>
                    <a:rPr lang="en-US" b="1" dirty="0" smtClean="0">
                      <a:solidFill>
                        <a:schemeClr val="bg1"/>
                      </a:solidFill>
                      <a:latin typeface="Arial" charset="0"/>
                      <a:cs typeface="Arial" charset="0"/>
                    </a:rPr>
                    <a:t>3 VCF</a:t>
                  </a:r>
                </a:p>
                <a:p>
                  <a:pPr algn="ctr">
                    <a:lnSpc>
                      <a:spcPct val="106000"/>
                    </a:lnSpc>
                    <a:buClr>
                      <a:schemeClr val="tx1"/>
                    </a:buClr>
                    <a:buFont typeface="Wingdings 2" pitchFamily="18" charset="2"/>
                    <a:buNone/>
                  </a:pPr>
                  <a:r>
                    <a:rPr lang="en-US" b="1" dirty="0" smtClean="0">
                      <a:solidFill>
                        <a:schemeClr val="bg1"/>
                      </a:solidFill>
                      <a:latin typeface="Arial" charset="0"/>
                      <a:cs typeface="Arial" charset="0"/>
                    </a:rPr>
                    <a:t>Pre-seed</a:t>
                  </a:r>
                  <a:endParaRPr lang="en-US" b="1" dirty="0">
                    <a:solidFill>
                      <a:schemeClr val="bg1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97" name="Text Box 16"/>
                <p:cNvSpPr txBox="1">
                  <a:spLocks noChangeArrowheads="1"/>
                </p:cNvSpPr>
                <p:nvPr/>
              </p:nvSpPr>
              <p:spPr bwMode="gray">
                <a:xfrm>
                  <a:off x="5506480" y="4072886"/>
                  <a:ext cx="988552" cy="515145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 anchor="ctr" anchorCtr="1">
                  <a:spAutoFit/>
                </a:bodyPr>
                <a:lstStyle/>
                <a:p>
                  <a:pPr algn="ctr">
                    <a:lnSpc>
                      <a:spcPct val="106000"/>
                    </a:lnSpc>
                    <a:buClr>
                      <a:schemeClr val="tx1"/>
                    </a:buClr>
                    <a:buFont typeface="Wingdings 2" pitchFamily="18" charset="2"/>
                    <a:buNone/>
                  </a:pPr>
                  <a:r>
                    <a:rPr lang="en-US" b="1" dirty="0" smtClean="0">
                      <a:solidFill>
                        <a:schemeClr val="bg1"/>
                      </a:solidFill>
                      <a:latin typeface="Arial" charset="0"/>
                      <a:cs typeface="Arial" charset="0"/>
                    </a:rPr>
                    <a:t>3 VCF</a:t>
                  </a:r>
                </a:p>
                <a:p>
                  <a:pPr algn="ctr">
                    <a:lnSpc>
                      <a:spcPct val="106000"/>
                    </a:lnSpc>
                    <a:buClr>
                      <a:schemeClr val="tx1"/>
                    </a:buClr>
                    <a:buFont typeface="Wingdings 2" pitchFamily="18" charset="2"/>
                    <a:buNone/>
                  </a:pPr>
                  <a:r>
                    <a:rPr lang="en-US" b="1" dirty="0" smtClean="0">
                      <a:solidFill>
                        <a:schemeClr val="bg1"/>
                      </a:solidFill>
                      <a:latin typeface="Arial" charset="0"/>
                      <a:cs typeface="Arial" charset="0"/>
                    </a:rPr>
                    <a:t>Expansion</a:t>
                  </a:r>
                  <a:endParaRPr lang="en-US" b="1" dirty="0">
                    <a:solidFill>
                      <a:schemeClr val="bg1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</p:grpSp>
        <p:sp>
          <p:nvSpPr>
            <p:cNvPr id="66" name="Oval 65"/>
            <p:cNvSpPr/>
            <p:nvPr/>
          </p:nvSpPr>
          <p:spPr>
            <a:xfrm>
              <a:off x="3740394" y="2116759"/>
              <a:ext cx="4814759" cy="4193099"/>
            </a:xfrm>
            <a:prstGeom prst="ellipse">
              <a:avLst/>
            </a:prstGeom>
            <a:noFill/>
            <a:ln w="3810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602632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>
                <a:solidFill>
                  <a:srgbClr val="002060"/>
                </a:solidFill>
              </a:rPr>
              <a:t>Website: www.fin-en.eu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E-mail: info@fin-en.eu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5" name="Titolo 1"/>
          <p:cNvSpPr>
            <a:spLocks noGrp="1"/>
          </p:cNvSpPr>
          <p:nvPr>
            <p:ph type="title"/>
          </p:nvPr>
        </p:nvSpPr>
        <p:spPr>
          <a:xfrm>
            <a:off x="1475656" y="188640"/>
            <a:ext cx="7131821" cy="750484"/>
          </a:xfrm>
        </p:spPr>
        <p:txBody>
          <a:bodyPr anchor="t">
            <a:noAutofit/>
          </a:bodyPr>
          <a:lstStyle/>
          <a:p>
            <a:pPr algn="l"/>
            <a:r>
              <a:rPr lang="en-US" sz="3600" b="1" cap="all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“Equity TYPE” FEI supported</a:t>
            </a:r>
            <a:endParaRPr lang="it-IT" sz="3600" b="1" cap="all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6300192" y="5196792"/>
            <a:ext cx="2678901" cy="848120"/>
            <a:chOff x="0" y="1847"/>
            <a:chExt cx="3160142" cy="638819"/>
          </a:xfrm>
          <a:solidFill>
            <a:srgbClr val="00B050"/>
          </a:solidFill>
        </p:grpSpPr>
        <p:sp>
          <p:nvSpPr>
            <p:cNvPr id="37" name="Rounded Rectangle 36"/>
            <p:cNvSpPr/>
            <p:nvPr/>
          </p:nvSpPr>
          <p:spPr>
            <a:xfrm>
              <a:off x="0" y="1847"/>
              <a:ext cx="3160142" cy="638819"/>
            </a:xfrm>
            <a:prstGeom prst="roundRect">
              <a:avLst/>
            </a:prstGeom>
            <a:solidFill>
              <a:schemeClr val="accent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Rounded Rectangle 4"/>
            <p:cNvSpPr/>
            <p:nvPr/>
          </p:nvSpPr>
          <p:spPr>
            <a:xfrm>
              <a:off x="31185" y="33032"/>
              <a:ext cx="3097772" cy="576449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2000" b="1" dirty="0" smtClean="0"/>
                <a:t>Implemented through Holding Fund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635153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602632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>
                <a:solidFill>
                  <a:srgbClr val="002060"/>
                </a:solidFill>
              </a:rPr>
              <a:t>Website: www.fin-en.eu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E-mail: info@fin-en.eu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5" name="Titolo 1"/>
          <p:cNvSpPr>
            <a:spLocks noGrp="1"/>
          </p:cNvSpPr>
          <p:nvPr>
            <p:ph type="title"/>
          </p:nvPr>
        </p:nvSpPr>
        <p:spPr>
          <a:xfrm>
            <a:off x="1619672" y="620688"/>
            <a:ext cx="7131821" cy="750484"/>
          </a:xfrm>
        </p:spPr>
        <p:txBody>
          <a:bodyPr anchor="t">
            <a:noAutofit/>
          </a:bodyPr>
          <a:lstStyle/>
          <a:p>
            <a:pPr algn="l"/>
            <a:r>
              <a:rPr lang="en-US" sz="3600" b="1" cap="all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“debt TYPE” FEI supported</a:t>
            </a:r>
            <a:endParaRPr lang="it-IT" sz="3600" b="1" cap="all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680528" y="2447782"/>
            <a:ext cx="3816424" cy="1008000"/>
            <a:chOff x="0" y="1614049"/>
            <a:chExt cx="3816424" cy="170721"/>
          </a:xfrm>
        </p:grpSpPr>
        <p:sp>
          <p:nvSpPr>
            <p:cNvPr id="32" name="Rounded Rectangle 31"/>
            <p:cNvSpPr/>
            <p:nvPr/>
          </p:nvSpPr>
          <p:spPr>
            <a:xfrm>
              <a:off x="0" y="1614049"/>
              <a:ext cx="3816424" cy="170721"/>
            </a:xfrm>
            <a:prstGeom prst="roundRect">
              <a:avLst/>
            </a:prstGeom>
            <a:solidFill>
              <a:schemeClr val="accent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Rounded Rectangle 4"/>
            <p:cNvSpPr/>
            <p:nvPr/>
          </p:nvSpPr>
          <p:spPr>
            <a:xfrm>
              <a:off x="8334" y="1622383"/>
              <a:ext cx="3799756" cy="15405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kern="1200" dirty="0" smtClean="0">
                  <a:solidFill>
                    <a:schemeClr val="bg1"/>
                  </a:solidFill>
                </a:rPr>
                <a:t>Credit Lines “PME Investe”</a:t>
              </a:r>
              <a:endParaRPr lang="en-US" sz="2400" b="1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673187" y="3586222"/>
            <a:ext cx="3816424" cy="1008000"/>
            <a:chOff x="0" y="1155375"/>
            <a:chExt cx="3816424" cy="150382"/>
          </a:xfrm>
        </p:grpSpPr>
        <p:sp>
          <p:nvSpPr>
            <p:cNvPr id="36" name="Rounded Rectangle 35"/>
            <p:cNvSpPr/>
            <p:nvPr/>
          </p:nvSpPr>
          <p:spPr>
            <a:xfrm>
              <a:off x="0" y="1155375"/>
              <a:ext cx="3816424" cy="150382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shade val="80000"/>
                <a:hueOff val="72970"/>
                <a:satOff val="-477"/>
                <a:lumOff val="818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Rounded Rectangle 6"/>
            <p:cNvSpPr/>
            <p:nvPr/>
          </p:nvSpPr>
          <p:spPr>
            <a:xfrm>
              <a:off x="7341" y="1162716"/>
              <a:ext cx="3801742" cy="1430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kern="1200" dirty="0" smtClean="0">
                  <a:solidFill>
                    <a:schemeClr val="bg1"/>
                  </a:solidFill>
                </a:rPr>
                <a:t>Credit Line “Investe QREN”</a:t>
              </a:r>
              <a:endParaRPr lang="en-US" sz="2400" b="1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38" name="Left Brace 37"/>
          <p:cNvSpPr/>
          <p:nvPr/>
        </p:nvSpPr>
        <p:spPr>
          <a:xfrm>
            <a:off x="251520" y="2296114"/>
            <a:ext cx="399917" cy="2501038"/>
          </a:xfrm>
          <a:prstGeom prst="leftBrace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9" name="Group 38"/>
          <p:cNvGrpSpPr/>
          <p:nvPr/>
        </p:nvGrpSpPr>
        <p:grpSpPr>
          <a:xfrm>
            <a:off x="5056306" y="3666162"/>
            <a:ext cx="3673566" cy="848120"/>
            <a:chOff x="0" y="1847"/>
            <a:chExt cx="3160142" cy="638819"/>
          </a:xfrm>
          <a:solidFill>
            <a:srgbClr val="00B050"/>
          </a:solidFill>
        </p:grpSpPr>
        <p:sp>
          <p:nvSpPr>
            <p:cNvPr id="40" name="Rounded Rectangle 39"/>
            <p:cNvSpPr/>
            <p:nvPr/>
          </p:nvSpPr>
          <p:spPr>
            <a:xfrm>
              <a:off x="0" y="1847"/>
              <a:ext cx="3160142" cy="638819"/>
            </a:xfrm>
            <a:prstGeom prst="roundRect">
              <a:avLst/>
            </a:pr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Rounded Rectangle 4"/>
            <p:cNvSpPr/>
            <p:nvPr/>
          </p:nvSpPr>
          <p:spPr>
            <a:xfrm>
              <a:off x="31185" y="33032"/>
              <a:ext cx="3097772" cy="576449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2400" b="1" dirty="0" smtClean="0"/>
                <a:t>Implemented without HF (separate block of finance)</a:t>
              </a:r>
              <a:endParaRPr lang="en-US" sz="2400" b="1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5061451" y="2527722"/>
            <a:ext cx="3673566" cy="848120"/>
            <a:chOff x="0" y="1847"/>
            <a:chExt cx="3160142" cy="638819"/>
          </a:xfrm>
          <a:solidFill>
            <a:srgbClr val="00B050"/>
          </a:solidFill>
        </p:grpSpPr>
        <p:sp>
          <p:nvSpPr>
            <p:cNvPr id="43" name="Rounded Rectangle 42"/>
            <p:cNvSpPr/>
            <p:nvPr/>
          </p:nvSpPr>
          <p:spPr>
            <a:xfrm>
              <a:off x="0" y="1847"/>
              <a:ext cx="3160142" cy="638819"/>
            </a:xfrm>
            <a:prstGeom prst="roundRect">
              <a:avLst/>
            </a:prstGeom>
            <a:solidFill>
              <a:schemeClr val="accent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4" name="Rounded Rectangle 4"/>
            <p:cNvSpPr/>
            <p:nvPr/>
          </p:nvSpPr>
          <p:spPr>
            <a:xfrm>
              <a:off x="31185" y="33032"/>
              <a:ext cx="3097772" cy="576449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2400" b="1" dirty="0" smtClean="0"/>
                <a:t>Implemented through Holding Fund</a:t>
              </a:r>
              <a:endParaRPr lang="en-US" sz="2400" b="1" dirty="0"/>
            </a:p>
          </p:txBody>
        </p:sp>
      </p:grpSp>
      <p:sp>
        <p:nvSpPr>
          <p:cNvPr id="46" name="Down Arrow 45"/>
          <p:cNvSpPr/>
          <p:nvPr/>
        </p:nvSpPr>
        <p:spPr>
          <a:xfrm rot="16200000">
            <a:off x="4567796" y="2689704"/>
            <a:ext cx="432048" cy="524158"/>
          </a:xfrm>
          <a:prstGeom prst="downArrow">
            <a:avLst/>
          </a:prstGeom>
          <a:solidFill>
            <a:srgbClr val="92D050"/>
          </a:solidFill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Down Arrow 46"/>
          <p:cNvSpPr/>
          <p:nvPr/>
        </p:nvSpPr>
        <p:spPr>
          <a:xfrm rot="16200000">
            <a:off x="4559494" y="3828440"/>
            <a:ext cx="432048" cy="524158"/>
          </a:xfrm>
          <a:prstGeom prst="downArrow">
            <a:avLst/>
          </a:prstGeom>
          <a:solidFill>
            <a:srgbClr val="92D050"/>
          </a:solidFill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233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602632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>
                <a:solidFill>
                  <a:srgbClr val="002060"/>
                </a:solidFill>
              </a:rPr>
              <a:t>Website: www.fin-en.eu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E-mail: info@fin-en.eu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9" name="Titolo 1"/>
          <p:cNvSpPr>
            <a:spLocks noGrp="1"/>
          </p:cNvSpPr>
          <p:nvPr>
            <p:ph type="title"/>
          </p:nvPr>
        </p:nvSpPr>
        <p:spPr>
          <a:xfrm>
            <a:off x="1836392" y="302252"/>
            <a:ext cx="7131821" cy="750484"/>
          </a:xfrm>
        </p:spPr>
        <p:txBody>
          <a:bodyPr anchor="t">
            <a:noAutofit/>
          </a:bodyPr>
          <a:lstStyle/>
          <a:p>
            <a:pPr algn="l"/>
            <a:r>
              <a:rPr lang="en-US" sz="3600" b="1" cap="all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FEI support structure</a:t>
            </a:r>
            <a:br>
              <a:rPr lang="en-US" sz="3600" b="1" cap="all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cap="all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Actors/instruments</a:t>
            </a:r>
            <a:endParaRPr lang="it-IT" sz="3600" b="1" cap="all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96" name="Group 95"/>
          <p:cNvGrpSpPr/>
          <p:nvPr/>
        </p:nvGrpSpPr>
        <p:grpSpPr>
          <a:xfrm>
            <a:off x="1649439" y="3671220"/>
            <a:ext cx="1551592" cy="1017990"/>
            <a:chOff x="0" y="78511"/>
            <a:chExt cx="3160142" cy="929601"/>
          </a:xfrm>
        </p:grpSpPr>
        <p:sp>
          <p:nvSpPr>
            <p:cNvPr id="97" name="Rounded Rectangle 96"/>
            <p:cNvSpPr/>
            <p:nvPr/>
          </p:nvSpPr>
          <p:spPr>
            <a:xfrm>
              <a:off x="0" y="78511"/>
              <a:ext cx="3160142" cy="92960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8" name="Rounded Rectangle 4"/>
            <p:cNvSpPr/>
            <p:nvPr/>
          </p:nvSpPr>
          <p:spPr>
            <a:xfrm>
              <a:off x="45379" y="123890"/>
              <a:ext cx="3069384" cy="8388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1600" b="1" dirty="0" smtClean="0">
                  <a:solidFill>
                    <a:schemeClr val="accent3">
                      <a:lumMod val="50000"/>
                    </a:schemeClr>
                  </a:solidFill>
                </a:rPr>
                <a:t>SAFPRI</a:t>
              </a:r>
            </a:p>
            <a:p>
              <a:pPr lvl="0" algn="ctr" defTabSz="8890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1600" b="1" dirty="0" smtClean="0">
                  <a:solidFill>
                    <a:schemeClr val="accent3">
                      <a:lumMod val="50000"/>
                    </a:schemeClr>
                  </a:solidFill>
                </a:rPr>
                <a:t>(FEI national regulation)</a:t>
              </a:r>
              <a:endParaRPr lang="en-US" sz="1600" b="1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3563888" y="3671220"/>
            <a:ext cx="1641457" cy="1008000"/>
            <a:chOff x="0" y="1155375"/>
            <a:chExt cx="3816424" cy="150382"/>
          </a:xfrm>
        </p:grpSpPr>
        <p:sp>
          <p:nvSpPr>
            <p:cNvPr id="100" name="Rounded Rectangle 99"/>
            <p:cNvSpPr/>
            <p:nvPr/>
          </p:nvSpPr>
          <p:spPr>
            <a:xfrm>
              <a:off x="0" y="1155375"/>
              <a:ext cx="3816424" cy="150382"/>
            </a:xfrm>
            <a:prstGeom prst="roundRect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shade val="80000"/>
                <a:hueOff val="72970"/>
                <a:satOff val="-477"/>
                <a:lumOff val="818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1" name="Rounded Rectangle 6"/>
            <p:cNvSpPr/>
            <p:nvPr/>
          </p:nvSpPr>
          <p:spPr>
            <a:xfrm>
              <a:off x="7341" y="1162716"/>
              <a:ext cx="3801742" cy="1357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1600" b="1" dirty="0" smtClean="0">
                  <a:solidFill>
                    <a:schemeClr val="bg1"/>
                  </a:solidFill>
                </a:rPr>
                <a:t>Holding Fund (FINOVA)</a:t>
              </a:r>
            </a:p>
            <a:p>
              <a:pPr lvl="0" algn="ctr" defTabSz="8890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1600" b="1" dirty="0" smtClean="0">
                  <a:solidFill>
                    <a:schemeClr val="bg1"/>
                  </a:solidFill>
                </a:rPr>
                <a:t>FCGM</a:t>
              </a:r>
              <a:endParaRPr lang="en-US" sz="1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5587797" y="3722643"/>
            <a:ext cx="2049983" cy="297535"/>
            <a:chOff x="0" y="1155375"/>
            <a:chExt cx="3816424" cy="150382"/>
          </a:xfrm>
        </p:grpSpPr>
        <p:sp>
          <p:nvSpPr>
            <p:cNvPr id="106" name="Rounded Rectangle 105"/>
            <p:cNvSpPr/>
            <p:nvPr/>
          </p:nvSpPr>
          <p:spPr>
            <a:xfrm>
              <a:off x="0" y="1155375"/>
              <a:ext cx="3816424" cy="150382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shade val="80000"/>
                <a:hueOff val="72970"/>
                <a:satOff val="-477"/>
                <a:lumOff val="818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7" name="Rounded Rectangle 6"/>
            <p:cNvSpPr/>
            <p:nvPr/>
          </p:nvSpPr>
          <p:spPr>
            <a:xfrm>
              <a:off x="7341" y="1162716"/>
              <a:ext cx="3801742" cy="1357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defTabSz="889000">
                <a:spcAft>
                  <a:spcPts val="0"/>
                </a:spcAft>
                <a:buFont typeface="Arial" pitchFamily="34" charset="0"/>
                <a:buChar char="•"/>
              </a:pPr>
              <a:r>
                <a:rPr lang="en-US" sz="1600" b="1" dirty="0" smtClean="0">
                  <a:solidFill>
                    <a:schemeClr val="accent3">
                      <a:lumMod val="50000"/>
                    </a:schemeClr>
                  </a:solidFill>
                </a:rPr>
                <a:t> VCF</a:t>
              </a:r>
              <a:endParaRPr lang="en-US" sz="1600" b="1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1647638" y="2604262"/>
            <a:ext cx="1571613" cy="987588"/>
            <a:chOff x="0" y="78511"/>
            <a:chExt cx="3160142" cy="929601"/>
          </a:xfrm>
        </p:grpSpPr>
        <p:sp>
          <p:nvSpPr>
            <p:cNvPr id="109" name="Rounded Rectangle 108"/>
            <p:cNvSpPr/>
            <p:nvPr/>
          </p:nvSpPr>
          <p:spPr>
            <a:xfrm>
              <a:off x="0" y="78511"/>
              <a:ext cx="3160142" cy="92960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0" name="Rounded Rectangle 4"/>
            <p:cNvSpPr/>
            <p:nvPr/>
          </p:nvSpPr>
          <p:spPr>
            <a:xfrm>
              <a:off x="45379" y="123890"/>
              <a:ext cx="3069384" cy="8388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1600" b="1" dirty="0" smtClean="0">
                  <a:solidFill>
                    <a:schemeClr val="accent3">
                      <a:lumMod val="50000"/>
                    </a:schemeClr>
                  </a:solidFill>
                </a:rPr>
                <a:t>COMPETE</a:t>
              </a:r>
              <a:endParaRPr lang="en-US" sz="1600" b="1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3582108" y="2590927"/>
            <a:ext cx="1641457" cy="1008000"/>
            <a:chOff x="0" y="1155375"/>
            <a:chExt cx="3816424" cy="150382"/>
          </a:xfrm>
        </p:grpSpPr>
        <p:sp>
          <p:nvSpPr>
            <p:cNvPr id="124" name="Rounded Rectangle 123"/>
            <p:cNvSpPr/>
            <p:nvPr/>
          </p:nvSpPr>
          <p:spPr>
            <a:xfrm>
              <a:off x="0" y="1155375"/>
              <a:ext cx="3816424" cy="150382"/>
            </a:xfrm>
            <a:prstGeom prst="roundRect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shade val="80000"/>
                <a:hueOff val="72970"/>
                <a:satOff val="-477"/>
                <a:lumOff val="818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5" name="Rounded Rectangle 6"/>
            <p:cNvSpPr/>
            <p:nvPr/>
          </p:nvSpPr>
          <p:spPr>
            <a:xfrm>
              <a:off x="7341" y="1162716"/>
              <a:ext cx="3801742" cy="1357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1600" b="1" dirty="0" smtClean="0">
                  <a:solidFill>
                    <a:schemeClr val="bg1"/>
                  </a:solidFill>
                </a:rPr>
                <a:t>HF Manager (PME Investim.)</a:t>
              </a:r>
            </a:p>
            <a:p>
              <a:pPr lvl="0" algn="ctr" defTabSz="8890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1600" b="1" dirty="0" smtClean="0">
                  <a:solidFill>
                    <a:schemeClr val="bg1"/>
                  </a:solidFill>
                </a:rPr>
                <a:t>SPGM</a:t>
              </a:r>
              <a:endParaRPr lang="en-US" sz="1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1664777" y="5184086"/>
            <a:ext cx="1513973" cy="621178"/>
            <a:chOff x="0" y="78511"/>
            <a:chExt cx="3362715" cy="929601"/>
          </a:xfrm>
          <a:solidFill>
            <a:srgbClr val="92D050"/>
          </a:solidFill>
        </p:grpSpPr>
        <p:sp>
          <p:nvSpPr>
            <p:cNvPr id="127" name="Rounded Rectangle 126"/>
            <p:cNvSpPr/>
            <p:nvPr/>
          </p:nvSpPr>
          <p:spPr>
            <a:xfrm>
              <a:off x="0" y="78511"/>
              <a:ext cx="3362715" cy="929601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8" name="Rounded Rectangle 4"/>
            <p:cNvSpPr/>
            <p:nvPr/>
          </p:nvSpPr>
          <p:spPr>
            <a:xfrm>
              <a:off x="45378" y="123890"/>
              <a:ext cx="3317337" cy="838843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 smtClean="0">
                  <a:solidFill>
                    <a:schemeClr val="accent3">
                      <a:lumMod val="50000"/>
                    </a:schemeClr>
                  </a:solidFill>
                </a:rPr>
                <a:t>ERDF</a:t>
              </a:r>
              <a:endParaRPr lang="en-US" sz="1600" b="1" kern="1200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323528" y="3671220"/>
            <a:ext cx="1296144" cy="1008000"/>
            <a:chOff x="0" y="1614049"/>
            <a:chExt cx="3816424" cy="170721"/>
          </a:xfrm>
        </p:grpSpPr>
        <p:sp>
          <p:nvSpPr>
            <p:cNvPr id="133" name="Rounded Rectangle 132"/>
            <p:cNvSpPr/>
            <p:nvPr/>
          </p:nvSpPr>
          <p:spPr>
            <a:xfrm>
              <a:off x="0" y="1614049"/>
              <a:ext cx="3816424" cy="170721"/>
            </a:xfrm>
            <a:prstGeom prst="roundRect">
              <a:avLst/>
            </a:prstGeom>
            <a:solidFill>
              <a:schemeClr val="accent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4" name="Rounded Rectangle 4"/>
            <p:cNvSpPr/>
            <p:nvPr/>
          </p:nvSpPr>
          <p:spPr>
            <a:xfrm>
              <a:off x="8334" y="1622383"/>
              <a:ext cx="3799756" cy="15405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 smtClean="0">
                  <a:solidFill>
                    <a:schemeClr val="bg1"/>
                  </a:solidFill>
                </a:rPr>
                <a:t>Instrument</a:t>
              </a:r>
              <a:endParaRPr lang="en-US" sz="1600" b="1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323528" y="2583850"/>
            <a:ext cx="1296144" cy="1008000"/>
            <a:chOff x="0" y="1614049"/>
            <a:chExt cx="3816424" cy="170721"/>
          </a:xfrm>
        </p:grpSpPr>
        <p:sp>
          <p:nvSpPr>
            <p:cNvPr id="136" name="Rounded Rectangle 135"/>
            <p:cNvSpPr/>
            <p:nvPr/>
          </p:nvSpPr>
          <p:spPr>
            <a:xfrm>
              <a:off x="0" y="1614049"/>
              <a:ext cx="3816424" cy="170721"/>
            </a:xfrm>
            <a:prstGeom prst="roundRect">
              <a:avLst/>
            </a:prstGeom>
            <a:solidFill>
              <a:schemeClr val="accent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7" name="Rounded Rectangle 4"/>
            <p:cNvSpPr/>
            <p:nvPr/>
          </p:nvSpPr>
          <p:spPr>
            <a:xfrm>
              <a:off x="8334" y="1622383"/>
              <a:ext cx="3799756" cy="15405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 smtClean="0">
                  <a:solidFill>
                    <a:schemeClr val="bg1"/>
                  </a:solidFill>
                </a:rPr>
                <a:t>Actor</a:t>
              </a:r>
              <a:endParaRPr lang="en-US" sz="1600" b="1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327850" y="5184142"/>
            <a:ext cx="1296144" cy="621066"/>
            <a:chOff x="0" y="1614049"/>
            <a:chExt cx="3816424" cy="170721"/>
          </a:xfrm>
        </p:grpSpPr>
        <p:sp>
          <p:nvSpPr>
            <p:cNvPr id="164" name="Rounded Rectangle 163"/>
            <p:cNvSpPr/>
            <p:nvPr/>
          </p:nvSpPr>
          <p:spPr>
            <a:xfrm>
              <a:off x="0" y="1614049"/>
              <a:ext cx="3816424" cy="170721"/>
            </a:xfrm>
            <a:prstGeom prst="roundRect">
              <a:avLst/>
            </a:prstGeom>
            <a:solidFill>
              <a:schemeClr val="accent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9" name="Rounded Rectangle 4"/>
            <p:cNvSpPr/>
            <p:nvPr/>
          </p:nvSpPr>
          <p:spPr>
            <a:xfrm>
              <a:off x="8334" y="1622383"/>
              <a:ext cx="3799756" cy="15405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dirty="0" smtClean="0">
                  <a:solidFill>
                    <a:schemeClr val="bg1"/>
                  </a:solidFill>
                </a:rPr>
                <a:t>Funding</a:t>
              </a:r>
              <a:endParaRPr lang="en-US" sz="1600" b="1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170" name="Chevron 169"/>
          <p:cNvSpPr/>
          <p:nvPr/>
        </p:nvSpPr>
        <p:spPr>
          <a:xfrm flipH="1">
            <a:off x="3203848" y="2545238"/>
            <a:ext cx="350434" cy="2203625"/>
          </a:xfrm>
          <a:prstGeom prst="chevron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171" name="Group 170"/>
          <p:cNvGrpSpPr/>
          <p:nvPr/>
        </p:nvGrpSpPr>
        <p:grpSpPr>
          <a:xfrm>
            <a:off x="5583605" y="4044707"/>
            <a:ext cx="2049983" cy="297535"/>
            <a:chOff x="0" y="1155375"/>
            <a:chExt cx="3816424" cy="150382"/>
          </a:xfrm>
        </p:grpSpPr>
        <p:sp>
          <p:nvSpPr>
            <p:cNvPr id="172" name="Rounded Rectangle 171"/>
            <p:cNvSpPr/>
            <p:nvPr/>
          </p:nvSpPr>
          <p:spPr>
            <a:xfrm>
              <a:off x="0" y="1155375"/>
              <a:ext cx="3816424" cy="150382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shade val="80000"/>
                <a:hueOff val="72970"/>
                <a:satOff val="-477"/>
                <a:lumOff val="818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3" name="Rounded Rectangle 6"/>
            <p:cNvSpPr/>
            <p:nvPr/>
          </p:nvSpPr>
          <p:spPr>
            <a:xfrm>
              <a:off x="7341" y="1162716"/>
              <a:ext cx="3801742" cy="1357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defTabSz="889000">
                <a:spcAft>
                  <a:spcPts val="0"/>
                </a:spcAft>
                <a:buFont typeface="Arial" pitchFamily="34" charset="0"/>
                <a:buChar char="•"/>
              </a:pPr>
              <a:r>
                <a:rPr lang="en-US" sz="1600" b="1" dirty="0" smtClean="0">
                  <a:solidFill>
                    <a:schemeClr val="bg1"/>
                  </a:solidFill>
                </a:rPr>
                <a:t> BA Program</a:t>
              </a:r>
              <a:endParaRPr lang="en-US" sz="1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4" name="Group 173"/>
          <p:cNvGrpSpPr/>
          <p:nvPr/>
        </p:nvGrpSpPr>
        <p:grpSpPr>
          <a:xfrm>
            <a:off x="5583605" y="4366771"/>
            <a:ext cx="2049983" cy="297535"/>
            <a:chOff x="0" y="1155375"/>
            <a:chExt cx="3816424" cy="150382"/>
          </a:xfrm>
        </p:grpSpPr>
        <p:sp>
          <p:nvSpPr>
            <p:cNvPr id="175" name="Rounded Rectangle 174"/>
            <p:cNvSpPr/>
            <p:nvPr/>
          </p:nvSpPr>
          <p:spPr>
            <a:xfrm>
              <a:off x="0" y="1155375"/>
              <a:ext cx="3816424" cy="150382"/>
            </a:xfrm>
            <a:prstGeom prst="roundRect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shade val="80000"/>
                <a:hueOff val="72970"/>
                <a:satOff val="-477"/>
                <a:lumOff val="818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6" name="Rounded Rectangle 6"/>
            <p:cNvSpPr/>
            <p:nvPr/>
          </p:nvSpPr>
          <p:spPr>
            <a:xfrm>
              <a:off x="7341" y="1162716"/>
              <a:ext cx="3801742" cy="1357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defTabSz="889000">
                <a:spcAft>
                  <a:spcPts val="0"/>
                </a:spcAft>
                <a:buFont typeface="Arial" pitchFamily="34" charset="0"/>
                <a:buChar char="•"/>
              </a:pPr>
              <a:r>
                <a:rPr lang="en-US" sz="1600" b="1" dirty="0" smtClean="0">
                  <a:solidFill>
                    <a:schemeClr val="bg1"/>
                  </a:solidFill>
                </a:rPr>
                <a:t> Credit Lines</a:t>
              </a:r>
              <a:endParaRPr lang="en-US" sz="1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7" name="Group 176"/>
          <p:cNvGrpSpPr/>
          <p:nvPr/>
        </p:nvGrpSpPr>
        <p:grpSpPr>
          <a:xfrm>
            <a:off x="5602021" y="2633521"/>
            <a:ext cx="2049983" cy="297535"/>
            <a:chOff x="0" y="1155375"/>
            <a:chExt cx="3816424" cy="150382"/>
          </a:xfrm>
        </p:grpSpPr>
        <p:sp>
          <p:nvSpPr>
            <p:cNvPr id="178" name="Rounded Rectangle 177"/>
            <p:cNvSpPr/>
            <p:nvPr/>
          </p:nvSpPr>
          <p:spPr>
            <a:xfrm>
              <a:off x="0" y="1155375"/>
              <a:ext cx="3816424" cy="150382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shade val="80000"/>
                <a:hueOff val="72970"/>
                <a:satOff val="-477"/>
                <a:lumOff val="818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9" name="Rounded Rectangle 6"/>
            <p:cNvSpPr/>
            <p:nvPr/>
          </p:nvSpPr>
          <p:spPr>
            <a:xfrm>
              <a:off x="7341" y="1162716"/>
              <a:ext cx="3801742" cy="1357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defTabSz="889000">
                <a:spcAft>
                  <a:spcPts val="0"/>
                </a:spcAft>
                <a:buFont typeface="Arial" pitchFamily="34" charset="0"/>
                <a:buChar char="•"/>
              </a:pPr>
              <a:r>
                <a:rPr lang="en-US" sz="1600" b="1" dirty="0" smtClean="0">
                  <a:solidFill>
                    <a:schemeClr val="accent3">
                      <a:lumMod val="50000"/>
                    </a:schemeClr>
                  </a:solidFill>
                </a:rPr>
                <a:t> VCF Managers</a:t>
              </a:r>
              <a:endParaRPr lang="en-US" sz="1600" b="1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  <p:grpSp>
        <p:nvGrpSpPr>
          <p:cNvPr id="180" name="Group 179"/>
          <p:cNvGrpSpPr/>
          <p:nvPr/>
        </p:nvGrpSpPr>
        <p:grpSpPr>
          <a:xfrm>
            <a:off x="5597829" y="2955585"/>
            <a:ext cx="2049983" cy="297535"/>
            <a:chOff x="0" y="1155375"/>
            <a:chExt cx="3816424" cy="150382"/>
          </a:xfrm>
        </p:grpSpPr>
        <p:sp>
          <p:nvSpPr>
            <p:cNvPr id="181" name="Rounded Rectangle 180"/>
            <p:cNvSpPr/>
            <p:nvPr/>
          </p:nvSpPr>
          <p:spPr>
            <a:xfrm>
              <a:off x="0" y="1155375"/>
              <a:ext cx="3816424" cy="150382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shade val="80000"/>
                <a:hueOff val="72970"/>
                <a:satOff val="-477"/>
                <a:lumOff val="818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2" name="Rounded Rectangle 6"/>
            <p:cNvSpPr/>
            <p:nvPr/>
          </p:nvSpPr>
          <p:spPr>
            <a:xfrm>
              <a:off x="7341" y="1162716"/>
              <a:ext cx="3801742" cy="1357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defTabSz="889000">
                <a:spcAft>
                  <a:spcPts val="0"/>
                </a:spcAft>
                <a:buFont typeface="Arial" pitchFamily="34" charset="0"/>
                <a:buChar char="•"/>
              </a:pPr>
              <a:r>
                <a:rPr lang="en-US" sz="1600" b="1" dirty="0" smtClean="0">
                  <a:solidFill>
                    <a:schemeClr val="bg1"/>
                  </a:solidFill>
                </a:rPr>
                <a:t> BA Societies</a:t>
              </a:r>
              <a:endParaRPr lang="en-US" sz="1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3" name="Group 182"/>
          <p:cNvGrpSpPr/>
          <p:nvPr/>
        </p:nvGrpSpPr>
        <p:grpSpPr>
          <a:xfrm>
            <a:off x="5597829" y="3277649"/>
            <a:ext cx="2049983" cy="297535"/>
            <a:chOff x="0" y="1155375"/>
            <a:chExt cx="3816424" cy="150382"/>
          </a:xfrm>
        </p:grpSpPr>
        <p:sp>
          <p:nvSpPr>
            <p:cNvPr id="184" name="Rounded Rectangle 183"/>
            <p:cNvSpPr/>
            <p:nvPr/>
          </p:nvSpPr>
          <p:spPr>
            <a:xfrm>
              <a:off x="0" y="1155375"/>
              <a:ext cx="3816424" cy="150382"/>
            </a:xfrm>
            <a:prstGeom prst="roundRect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shade val="80000"/>
                <a:hueOff val="72970"/>
                <a:satOff val="-477"/>
                <a:lumOff val="818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5" name="Rounded Rectangle 6"/>
            <p:cNvSpPr/>
            <p:nvPr/>
          </p:nvSpPr>
          <p:spPr>
            <a:xfrm>
              <a:off x="7341" y="1162716"/>
              <a:ext cx="3801742" cy="1357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defTabSz="889000">
                <a:spcAft>
                  <a:spcPts val="0"/>
                </a:spcAft>
                <a:buFont typeface="Arial" pitchFamily="34" charset="0"/>
                <a:buChar char="•"/>
              </a:pPr>
              <a:r>
                <a:rPr lang="en-US" sz="1600" b="1" dirty="0" smtClean="0">
                  <a:solidFill>
                    <a:schemeClr val="bg1"/>
                  </a:solidFill>
                </a:rPr>
                <a:t> Banks</a:t>
              </a:r>
              <a:endParaRPr lang="en-US" sz="1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6" name="Group 185"/>
          <p:cNvGrpSpPr/>
          <p:nvPr/>
        </p:nvGrpSpPr>
        <p:grpSpPr>
          <a:xfrm>
            <a:off x="5597830" y="1949804"/>
            <a:ext cx="2035946" cy="494803"/>
            <a:chOff x="0" y="1847"/>
            <a:chExt cx="3160142" cy="638819"/>
          </a:xfrm>
          <a:solidFill>
            <a:srgbClr val="00B050"/>
          </a:solidFill>
        </p:grpSpPr>
        <p:sp>
          <p:nvSpPr>
            <p:cNvPr id="187" name="Rounded Rectangle 186"/>
            <p:cNvSpPr/>
            <p:nvPr/>
          </p:nvSpPr>
          <p:spPr>
            <a:xfrm>
              <a:off x="0" y="1847"/>
              <a:ext cx="3160142" cy="638819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8" name="Rounded Rectangle 4"/>
            <p:cNvSpPr/>
            <p:nvPr/>
          </p:nvSpPr>
          <p:spPr>
            <a:xfrm>
              <a:off x="31185" y="33032"/>
              <a:ext cx="3097772" cy="576449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i="1" dirty="0" smtClean="0"/>
                <a:t>Front-office</a:t>
              </a:r>
              <a:endParaRPr lang="en-US" sz="1600" b="1" i="1" kern="1200" dirty="0"/>
            </a:p>
          </p:txBody>
        </p:sp>
      </p:grpSp>
      <p:grpSp>
        <p:nvGrpSpPr>
          <p:cNvPr id="189" name="Group 188"/>
          <p:cNvGrpSpPr/>
          <p:nvPr/>
        </p:nvGrpSpPr>
        <p:grpSpPr>
          <a:xfrm>
            <a:off x="1649439" y="1940551"/>
            <a:ext cx="1554409" cy="494803"/>
            <a:chOff x="0" y="1847"/>
            <a:chExt cx="3160142" cy="638819"/>
          </a:xfrm>
          <a:solidFill>
            <a:srgbClr val="00B050"/>
          </a:solidFill>
        </p:grpSpPr>
        <p:sp>
          <p:nvSpPr>
            <p:cNvPr id="190" name="Rounded Rectangle 189"/>
            <p:cNvSpPr/>
            <p:nvPr/>
          </p:nvSpPr>
          <p:spPr>
            <a:xfrm>
              <a:off x="0" y="1847"/>
              <a:ext cx="3160142" cy="638819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1" name="Rounded Rectangle 4"/>
            <p:cNvSpPr/>
            <p:nvPr/>
          </p:nvSpPr>
          <p:spPr>
            <a:xfrm>
              <a:off x="31185" y="33032"/>
              <a:ext cx="3097772" cy="576449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i="1" dirty="0" smtClean="0"/>
                <a:t>Back-office</a:t>
              </a:r>
              <a:endParaRPr lang="en-US" sz="1600" b="1" i="1" kern="1200" dirty="0"/>
            </a:p>
          </p:txBody>
        </p:sp>
      </p:grpSp>
      <p:grpSp>
        <p:nvGrpSpPr>
          <p:cNvPr id="192" name="Group 191"/>
          <p:cNvGrpSpPr/>
          <p:nvPr/>
        </p:nvGrpSpPr>
        <p:grpSpPr>
          <a:xfrm>
            <a:off x="3584916" y="1940551"/>
            <a:ext cx="1638300" cy="494803"/>
            <a:chOff x="0" y="1847"/>
            <a:chExt cx="3160142" cy="638819"/>
          </a:xfrm>
          <a:solidFill>
            <a:srgbClr val="00B050"/>
          </a:solidFill>
        </p:grpSpPr>
        <p:sp>
          <p:nvSpPr>
            <p:cNvPr id="193" name="Rounded Rectangle 192"/>
            <p:cNvSpPr/>
            <p:nvPr/>
          </p:nvSpPr>
          <p:spPr>
            <a:xfrm>
              <a:off x="0" y="1847"/>
              <a:ext cx="3160142" cy="638819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4" name="Rounded Rectangle 4"/>
            <p:cNvSpPr/>
            <p:nvPr/>
          </p:nvSpPr>
          <p:spPr>
            <a:xfrm>
              <a:off x="31185" y="33032"/>
              <a:ext cx="3097772" cy="576449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i="1" dirty="0" smtClean="0"/>
                <a:t>Middle-office</a:t>
              </a:r>
              <a:endParaRPr lang="en-US" sz="1600" b="1" i="1" kern="1200" dirty="0"/>
            </a:p>
          </p:txBody>
        </p:sp>
      </p:grpSp>
      <p:sp>
        <p:nvSpPr>
          <p:cNvPr id="195" name="Chevron 194"/>
          <p:cNvSpPr/>
          <p:nvPr/>
        </p:nvSpPr>
        <p:spPr>
          <a:xfrm flipH="1">
            <a:off x="5223565" y="2545238"/>
            <a:ext cx="350434" cy="2203625"/>
          </a:xfrm>
          <a:prstGeom prst="chevron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96" name="Left Brace 195"/>
          <p:cNvSpPr/>
          <p:nvPr/>
        </p:nvSpPr>
        <p:spPr>
          <a:xfrm rot="5400000">
            <a:off x="2219237" y="4197678"/>
            <a:ext cx="408328" cy="1510699"/>
          </a:xfrm>
          <a:prstGeom prst="leftBrac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97" name="Chevron 196"/>
          <p:cNvSpPr/>
          <p:nvPr/>
        </p:nvSpPr>
        <p:spPr>
          <a:xfrm flipH="1">
            <a:off x="7699547" y="2516615"/>
            <a:ext cx="350434" cy="2203625"/>
          </a:xfrm>
          <a:prstGeom prst="chevron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198" name="Group 197"/>
          <p:cNvGrpSpPr/>
          <p:nvPr/>
        </p:nvGrpSpPr>
        <p:grpSpPr>
          <a:xfrm rot="16200000">
            <a:off x="7370962" y="3209996"/>
            <a:ext cx="2298233" cy="806393"/>
            <a:chOff x="0" y="1155375"/>
            <a:chExt cx="3816424" cy="150382"/>
          </a:xfrm>
        </p:grpSpPr>
        <p:sp>
          <p:nvSpPr>
            <p:cNvPr id="199" name="Rounded Rectangle 198"/>
            <p:cNvSpPr/>
            <p:nvPr/>
          </p:nvSpPr>
          <p:spPr>
            <a:xfrm>
              <a:off x="0" y="1155375"/>
              <a:ext cx="3816424" cy="150382"/>
            </a:xfrm>
            <a:prstGeom prst="roundRect">
              <a:avLst/>
            </a:prstGeom>
            <a:solidFill>
              <a:schemeClr val="accent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shade val="80000"/>
                <a:hueOff val="72970"/>
                <a:satOff val="-477"/>
                <a:lumOff val="818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0" name="Rounded Rectangle 6"/>
            <p:cNvSpPr/>
            <p:nvPr/>
          </p:nvSpPr>
          <p:spPr>
            <a:xfrm>
              <a:off x="7341" y="1162716"/>
              <a:ext cx="3801742" cy="1357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1600" b="1" dirty="0" smtClean="0">
                  <a:solidFill>
                    <a:schemeClr val="bg1"/>
                  </a:solidFill>
                </a:rPr>
                <a:t>Final recipients (SME’s)</a:t>
              </a:r>
              <a:endParaRPr lang="en-US" sz="16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7785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" name="Table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253642"/>
              </p:ext>
            </p:extLst>
          </p:nvPr>
        </p:nvGraphicFramePr>
        <p:xfrm>
          <a:off x="467544" y="2348880"/>
          <a:ext cx="8352927" cy="2679184"/>
        </p:xfrm>
        <a:graphic>
          <a:graphicData uri="http://schemas.openxmlformats.org/drawingml/2006/table">
            <a:tbl>
              <a:tblPr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160240"/>
                <a:gridCol w="1944216"/>
                <a:gridCol w="2088232"/>
                <a:gridCol w="2160239"/>
              </a:tblGrid>
              <a:tr h="57606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Geneva"/>
                          <a:cs typeface="Arial" charset="0"/>
                        </a:rPr>
                        <a:t>FEI</a:t>
                      </a:r>
                      <a:endParaRPr kumimoji="0" lang="en-US" sz="18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convex"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Geneva"/>
                          <a:cs typeface="Arial" charset="0"/>
                        </a:rPr>
                        <a:t>SME supported</a:t>
                      </a:r>
                      <a:endParaRPr kumimoji="0" lang="en-US" sz="18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convex"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Geneva"/>
                          <a:cs typeface="Arial" charset="0"/>
                        </a:rPr>
                        <a:t>Funding granted</a:t>
                      </a:r>
                      <a:endParaRPr kumimoji="0" lang="en-US" sz="18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convex"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Geneva"/>
                          <a:cs typeface="Arial" charset="0"/>
                        </a:rPr>
                        <a:t>Funding available</a:t>
                      </a:r>
                      <a:endParaRPr kumimoji="0" lang="en-US" sz="18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convex"/>
                      <a:lightRig rig="flood" dir="t"/>
                    </a:cell3D>
                    <a:solidFill>
                      <a:schemeClr val="accent1"/>
                    </a:solidFill>
                  </a:tcPr>
                </a:tc>
              </a:tr>
              <a:tr h="7010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Geneva"/>
                          <a:cs typeface="Arial" charset="0"/>
                        </a:rPr>
                        <a:t>VCF / BA Program</a:t>
                      </a:r>
                      <a:endParaRPr kumimoji="0" lang="en-US" sz="18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111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Geneva"/>
                          <a:cs typeface="Arial" charset="0"/>
                        </a:rPr>
                        <a:t>41M€</a:t>
                      </a:r>
                      <a:endParaRPr kumimoji="0" lang="en-US" sz="18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Geneva"/>
                          <a:cs typeface="Arial" charset="0"/>
                        </a:rPr>
                        <a:t>381M€</a:t>
                      </a:r>
                      <a:endParaRPr kumimoji="0" lang="en-US" sz="18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</a:tr>
              <a:tr h="7010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Geneva"/>
                          <a:cs typeface="Arial" charset="0"/>
                        </a:rPr>
                        <a:t>Credit Lines</a:t>
                      </a:r>
                      <a:endParaRPr kumimoji="0" lang="en-US" sz="16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Geneva"/>
                          <a:cs typeface="Arial" charset="0"/>
                        </a:rPr>
                        <a:t>3.773</a:t>
                      </a:r>
                      <a:endParaRPr kumimoji="0" lang="en-US" sz="18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Geneva"/>
                          <a:cs typeface="Arial" charset="0"/>
                        </a:rPr>
                        <a:t>1.326M€</a:t>
                      </a:r>
                      <a:endParaRPr kumimoji="0" lang="en-US" sz="18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ea typeface="Geneva"/>
                          <a:cs typeface="Arial" charset="0"/>
                        </a:rPr>
                        <a:t>459M€</a:t>
                      </a:r>
                      <a:endParaRPr kumimoji="0" lang="en-US" sz="18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convex"/>
                      <a:lightRig rig="flood" dir="t"/>
                    </a:cell3D>
                    <a:noFill/>
                  </a:tcPr>
                </a:tc>
              </a:tr>
              <a:tr h="7010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Geneva"/>
                          <a:cs typeface="Arial" charset="0"/>
                        </a:rPr>
                        <a:t>Total</a:t>
                      </a:r>
                      <a:endParaRPr kumimoji="0" lang="en-US" sz="18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convex"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Geneva"/>
                          <a:cs typeface="Arial" charset="0"/>
                        </a:rPr>
                        <a:t>3.884</a:t>
                      </a:r>
                      <a:endParaRPr kumimoji="0" lang="en-US" sz="18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convex"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Geneva"/>
                          <a:cs typeface="Arial" charset="0"/>
                        </a:rPr>
                        <a:t>1.367M€</a:t>
                      </a:r>
                      <a:endParaRPr kumimoji="0" lang="en-US" sz="18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convex"/>
                      <a:lightRig rig="flood" dir="t"/>
                    </a:cell3D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Geneva"/>
                          <a:cs typeface="Arial" charset="0"/>
                        </a:rPr>
                        <a:t>840M€</a:t>
                      </a:r>
                      <a:endParaRPr kumimoji="0" lang="en-US" sz="18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9B8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convex"/>
                      <a:lightRig rig="flood" dir="t"/>
                    </a:cell3D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602632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>
                <a:solidFill>
                  <a:srgbClr val="002060"/>
                </a:solidFill>
              </a:rPr>
              <a:t>Website: www.fin-en.eu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E-mail: info@fin-en.eu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1836392" y="806308"/>
            <a:ext cx="7131821" cy="750484"/>
          </a:xfrm>
        </p:spPr>
        <p:txBody>
          <a:bodyPr anchor="t">
            <a:noAutofit/>
          </a:bodyPr>
          <a:lstStyle/>
          <a:p>
            <a:pPr algn="l"/>
            <a:r>
              <a:rPr lang="en-US" sz="3600" b="1" cap="all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Fei supported – KPI</a:t>
            </a:r>
            <a:endParaRPr lang="it-IT" sz="3600" b="1" cap="all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692565" y="5517232"/>
            <a:ext cx="7119795" cy="3646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+mj-lt"/>
              </a:rPr>
              <a:t>Only for the </a:t>
            </a:r>
            <a:r>
              <a:rPr lang="en-US" sz="2000" b="1" dirty="0">
                <a:solidFill>
                  <a:srgbClr val="1F497D"/>
                </a:solidFill>
              </a:rPr>
              <a:t>FEI component </a:t>
            </a:r>
            <a:r>
              <a:rPr lang="en-US" sz="2000" b="1" dirty="0" smtClean="0">
                <a:solidFill>
                  <a:srgbClr val="1F497D"/>
                </a:solidFill>
              </a:rPr>
              <a:t>co-financed by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+mj-lt"/>
              </a:rPr>
              <a:t>MA COMPETE</a:t>
            </a:r>
          </a:p>
        </p:txBody>
      </p:sp>
    </p:spTree>
    <p:extLst>
      <p:ext uri="{BB962C8B-B14F-4D97-AF65-F5344CB8AC3E}">
        <p14:creationId xmlns:p14="http://schemas.microsoft.com/office/powerpoint/2010/main" val="3967967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victordelbene.com/wp-content/uploads/2010/07/HiR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032984"/>
            <a:ext cx="2457382" cy="3844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602632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>
                <a:solidFill>
                  <a:srgbClr val="002060"/>
                </a:solidFill>
              </a:rPr>
              <a:t>Website: www.fin-en.eu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E-mail: info@fin-en.eu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Marcador de Posição de Conteúdo 1"/>
          <p:cNvSpPr txBox="1">
            <a:spLocks/>
          </p:cNvSpPr>
          <p:nvPr/>
        </p:nvSpPr>
        <p:spPr>
          <a:xfrm>
            <a:off x="3342691" y="3379113"/>
            <a:ext cx="4978897" cy="7200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PT" b="1" dirty="0" smtClean="0">
                <a:solidFill>
                  <a:schemeClr val="accent3">
                    <a:lumMod val="50000"/>
                  </a:schemeClr>
                </a:solidFill>
                <a:hlinkClick r:id="rId4"/>
              </a:rPr>
              <a:t>http://www.pofc.qren.pt/areas-do-compete/financiamento-e-partilha-de-risco</a:t>
            </a:r>
            <a:endParaRPr lang="pt-PT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203848" y="1772816"/>
            <a:ext cx="5256584" cy="1241691"/>
            <a:chOff x="0" y="8467"/>
            <a:chExt cx="3160142" cy="899205"/>
          </a:xfrm>
        </p:grpSpPr>
        <p:sp>
          <p:nvSpPr>
            <p:cNvPr id="10" name="Rounded Rectangle 9"/>
            <p:cNvSpPr/>
            <p:nvPr/>
          </p:nvSpPr>
          <p:spPr>
            <a:xfrm>
              <a:off x="0" y="8467"/>
              <a:ext cx="3160142" cy="899205"/>
            </a:xfrm>
            <a:prstGeom prst="roundRect">
              <a:avLst/>
            </a:prstGeom>
            <a:solidFill>
              <a:srgbClr val="92D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4"/>
            <p:cNvSpPr/>
            <p:nvPr/>
          </p:nvSpPr>
          <p:spPr>
            <a:xfrm>
              <a:off x="43896" y="52363"/>
              <a:ext cx="3072349" cy="8114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PT" sz="3200" b="1" kern="1200" dirty="0" smtClean="0">
                  <a:solidFill>
                    <a:schemeClr val="bg1"/>
                  </a:solidFill>
                </a:rPr>
                <a:t>Francisco Nunes</a:t>
              </a:r>
              <a:endParaRPr lang="pt-PT" sz="3200" b="1" dirty="0">
                <a:solidFill>
                  <a:schemeClr val="bg1"/>
                </a:solidFill>
              </a:endParaRPr>
            </a:p>
            <a:p>
              <a:pPr lvl="0" algn="ctr" defTabSz="9779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PT" sz="2400" b="1" kern="1200" dirty="0" smtClean="0">
                  <a:solidFill>
                    <a:schemeClr val="bg1"/>
                  </a:solidFill>
                  <a:hlinkClick r:id="rId5"/>
                </a:rPr>
                <a:t>francisco.nunes@compete-pofc.org</a:t>
              </a:r>
              <a:endParaRPr lang="pt-PT" sz="2400" b="1" kern="1200" dirty="0" smtClean="0">
                <a:solidFill>
                  <a:schemeClr val="bg1"/>
                </a:solidFill>
              </a:endParaRPr>
            </a:p>
          </p:txBody>
        </p:sp>
      </p:grp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028" y="4424589"/>
            <a:ext cx="2016224" cy="1452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5762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602632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>
                <a:solidFill>
                  <a:srgbClr val="002060"/>
                </a:solidFill>
              </a:rPr>
              <a:t>Website: www.fin-en.eu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E-mail: info@fin-en.eu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521332" y="2924944"/>
            <a:ext cx="8208912" cy="93199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/>
              <a:t>1.</a:t>
            </a:r>
          </a:p>
          <a:p>
            <a:r>
              <a:rPr lang="en-US" sz="2000" b="1" dirty="0" smtClean="0"/>
              <a:t>Portugal </a:t>
            </a:r>
            <a:r>
              <a:rPr lang="en-US" sz="2000" b="1" dirty="0"/>
              <a:t>economic and demographic main characteristics and </a:t>
            </a:r>
            <a:r>
              <a:rPr lang="en-US" sz="2000" b="1" dirty="0" smtClean="0"/>
              <a:t>indicators</a:t>
            </a:r>
            <a:endParaRPr lang="en-US" sz="20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521332" y="5057231"/>
            <a:ext cx="8208912" cy="9319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/>
              <a:t>3.</a:t>
            </a:r>
            <a:endParaRPr lang="en-US" sz="2000" b="1" dirty="0"/>
          </a:p>
          <a:p>
            <a:r>
              <a:rPr lang="en-US" sz="2000" b="1" dirty="0"/>
              <a:t>Overview: COMPETE and FEI supported by the </a:t>
            </a:r>
            <a:r>
              <a:rPr lang="en-US" sz="2000" b="1" dirty="0" smtClean="0"/>
              <a:t>MA</a:t>
            </a:r>
            <a:endParaRPr lang="en-US" sz="2000" b="1" dirty="0"/>
          </a:p>
        </p:txBody>
      </p:sp>
      <p:sp>
        <p:nvSpPr>
          <p:cNvPr id="8" name="Rounded Rectangle 7"/>
          <p:cNvSpPr/>
          <p:nvPr/>
        </p:nvSpPr>
        <p:spPr>
          <a:xfrm>
            <a:off x="521332" y="4000956"/>
            <a:ext cx="8208912" cy="93199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/>
              <a:t>2.</a:t>
            </a:r>
            <a:endParaRPr lang="en-US" sz="2000" b="1" dirty="0"/>
          </a:p>
          <a:p>
            <a:r>
              <a:rPr lang="en-US" sz="2000" b="1" dirty="0"/>
              <a:t>Overview: FIN-EN </a:t>
            </a:r>
            <a:r>
              <a:rPr lang="en-US" sz="2000" b="1" dirty="0" smtClean="0"/>
              <a:t>Project</a:t>
            </a:r>
            <a:endParaRPr lang="en-US" sz="20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521332" y="2276872"/>
            <a:ext cx="8208911" cy="432048"/>
          </a:xfrm>
          <a:prstGeom prst="roundRect">
            <a:avLst/>
          </a:prstGeom>
          <a:solidFill>
            <a:schemeClr val="accent2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/>
              <a:t>Summary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902093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602632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>
                <a:solidFill>
                  <a:srgbClr val="002060"/>
                </a:solidFill>
              </a:rPr>
              <a:t>Website: www.fin-en.eu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E-mail: info@fin-en.eu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521332" y="2924944"/>
            <a:ext cx="8208912" cy="93199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/>
              <a:t>1.</a:t>
            </a:r>
          </a:p>
          <a:p>
            <a:r>
              <a:rPr lang="en-US" sz="2000" b="1" dirty="0" smtClean="0"/>
              <a:t>Portugal economic and demographic main characteristics and indicators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8238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602632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>
                <a:solidFill>
                  <a:srgbClr val="002060"/>
                </a:solidFill>
              </a:rPr>
              <a:t>Website: www.fin-en.eu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E-mail: info@fin-en.eu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7" name="Titolo 1"/>
          <p:cNvSpPr>
            <a:spLocks noGrp="1"/>
          </p:cNvSpPr>
          <p:nvPr>
            <p:ph type="title"/>
          </p:nvPr>
        </p:nvSpPr>
        <p:spPr>
          <a:xfrm>
            <a:off x="1688651" y="188640"/>
            <a:ext cx="7131821" cy="750484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 Data</a:t>
            </a:r>
            <a:endParaRPr lang="it-IT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40767"/>
            <a:ext cx="3488051" cy="4757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418621"/>
            <a:ext cx="4476750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871"/>
          <a:stretch/>
        </p:blipFill>
        <p:spPr bwMode="auto">
          <a:xfrm>
            <a:off x="4280046" y="3697472"/>
            <a:ext cx="4467225" cy="961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888"/>
          <a:stretch/>
        </p:blipFill>
        <p:spPr bwMode="auto">
          <a:xfrm>
            <a:off x="4272242" y="4699739"/>
            <a:ext cx="4467225" cy="961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egnaposto contenuto 2"/>
          <p:cNvSpPr txBox="1">
            <a:spLocks/>
          </p:cNvSpPr>
          <p:nvPr/>
        </p:nvSpPr>
        <p:spPr>
          <a:xfrm>
            <a:off x="4283968" y="5800686"/>
            <a:ext cx="4455499" cy="3646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+mj-lt"/>
              </a:rPr>
              <a:t>Source: AICEP </a:t>
            </a:r>
            <a:r>
              <a:rPr lang="en-US" sz="1200" b="1" dirty="0" smtClean="0">
                <a:solidFill>
                  <a:srgbClr val="1F497D"/>
                </a:solidFill>
                <a:latin typeface="+mj-lt"/>
              </a:rPr>
              <a:t>(Portuguese Trade &amp; Investment Agency) – Portugal Basic Data – June 2013</a:t>
            </a:r>
            <a:endParaRPr kumimoji="0" lang="en-US" sz="1200" b="1" i="0" u="none" strike="noStrike" kern="120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48864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602632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>
                <a:solidFill>
                  <a:srgbClr val="002060"/>
                </a:solidFill>
              </a:rPr>
              <a:t>Website: www.fin-en.eu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E-mail: info@fin-en.eu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7" name="Titolo 1"/>
          <p:cNvSpPr>
            <a:spLocks noGrp="1"/>
          </p:cNvSpPr>
          <p:nvPr>
            <p:ph type="title"/>
          </p:nvPr>
        </p:nvSpPr>
        <p:spPr>
          <a:xfrm>
            <a:off x="1688651" y="188640"/>
            <a:ext cx="7131821" cy="750484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Economic structure</a:t>
            </a:r>
            <a:endParaRPr lang="it-IT" sz="36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1343045"/>
            <a:ext cx="4442582" cy="3886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1454" y="2564904"/>
            <a:ext cx="4531105" cy="3632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egnaposto contenuto 2"/>
          <p:cNvSpPr txBox="1">
            <a:spLocks/>
          </p:cNvSpPr>
          <p:nvPr/>
        </p:nvSpPr>
        <p:spPr>
          <a:xfrm>
            <a:off x="467544" y="5733256"/>
            <a:ext cx="3323324" cy="3646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  <a:defRPr/>
            </a:pPr>
            <a:r>
              <a:rPr lang="en-US" sz="1200" b="1" dirty="0">
                <a:solidFill>
                  <a:srgbClr val="1F497D"/>
                </a:solidFill>
              </a:rPr>
              <a:t>Source: AICEP (Portuguese Trade &amp; Investment Agency) – Portugal Basic Data – June 2013</a:t>
            </a:r>
          </a:p>
        </p:txBody>
      </p:sp>
    </p:spTree>
    <p:extLst>
      <p:ext uri="{BB962C8B-B14F-4D97-AF65-F5344CB8AC3E}">
        <p14:creationId xmlns:p14="http://schemas.microsoft.com/office/powerpoint/2010/main" val="2814592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602632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>
                <a:solidFill>
                  <a:srgbClr val="002060"/>
                </a:solidFill>
              </a:rPr>
              <a:t>Website: www.fin-en.eu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E-mail: info@fin-en.eu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521332" y="4000956"/>
            <a:ext cx="8208912" cy="93199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/>
              <a:t>2.</a:t>
            </a:r>
            <a:endParaRPr lang="en-US" sz="2000" b="1" dirty="0"/>
          </a:p>
          <a:p>
            <a:r>
              <a:rPr lang="en-US" sz="2000" b="1" dirty="0"/>
              <a:t>Overview: FIN-EN </a:t>
            </a:r>
            <a:r>
              <a:rPr lang="en-US" sz="2000" b="1" dirty="0" smtClean="0"/>
              <a:t>Project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237277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602632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>
                <a:solidFill>
                  <a:srgbClr val="002060"/>
                </a:solidFill>
              </a:rPr>
              <a:t>Website: www.fin-en.eu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E-mail: info@fin-en.eu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7" name="Titolo 1"/>
          <p:cNvSpPr>
            <a:spLocks noGrp="1"/>
          </p:cNvSpPr>
          <p:nvPr>
            <p:ph type="title"/>
          </p:nvPr>
        </p:nvSpPr>
        <p:spPr>
          <a:xfrm>
            <a:off x="1633119" y="332656"/>
            <a:ext cx="7131821" cy="750484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FIN-EN Project</a:t>
            </a:r>
            <a:endParaRPr lang="it-IT" sz="3600" dirty="0"/>
          </a:p>
        </p:txBody>
      </p:sp>
      <p:pic>
        <p:nvPicPr>
          <p:cNvPr id="2050" name="Picture 2" descr="C:\Users\francisco.nunes\Desktop\fin-en-map-7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105" y="1340768"/>
            <a:ext cx="4604821" cy="4792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egnaposto contenuto 2"/>
          <p:cNvSpPr txBox="1">
            <a:spLocks/>
          </p:cNvSpPr>
          <p:nvPr/>
        </p:nvSpPr>
        <p:spPr>
          <a:xfrm>
            <a:off x="4886926" y="1340767"/>
            <a:ext cx="4077562" cy="47929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000" dirty="0" smtClean="0">
                <a:solidFill>
                  <a:srgbClr val="1F497D"/>
                </a:solidFill>
              </a:rPr>
              <a:t>INTERREG Project with the objective: </a:t>
            </a:r>
            <a:r>
              <a:rPr lang="en-US" sz="2000" b="1" dirty="0" smtClean="0">
                <a:solidFill>
                  <a:srgbClr val="1F497D"/>
                </a:solidFill>
              </a:rPr>
              <a:t>sharing methodologies and intensifying cooperation between EU national and regional authorities, about the best practices, through EU funding, to support FEI for enterprises (without the intervention of EIF)</a:t>
            </a:r>
            <a:endParaRPr lang="en-US" sz="2000" b="1" dirty="0">
              <a:solidFill>
                <a:srgbClr val="1F497D"/>
              </a:solidFill>
            </a:endParaRPr>
          </a:p>
          <a:p>
            <a:pPr lvl="0"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</a:rPr>
              <a:t>FEI studied: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</a:rPr>
              <a:t>risk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</a:rPr>
              <a:t> capital, guarantees and loans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</a:endParaRPr>
          </a:p>
          <a:p>
            <a:pPr lvl="0">
              <a:defRPr/>
            </a:pPr>
            <a:r>
              <a:rPr kumimoji="0" lang="en-US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</a:rPr>
              <a:t>Participants: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</a:rPr>
              <a:t>13 institutions</a:t>
            </a:r>
            <a:r>
              <a:rPr lang="en-US" sz="2000" dirty="0" smtClean="0">
                <a:solidFill>
                  <a:srgbClr val="1F497D"/>
                </a:solidFill>
              </a:rPr>
              <a:t> </a:t>
            </a:r>
            <a:r>
              <a:rPr lang="en-US" sz="2000" dirty="0">
                <a:solidFill>
                  <a:srgbClr val="1F497D"/>
                </a:solidFill>
              </a:rPr>
              <a:t>- each representing a different EU Region and Member </a:t>
            </a:r>
            <a:r>
              <a:rPr lang="en-US" sz="2000" dirty="0" smtClean="0">
                <a:solidFill>
                  <a:srgbClr val="1F497D"/>
                </a:solidFill>
              </a:rPr>
              <a:t>State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</a:endParaRPr>
          </a:p>
          <a:p>
            <a:pPr lvl="0">
              <a:defRPr/>
            </a:pPr>
            <a:r>
              <a:rPr lang="en-US" sz="2000" dirty="0" smtClean="0">
                <a:solidFill>
                  <a:srgbClr val="1F497D"/>
                </a:solidFill>
                <a:latin typeface="Calibri"/>
              </a:rPr>
              <a:t>From 01/01/2012 to 31/12/2014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83321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602632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>
                <a:solidFill>
                  <a:srgbClr val="002060"/>
                </a:solidFill>
              </a:rPr>
              <a:t>Website: www.fin-en.eu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E-mail: info@fin-en.eu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7" name="Titolo 1"/>
          <p:cNvSpPr>
            <a:spLocks noGrp="1"/>
          </p:cNvSpPr>
          <p:nvPr>
            <p:ph type="title"/>
          </p:nvPr>
        </p:nvSpPr>
        <p:spPr>
          <a:xfrm>
            <a:off x="1691680" y="620688"/>
            <a:ext cx="7131821" cy="1368152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FIN-EN </a:t>
            </a:r>
            <a:r>
              <a:rPr lang="en-US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 WBS</a:t>
            </a:r>
            <a:r>
              <a:rPr lang="en-US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Thematic </a:t>
            </a:r>
            <a:r>
              <a:rPr lang="en-US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Working Groups</a:t>
            </a:r>
            <a:endParaRPr lang="it-IT" sz="3600" dirty="0"/>
          </a:p>
        </p:txBody>
      </p:sp>
      <p:sp>
        <p:nvSpPr>
          <p:cNvPr id="8" name="Rounded Rectangle 7"/>
          <p:cNvSpPr/>
          <p:nvPr/>
        </p:nvSpPr>
        <p:spPr>
          <a:xfrm>
            <a:off x="541838" y="2564904"/>
            <a:ext cx="2448272" cy="93199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TWG1</a:t>
            </a:r>
          </a:p>
          <a:p>
            <a:pPr algn="ctr"/>
            <a:r>
              <a:rPr lang="en-US" sz="2000" b="1" dirty="0" smtClean="0"/>
              <a:t>FEI Programming</a:t>
            </a:r>
            <a:endParaRPr lang="en-US" sz="20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6084168" y="2564904"/>
            <a:ext cx="2448272" cy="9319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TWG3</a:t>
            </a:r>
          </a:p>
          <a:p>
            <a:pPr algn="ctr"/>
            <a:r>
              <a:rPr lang="en-US" sz="2000" b="1" dirty="0" smtClean="0"/>
              <a:t>FEI Monitoring/ Reporting</a:t>
            </a:r>
            <a:endParaRPr lang="en-US" sz="2000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3313003" y="2564904"/>
            <a:ext cx="2448272" cy="93199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TWG2</a:t>
            </a:r>
          </a:p>
          <a:p>
            <a:pPr algn="ctr"/>
            <a:r>
              <a:rPr lang="en-US" sz="2000" b="1" dirty="0" smtClean="0"/>
              <a:t>FEI Implementation</a:t>
            </a:r>
            <a:endParaRPr lang="en-US" sz="20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568732" y="4365104"/>
            <a:ext cx="7963708" cy="664024"/>
          </a:xfrm>
          <a:prstGeom prst="roundRect">
            <a:avLst/>
          </a:prstGeom>
          <a:solidFill>
            <a:schemeClr val="accent2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Study Visits</a:t>
            </a:r>
          </a:p>
          <a:p>
            <a:pPr algn="ctr"/>
            <a:r>
              <a:rPr lang="en-US" sz="2000" b="1" dirty="0" smtClean="0"/>
              <a:t>(to </a:t>
            </a:r>
            <a:r>
              <a:rPr lang="en-US" sz="2000" b="1" dirty="0"/>
              <a:t>enhance </a:t>
            </a:r>
            <a:r>
              <a:rPr lang="en-US" sz="2000" b="1" dirty="0" smtClean="0"/>
              <a:t>knowledge </a:t>
            </a:r>
            <a:r>
              <a:rPr lang="en-US" sz="2000" b="1" dirty="0"/>
              <a:t>sharing </a:t>
            </a:r>
            <a:r>
              <a:rPr lang="en-US" sz="2000" b="1" dirty="0" smtClean="0"/>
              <a:t>of some participants’ best practices)</a:t>
            </a:r>
            <a:endParaRPr lang="en-US" sz="2000" b="1" dirty="0"/>
          </a:p>
        </p:txBody>
      </p:sp>
      <p:sp>
        <p:nvSpPr>
          <p:cNvPr id="13" name="Rounded Rectangle 12"/>
          <p:cNvSpPr/>
          <p:nvPr/>
        </p:nvSpPr>
        <p:spPr>
          <a:xfrm>
            <a:off x="568732" y="5173144"/>
            <a:ext cx="2592288" cy="416096"/>
          </a:xfrm>
          <a:prstGeom prst="roundRect">
            <a:avLst/>
          </a:prstGeom>
          <a:solidFill>
            <a:srgbClr val="92D050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Portugal</a:t>
            </a:r>
            <a:endParaRPr lang="en-US" sz="1600" b="1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541838" y="3721805"/>
            <a:ext cx="8035716" cy="0"/>
          </a:xfrm>
          <a:prstGeom prst="line">
            <a:avLst/>
          </a:prstGeom>
          <a:ln w="38100"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3254895" y="5173144"/>
            <a:ext cx="2592288" cy="416096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France</a:t>
            </a:r>
            <a:endParaRPr lang="en-US" sz="1600" b="1" dirty="0"/>
          </a:p>
        </p:txBody>
      </p:sp>
      <p:sp>
        <p:nvSpPr>
          <p:cNvPr id="17" name="Rounded Rectangle 16"/>
          <p:cNvSpPr/>
          <p:nvPr/>
        </p:nvSpPr>
        <p:spPr>
          <a:xfrm>
            <a:off x="5941059" y="5173144"/>
            <a:ext cx="2592288" cy="416096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Greece</a:t>
            </a:r>
            <a:endParaRPr lang="en-US" sz="1600" b="1" dirty="0"/>
          </a:p>
        </p:txBody>
      </p:sp>
      <p:sp>
        <p:nvSpPr>
          <p:cNvPr id="12" name="Segnaposto contenuto 2"/>
          <p:cNvSpPr txBox="1">
            <a:spLocks/>
          </p:cNvSpPr>
          <p:nvPr/>
        </p:nvSpPr>
        <p:spPr>
          <a:xfrm>
            <a:off x="2721366" y="3822035"/>
            <a:ext cx="3658440" cy="423374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en-US" sz="2000" b="1" i="1" dirty="0" smtClean="0">
                <a:solidFill>
                  <a:srgbClr val="1F497D"/>
                </a:solidFill>
              </a:rPr>
              <a:t>FEI Life Cycle Macro-Phases</a:t>
            </a:r>
            <a:endParaRPr lang="en-US" sz="1600" i="1" dirty="0" smtClean="0">
              <a:solidFill>
                <a:srgbClr val="1F497D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51476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602632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>
                <a:solidFill>
                  <a:srgbClr val="002060"/>
                </a:solidFill>
              </a:rPr>
              <a:t>Website: www.fin-en.eu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E-mail: info@fin-en.eu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521332" y="5057231"/>
            <a:ext cx="8208912" cy="9319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/>
              <a:t>3.</a:t>
            </a:r>
            <a:endParaRPr lang="en-US" sz="2000" b="1" dirty="0"/>
          </a:p>
          <a:p>
            <a:r>
              <a:rPr lang="en-US" sz="2000" b="1" dirty="0"/>
              <a:t>Overview: COMPETE and FEI supported by the </a:t>
            </a:r>
            <a:r>
              <a:rPr lang="en-US" sz="2000" b="1" dirty="0" smtClean="0"/>
              <a:t>MA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25814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FIN-EN">
      <a:dk1>
        <a:sysClr val="windowText" lastClr="000000"/>
      </a:dk1>
      <a:lt1>
        <a:srgbClr val="FFFFFF"/>
      </a:lt1>
      <a:dk2>
        <a:srgbClr val="1F497D"/>
      </a:dk2>
      <a:lt2>
        <a:srgbClr val="EEECE1"/>
      </a:lt2>
      <a:accent1>
        <a:srgbClr val="17365D"/>
      </a:accent1>
      <a:accent2>
        <a:srgbClr val="00B0F0"/>
      </a:accent2>
      <a:accent3>
        <a:srgbClr val="00B050"/>
      </a:accent3>
      <a:accent4>
        <a:srgbClr val="FFFF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</TotalTime>
  <Words>597</Words>
  <Application>Microsoft Office PowerPoint</Application>
  <PresentationFormat>Apresentação no Ecrã (4:3)</PresentationFormat>
  <Paragraphs>174</Paragraphs>
  <Slides>16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16</vt:i4>
      </vt:variant>
    </vt:vector>
  </HeadingPairs>
  <TitlesOfParts>
    <vt:vector size="17" baseType="lpstr">
      <vt:lpstr>Office Theme</vt:lpstr>
      <vt:lpstr>Lisbon study visit</vt:lpstr>
      <vt:lpstr>Apresentação do PowerPoint</vt:lpstr>
      <vt:lpstr>Apresentação do PowerPoint</vt:lpstr>
      <vt:lpstr>Basic Data</vt:lpstr>
      <vt:lpstr>Economic structure</vt:lpstr>
      <vt:lpstr>Apresentação do PowerPoint</vt:lpstr>
      <vt:lpstr>FIN-EN Project</vt:lpstr>
      <vt:lpstr>FIN-EN Project WBS Thematic Working Groups</vt:lpstr>
      <vt:lpstr>Apresentação do PowerPoint</vt:lpstr>
      <vt:lpstr>COMPETE</vt:lpstr>
      <vt:lpstr>COMPETE – FEI Division</vt:lpstr>
      <vt:lpstr>“Equity TYPE” FEI supported</vt:lpstr>
      <vt:lpstr>“debt TYPE” FEI supported</vt:lpstr>
      <vt:lpstr>FEI support structure Actors/instruments</vt:lpstr>
      <vt:lpstr>Fei supported – KPI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Helen O'Sullivan</dc:creator>
  <cp:lastModifiedBy>Carla Mota Araujo</cp:lastModifiedBy>
  <cp:revision>94</cp:revision>
  <dcterms:created xsi:type="dcterms:W3CDTF">2012-08-03T19:26:31Z</dcterms:created>
  <dcterms:modified xsi:type="dcterms:W3CDTF">2013-09-25T14:06:33Z</dcterms:modified>
</cp:coreProperties>
</file>