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handoutMasterIdLst>
    <p:handoutMasterId r:id="rId29"/>
  </p:handoutMasterIdLst>
  <p:sldIdLst>
    <p:sldId id="476" r:id="rId2"/>
    <p:sldId id="486" r:id="rId3"/>
    <p:sldId id="504" r:id="rId4"/>
    <p:sldId id="505" r:id="rId5"/>
    <p:sldId id="475" r:id="rId6"/>
    <p:sldId id="523" r:id="rId7"/>
    <p:sldId id="506" r:id="rId8"/>
    <p:sldId id="507" r:id="rId9"/>
    <p:sldId id="521" r:id="rId10"/>
    <p:sldId id="524" r:id="rId11"/>
    <p:sldId id="508" r:id="rId12"/>
    <p:sldId id="471" r:id="rId13"/>
    <p:sldId id="510" r:id="rId14"/>
    <p:sldId id="512" r:id="rId15"/>
    <p:sldId id="511" r:id="rId16"/>
    <p:sldId id="513" r:id="rId17"/>
    <p:sldId id="514" r:id="rId18"/>
    <p:sldId id="515" r:id="rId19"/>
    <p:sldId id="516" r:id="rId20"/>
    <p:sldId id="517" r:id="rId21"/>
    <p:sldId id="518" r:id="rId22"/>
    <p:sldId id="496" r:id="rId23"/>
    <p:sldId id="525" r:id="rId24"/>
    <p:sldId id="519" r:id="rId25"/>
    <p:sldId id="520" r:id="rId26"/>
    <p:sldId id="526" r:id="rId27"/>
  </p:sldIdLst>
  <p:sldSz cx="9144000" cy="6858000" type="screen4x3"/>
  <p:notesSz cx="7010400" cy="9296400"/>
  <p:defaultTextStyle>
    <a:defPPr>
      <a:defRPr lang="pt-PT"/>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79BEC5"/>
    <a:srgbClr val="FF0000"/>
    <a:srgbClr val="00C800"/>
    <a:srgbClr val="00FF00"/>
    <a:srgbClr val="006600"/>
    <a:srgbClr val="0033CC"/>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157" autoAdjust="0"/>
  </p:normalViewPr>
  <p:slideViewPr>
    <p:cSldViewPr>
      <p:cViewPr>
        <p:scale>
          <a:sx n="100" d="100"/>
          <a:sy n="100" d="100"/>
        </p:scale>
        <p:origin x="-330" y="-222"/>
      </p:cViewPr>
      <p:guideLst>
        <p:guide orient="horz" pos="3203"/>
        <p:guide orient="horz" pos="663"/>
        <p:guide orient="horz" pos="4247"/>
        <p:guide orient="horz" pos="799"/>
        <p:guide orient="horz" pos="1071"/>
        <p:guide pos="5692"/>
        <p:guide pos="68"/>
        <p:guide pos="2880"/>
        <p:guide pos="295"/>
        <p:guide pos="49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96" y="-114"/>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349" tIns="45673" rIns="91349" bIns="45673" numCol="1" anchor="t" anchorCtr="0" compatLnSpc="1">
            <a:prstTxWarp prst="textNoShape">
              <a:avLst/>
            </a:prstTxWarp>
          </a:bodyPr>
          <a:lstStyle>
            <a:lvl1pPr>
              <a:defRPr sz="1200" dirty="0">
                <a:cs typeface="+mn-cs"/>
              </a:defRPr>
            </a:lvl1pPr>
          </a:lstStyle>
          <a:p>
            <a:pPr>
              <a:defRPr/>
            </a:pPr>
            <a:endParaRPr lang="en-US"/>
          </a:p>
        </p:txBody>
      </p:sp>
      <p:sp>
        <p:nvSpPr>
          <p:cNvPr id="13926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p:spPr>
        <p:txBody>
          <a:bodyPr vert="horz" wrap="square" lIns="91349" tIns="45673" rIns="91349" bIns="45673" numCol="1" anchor="t" anchorCtr="0" compatLnSpc="1">
            <a:prstTxWarp prst="textNoShape">
              <a:avLst/>
            </a:prstTxWarp>
          </a:bodyPr>
          <a:lstStyle>
            <a:lvl1pPr algn="r">
              <a:defRPr sz="1200" dirty="0">
                <a:cs typeface="+mn-cs"/>
              </a:defRPr>
            </a:lvl1pPr>
          </a:lstStyle>
          <a:p>
            <a:pPr>
              <a:defRPr/>
            </a:pPr>
            <a:endParaRPr lang="en-US"/>
          </a:p>
        </p:txBody>
      </p:sp>
      <p:sp>
        <p:nvSpPr>
          <p:cNvPr id="13926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1349" tIns="45673" rIns="91349" bIns="45673" numCol="1" anchor="b" anchorCtr="0" compatLnSpc="1">
            <a:prstTxWarp prst="textNoShape">
              <a:avLst/>
            </a:prstTxWarp>
          </a:bodyPr>
          <a:lstStyle>
            <a:lvl1pPr>
              <a:defRPr sz="1200" dirty="0">
                <a:cs typeface="+mn-cs"/>
              </a:defRPr>
            </a:lvl1pPr>
          </a:lstStyle>
          <a:p>
            <a:pPr>
              <a:defRPr/>
            </a:pPr>
            <a:endParaRPr lang="en-US"/>
          </a:p>
        </p:txBody>
      </p:sp>
      <p:sp>
        <p:nvSpPr>
          <p:cNvPr id="13926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1349" tIns="45673" rIns="91349" bIns="45673" numCol="1" anchor="b" anchorCtr="0" compatLnSpc="1">
            <a:prstTxWarp prst="textNoShape">
              <a:avLst/>
            </a:prstTxWarp>
          </a:bodyPr>
          <a:lstStyle>
            <a:lvl1pPr algn="r">
              <a:defRPr sz="1200">
                <a:cs typeface="+mn-cs"/>
              </a:defRPr>
            </a:lvl1pPr>
          </a:lstStyle>
          <a:p>
            <a:pPr>
              <a:defRPr/>
            </a:pPr>
            <a:fld id="{69C8FE27-F0C1-4E6D-BCAC-C3188D80539B}" type="slidenum">
              <a:rPr lang="en-US"/>
              <a:pPr>
                <a:defRPr/>
              </a:pPr>
              <a:t>‹#›</a:t>
            </a:fld>
            <a:endParaRPr lang="en-US" dirty="0"/>
          </a:p>
        </p:txBody>
      </p:sp>
    </p:spTree>
    <p:extLst>
      <p:ext uri="{BB962C8B-B14F-4D97-AF65-F5344CB8AC3E}">
        <p14:creationId xmlns:p14="http://schemas.microsoft.com/office/powerpoint/2010/main" xmlns="" val="1769459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349" tIns="45673" rIns="91349" bIns="45673" numCol="1" anchor="t" anchorCtr="0" compatLnSpc="1">
            <a:prstTxWarp prst="textNoShape">
              <a:avLst/>
            </a:prstTxWarp>
          </a:bodyPr>
          <a:lstStyle>
            <a:lvl1pPr>
              <a:defRPr sz="1200" dirty="0">
                <a:cs typeface="+mn-cs"/>
              </a:defRPr>
            </a:lvl1pPr>
          </a:lstStyle>
          <a:p>
            <a:pPr>
              <a:defRPr/>
            </a:pPr>
            <a:endParaRPr lang="en-US"/>
          </a:p>
        </p:txBody>
      </p:sp>
      <p:sp>
        <p:nvSpPr>
          <p:cNvPr id="23555"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1349" tIns="45673" rIns="91349" bIns="45673" numCol="1" anchor="t" anchorCtr="0" compatLnSpc="1">
            <a:prstTxWarp prst="textNoShape">
              <a:avLst/>
            </a:prstTxWarp>
          </a:bodyPr>
          <a:lstStyle>
            <a:lvl1pPr algn="r">
              <a:defRPr sz="1200" dirty="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1349" tIns="45673" rIns="91349" bIns="45673" numCol="1" anchor="t" anchorCtr="0" compatLnSpc="1">
            <a:prstTxWarp prst="textNoShape">
              <a:avLst/>
            </a:prstTxWarp>
          </a:bodyPr>
          <a:lstStyle/>
          <a:p>
            <a:pPr lvl="0"/>
            <a:r>
              <a:rPr lang="pt-PT" noProof="0" smtClean="0"/>
              <a:t>Clique para editar os estilos de texto do modelo global</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p>
        </p:txBody>
      </p:sp>
      <p:sp>
        <p:nvSpPr>
          <p:cNvPr id="2355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1349" tIns="45673" rIns="91349" bIns="45673" numCol="1" anchor="b" anchorCtr="0" compatLnSpc="1">
            <a:prstTxWarp prst="textNoShape">
              <a:avLst/>
            </a:prstTxWarp>
          </a:bodyPr>
          <a:lstStyle>
            <a:lvl1pPr>
              <a:defRPr sz="1200" dirty="0">
                <a:cs typeface="+mn-cs"/>
              </a:defRPr>
            </a:lvl1pPr>
          </a:lstStyle>
          <a:p>
            <a:pPr>
              <a:defRPr/>
            </a:pPr>
            <a:endParaRPr lang="en-US"/>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1349" tIns="45673" rIns="91349" bIns="45673" numCol="1" anchor="b" anchorCtr="0" compatLnSpc="1">
            <a:prstTxWarp prst="textNoShape">
              <a:avLst/>
            </a:prstTxWarp>
          </a:bodyPr>
          <a:lstStyle>
            <a:lvl1pPr algn="r">
              <a:defRPr sz="1200">
                <a:cs typeface="+mn-cs"/>
              </a:defRPr>
            </a:lvl1pPr>
          </a:lstStyle>
          <a:p>
            <a:pPr>
              <a:defRPr/>
            </a:pPr>
            <a:fld id="{40A359EC-0F29-4905-BCE0-B0189C289953}" type="slidenum">
              <a:rPr lang="pt-PT"/>
              <a:pPr>
                <a:defRPr/>
              </a:pPr>
              <a:t>‹#›</a:t>
            </a:fld>
            <a:endParaRPr lang="pt-PT" dirty="0"/>
          </a:p>
        </p:txBody>
      </p:sp>
    </p:spTree>
    <p:extLst>
      <p:ext uri="{BB962C8B-B14F-4D97-AF65-F5344CB8AC3E}">
        <p14:creationId xmlns:p14="http://schemas.microsoft.com/office/powerpoint/2010/main" xmlns="" val="3079694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endParaRPr lang="en-US" smtClean="0">
              <a:latin typeface="Arial" charset="0"/>
            </a:endParaRPr>
          </a:p>
        </p:txBody>
      </p:sp>
      <p:sp>
        <p:nvSpPr>
          <p:cNvPr id="26627" name="Slide Number Placeholder 3"/>
          <p:cNvSpPr>
            <a:spLocks noGrp="1"/>
          </p:cNvSpPr>
          <p:nvPr>
            <p:ph type="sldNum" sz="quarter" idx="5"/>
          </p:nvPr>
        </p:nvSpPr>
        <p:spPr>
          <a:noFill/>
        </p:spPr>
        <p:txBody>
          <a:bodyPr/>
          <a:lstStyle/>
          <a:p>
            <a:fld id="{CED6B5BB-AF84-4A9C-906D-BECFAEA0A283}" type="slidenum">
              <a:rPr lang="pt-PT" smtClean="0">
                <a:cs typeface="Arial" charset="0"/>
              </a:rPr>
              <a:pPr/>
              <a:t>9</a:t>
            </a:fld>
            <a:endParaRPr lang="pt-PT"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pic>
        <p:nvPicPr>
          <p:cNvPr id="3" name="Picture 7" descr="fundo2"/>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5125" name="Rectangle 5"/>
          <p:cNvSpPr>
            <a:spLocks noGrp="1" noChangeArrowheads="1"/>
          </p:cNvSpPr>
          <p:nvPr>
            <p:ph type="subTitle" idx="1"/>
          </p:nvPr>
        </p:nvSpPr>
        <p:spPr>
          <a:xfrm>
            <a:off x="1555750" y="4319588"/>
            <a:ext cx="7048500" cy="622300"/>
          </a:xfrm>
        </p:spPr>
        <p:txBody>
          <a:bodyPr tIns="45720" bIns="45720"/>
          <a:lstStyle>
            <a:lvl1pPr marL="0" indent="0">
              <a:buFontTx/>
              <a:buNone/>
              <a:defRPr sz="2000" b="1"/>
            </a:lvl1pPr>
          </a:lstStyle>
          <a:p>
            <a:r>
              <a:rPr lang="pt-PT"/>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904038" y="47625"/>
            <a:ext cx="2239962" cy="2413000"/>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179388" y="47625"/>
            <a:ext cx="6572250" cy="2413000"/>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179388" y="1149350"/>
            <a:ext cx="4316412" cy="1311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149350"/>
            <a:ext cx="4316413" cy="1311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dirty="0" smtClean="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124075" y="47625"/>
            <a:ext cx="7019925"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1027" name="Rectangle 4"/>
          <p:cNvSpPr>
            <a:spLocks noGrp="1" noChangeArrowheads="1"/>
          </p:cNvSpPr>
          <p:nvPr>
            <p:ph type="body" idx="1"/>
          </p:nvPr>
        </p:nvSpPr>
        <p:spPr bwMode="auto">
          <a:xfrm>
            <a:off x="179388" y="1149350"/>
            <a:ext cx="8785225" cy="1193800"/>
          </a:xfrm>
          <a:prstGeom prst="rect">
            <a:avLst/>
          </a:prstGeom>
          <a:noFill/>
          <a:ln w="9525">
            <a:noFill/>
            <a:miter lim="800000"/>
            <a:headEnd/>
            <a:tailEnd/>
          </a:ln>
        </p:spPr>
        <p:txBody>
          <a:bodyPr vert="horz" wrap="square" lIns="91440" tIns="90000" rIns="91440" bIns="90000" numCol="1" anchor="t" anchorCtr="0" compatLnSpc="1">
            <a:prstTxWarp prst="textNoShape">
              <a:avLst/>
            </a:prstTxWarp>
            <a:spAutoFit/>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4104" name="Line 8"/>
          <p:cNvSpPr>
            <a:spLocks noChangeShapeType="1"/>
          </p:cNvSpPr>
          <p:nvPr/>
        </p:nvSpPr>
        <p:spPr bwMode="auto">
          <a:xfrm>
            <a:off x="0" y="860425"/>
            <a:ext cx="9036050" cy="0"/>
          </a:xfrm>
          <a:prstGeom prst="line">
            <a:avLst/>
          </a:prstGeom>
          <a:noFill/>
          <a:ln w="19050">
            <a:solidFill>
              <a:srgbClr val="003366"/>
            </a:solidFill>
            <a:round/>
            <a:headEnd/>
            <a:tailEnd/>
          </a:ln>
          <a:effectLst/>
        </p:spPr>
        <p:txBody>
          <a:bodyPr/>
          <a:lstStyle/>
          <a:p>
            <a:pPr>
              <a:defRPr/>
            </a:pPr>
            <a:endParaRPr lang="pt-PT" dirty="0">
              <a:latin typeface="Arial" pitchFamily="34" charset="0"/>
              <a:cs typeface="+mn-cs"/>
            </a:endParaRPr>
          </a:p>
        </p:txBody>
      </p:sp>
      <p:sp>
        <p:nvSpPr>
          <p:cNvPr id="4107" name="Line 11"/>
          <p:cNvSpPr>
            <a:spLocks noChangeShapeType="1"/>
          </p:cNvSpPr>
          <p:nvPr/>
        </p:nvSpPr>
        <p:spPr bwMode="auto">
          <a:xfrm>
            <a:off x="120650" y="901700"/>
            <a:ext cx="9036050" cy="0"/>
          </a:xfrm>
          <a:prstGeom prst="line">
            <a:avLst/>
          </a:prstGeom>
          <a:noFill/>
          <a:ln w="19050">
            <a:solidFill>
              <a:srgbClr val="336699"/>
            </a:solidFill>
            <a:round/>
            <a:headEnd/>
            <a:tailEnd/>
          </a:ln>
          <a:effectLst/>
        </p:spPr>
        <p:txBody>
          <a:bodyPr/>
          <a:lstStyle/>
          <a:p>
            <a:pPr>
              <a:defRPr/>
            </a:pPr>
            <a:endParaRPr lang="pt-PT" dirty="0">
              <a:latin typeface="Arial" pitchFamily="34" charset="0"/>
              <a:cs typeface="+mn-cs"/>
            </a:endParaRPr>
          </a:p>
        </p:txBody>
      </p:sp>
      <p:pic>
        <p:nvPicPr>
          <p:cNvPr id="1030" name="Picture 12" descr="Logotipo"/>
          <p:cNvPicPr>
            <a:picLocks noChangeAspect="1" noChangeArrowheads="1"/>
          </p:cNvPicPr>
          <p:nvPr/>
        </p:nvPicPr>
        <p:blipFill>
          <a:blip r:embed="rId13" cstate="print"/>
          <a:srcRect/>
          <a:stretch>
            <a:fillRect/>
          </a:stretch>
        </p:blipFill>
        <p:spPr bwMode="auto">
          <a:xfrm>
            <a:off x="107950" y="188913"/>
            <a:ext cx="1800225" cy="423862"/>
          </a:xfrm>
          <a:prstGeom prst="rect">
            <a:avLst/>
          </a:prstGeom>
          <a:noFill/>
          <a:ln w="9525">
            <a:noFill/>
            <a:miter lim="800000"/>
            <a:headEnd/>
            <a:tailEnd/>
          </a:ln>
        </p:spPr>
      </p:pic>
      <p:sp>
        <p:nvSpPr>
          <p:cNvPr id="1035" name="Text Box 11"/>
          <p:cNvSpPr txBox="1">
            <a:spLocks noChangeArrowheads="1"/>
          </p:cNvSpPr>
          <p:nvPr/>
        </p:nvSpPr>
        <p:spPr bwMode="auto">
          <a:xfrm>
            <a:off x="8739188" y="6746875"/>
            <a:ext cx="360362" cy="106363"/>
          </a:xfrm>
          <a:prstGeom prst="rect">
            <a:avLst/>
          </a:prstGeom>
          <a:noFill/>
          <a:ln w="9525">
            <a:noFill/>
            <a:miter lim="800000"/>
            <a:headEnd/>
            <a:tailEnd/>
          </a:ln>
          <a:effectLst/>
        </p:spPr>
        <p:txBody>
          <a:bodyPr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r" eaLnBrk="1" hangingPunct="1">
              <a:spcBef>
                <a:spcPct val="50000"/>
              </a:spcBef>
              <a:defRPr/>
            </a:pPr>
            <a:r>
              <a:rPr lang="pt-PT" sz="700" dirty="0">
                <a:cs typeface="+mn-cs"/>
              </a:rPr>
              <a:t> </a:t>
            </a:r>
            <a:fld id="{10A37F4E-266F-4AB2-A2EB-8D9D490AD3F4}" type="slidenum">
              <a:rPr lang="pt-PT" sz="700">
                <a:cs typeface="+mn-cs"/>
              </a:rPr>
              <a:pPr algn="r" eaLnBrk="1" hangingPunct="1">
                <a:spcBef>
                  <a:spcPct val="50000"/>
                </a:spcBef>
                <a:defRPr/>
              </a:pPr>
              <a:t>‹#›</a:t>
            </a:fld>
            <a:endParaRPr lang="en-US" sz="700" dirty="0">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dt="0"/>
  <p:txStyles>
    <p:titleStyle>
      <a:lvl1pPr algn="l" rtl="0" eaLnBrk="0" fontAlgn="base" hangingPunct="0">
        <a:spcBef>
          <a:spcPct val="0"/>
        </a:spcBef>
        <a:spcAft>
          <a:spcPct val="0"/>
        </a:spcAft>
        <a:defRPr sz="1600" b="1">
          <a:solidFill>
            <a:srgbClr val="003366"/>
          </a:solidFill>
          <a:latin typeface="+mj-lt"/>
          <a:ea typeface="+mj-ea"/>
          <a:cs typeface="+mj-cs"/>
        </a:defRPr>
      </a:lvl1pPr>
      <a:lvl2pPr algn="l" rtl="0" eaLnBrk="0" fontAlgn="base" hangingPunct="0">
        <a:spcBef>
          <a:spcPct val="0"/>
        </a:spcBef>
        <a:spcAft>
          <a:spcPct val="0"/>
        </a:spcAft>
        <a:defRPr sz="1600" b="1">
          <a:solidFill>
            <a:srgbClr val="003366"/>
          </a:solidFill>
          <a:latin typeface="Arial" pitchFamily="34" charset="0"/>
        </a:defRPr>
      </a:lvl2pPr>
      <a:lvl3pPr algn="l" rtl="0" eaLnBrk="0" fontAlgn="base" hangingPunct="0">
        <a:spcBef>
          <a:spcPct val="0"/>
        </a:spcBef>
        <a:spcAft>
          <a:spcPct val="0"/>
        </a:spcAft>
        <a:defRPr sz="1600" b="1">
          <a:solidFill>
            <a:srgbClr val="003366"/>
          </a:solidFill>
          <a:latin typeface="Arial" pitchFamily="34" charset="0"/>
        </a:defRPr>
      </a:lvl3pPr>
      <a:lvl4pPr algn="l" rtl="0" eaLnBrk="0" fontAlgn="base" hangingPunct="0">
        <a:spcBef>
          <a:spcPct val="0"/>
        </a:spcBef>
        <a:spcAft>
          <a:spcPct val="0"/>
        </a:spcAft>
        <a:defRPr sz="1600" b="1">
          <a:solidFill>
            <a:srgbClr val="003366"/>
          </a:solidFill>
          <a:latin typeface="Arial" pitchFamily="34" charset="0"/>
        </a:defRPr>
      </a:lvl4pPr>
      <a:lvl5pPr algn="l" rtl="0" eaLnBrk="0" fontAlgn="base" hangingPunct="0">
        <a:spcBef>
          <a:spcPct val="0"/>
        </a:spcBef>
        <a:spcAft>
          <a:spcPct val="0"/>
        </a:spcAft>
        <a:defRPr sz="1600" b="1">
          <a:solidFill>
            <a:srgbClr val="003366"/>
          </a:solidFill>
          <a:latin typeface="Arial" pitchFamily="34" charset="0"/>
        </a:defRPr>
      </a:lvl5pPr>
      <a:lvl6pPr marL="457200" algn="l" rtl="0" fontAlgn="base">
        <a:spcBef>
          <a:spcPct val="0"/>
        </a:spcBef>
        <a:spcAft>
          <a:spcPct val="0"/>
        </a:spcAft>
        <a:defRPr b="1">
          <a:solidFill>
            <a:srgbClr val="003366"/>
          </a:solidFill>
          <a:latin typeface="Arial" pitchFamily="34" charset="0"/>
        </a:defRPr>
      </a:lvl6pPr>
      <a:lvl7pPr marL="914400" algn="l" rtl="0" fontAlgn="base">
        <a:spcBef>
          <a:spcPct val="0"/>
        </a:spcBef>
        <a:spcAft>
          <a:spcPct val="0"/>
        </a:spcAft>
        <a:defRPr b="1">
          <a:solidFill>
            <a:srgbClr val="003366"/>
          </a:solidFill>
          <a:latin typeface="Arial" pitchFamily="34" charset="0"/>
        </a:defRPr>
      </a:lvl7pPr>
      <a:lvl8pPr marL="1371600" algn="l" rtl="0" fontAlgn="base">
        <a:spcBef>
          <a:spcPct val="0"/>
        </a:spcBef>
        <a:spcAft>
          <a:spcPct val="0"/>
        </a:spcAft>
        <a:defRPr b="1">
          <a:solidFill>
            <a:srgbClr val="003366"/>
          </a:solidFill>
          <a:latin typeface="Arial" pitchFamily="34" charset="0"/>
        </a:defRPr>
      </a:lvl8pPr>
      <a:lvl9pPr marL="1828800" algn="l" rtl="0" fontAlgn="base">
        <a:spcBef>
          <a:spcPct val="0"/>
        </a:spcBef>
        <a:spcAft>
          <a:spcPct val="0"/>
        </a:spcAft>
        <a:defRPr b="1">
          <a:solidFill>
            <a:srgbClr val="003366"/>
          </a:solidFill>
          <a:latin typeface="Arial" pitchFamily="34" charset="0"/>
        </a:defRPr>
      </a:lvl9pPr>
    </p:titleStyle>
    <p:bodyStyle>
      <a:lvl1pPr marL="185738" indent="-185738" algn="l" rtl="0" eaLnBrk="0" fontAlgn="base" hangingPunct="0">
        <a:spcBef>
          <a:spcPct val="30000"/>
        </a:spcBef>
        <a:spcAft>
          <a:spcPct val="30000"/>
        </a:spcAft>
        <a:buClr>
          <a:srgbClr val="A50021"/>
        </a:buClr>
        <a:buChar char="•"/>
        <a:defRPr sz="900">
          <a:solidFill>
            <a:schemeClr val="tx1"/>
          </a:solidFill>
          <a:latin typeface="+mn-lt"/>
          <a:ea typeface="+mn-ea"/>
          <a:cs typeface="+mn-cs"/>
        </a:defRPr>
      </a:lvl1pPr>
      <a:lvl2pPr marL="630238" indent="-173038" algn="l" rtl="0" eaLnBrk="0" fontAlgn="base" hangingPunct="0">
        <a:spcBef>
          <a:spcPct val="30000"/>
        </a:spcBef>
        <a:spcAft>
          <a:spcPct val="30000"/>
        </a:spcAft>
        <a:buClr>
          <a:srgbClr val="003366"/>
        </a:buClr>
        <a:buSzPct val="80000"/>
        <a:buFont typeface="Wingdings" pitchFamily="2" charset="2"/>
        <a:buChar char="§"/>
        <a:defRPr sz="900">
          <a:solidFill>
            <a:schemeClr val="tx1"/>
          </a:solidFill>
          <a:latin typeface="+mn-lt"/>
        </a:defRPr>
      </a:lvl2pPr>
      <a:lvl3pPr marL="1074738" indent="-158750" algn="l" rtl="0" eaLnBrk="0" fontAlgn="base" hangingPunct="0">
        <a:spcBef>
          <a:spcPct val="30000"/>
        </a:spcBef>
        <a:spcAft>
          <a:spcPct val="30000"/>
        </a:spcAft>
        <a:buClr>
          <a:srgbClr val="003366"/>
        </a:buClr>
        <a:buSzPct val="80000"/>
        <a:buFont typeface="Wingdings" pitchFamily="2" charset="2"/>
        <a:buChar char="§"/>
        <a:defRPr sz="900">
          <a:solidFill>
            <a:schemeClr val="tx1"/>
          </a:solidFill>
          <a:latin typeface="+mn-lt"/>
        </a:defRPr>
      </a:lvl3pPr>
      <a:lvl4pPr marL="1519238" indent="-147638" algn="l" rtl="0" eaLnBrk="0" fontAlgn="base" hangingPunct="0">
        <a:spcBef>
          <a:spcPct val="30000"/>
        </a:spcBef>
        <a:spcAft>
          <a:spcPct val="30000"/>
        </a:spcAft>
        <a:buClr>
          <a:srgbClr val="003366"/>
        </a:buClr>
        <a:buSzPct val="80000"/>
        <a:buFont typeface="Wingdings" pitchFamily="2" charset="2"/>
        <a:buChar char="§"/>
        <a:defRPr sz="900">
          <a:solidFill>
            <a:schemeClr val="tx1"/>
          </a:solidFill>
          <a:latin typeface="+mn-lt"/>
        </a:defRPr>
      </a:lvl4pPr>
      <a:lvl5pPr marL="1976438" indent="-147638" algn="l" rtl="0" eaLnBrk="0" fontAlgn="base" hangingPunct="0">
        <a:spcBef>
          <a:spcPct val="30000"/>
        </a:spcBef>
        <a:spcAft>
          <a:spcPct val="30000"/>
        </a:spcAft>
        <a:buClr>
          <a:srgbClr val="003366"/>
        </a:buClr>
        <a:buSzPct val="80000"/>
        <a:buFont typeface="Wingdings" pitchFamily="2" charset="2"/>
        <a:buChar char="§"/>
        <a:defRPr sz="900">
          <a:solidFill>
            <a:schemeClr val="tx1"/>
          </a:solidFill>
          <a:latin typeface="+mn-lt"/>
        </a:defRPr>
      </a:lvl5pPr>
      <a:lvl6pPr marL="2433638" indent="-147638" algn="l" rtl="0" fontAlgn="base">
        <a:spcBef>
          <a:spcPct val="30000"/>
        </a:spcBef>
        <a:spcAft>
          <a:spcPct val="30000"/>
        </a:spcAft>
        <a:buClr>
          <a:srgbClr val="003366"/>
        </a:buClr>
        <a:buSzPct val="80000"/>
        <a:buFont typeface="Wingdings" pitchFamily="2" charset="2"/>
        <a:buChar char="§"/>
        <a:defRPr sz="1000">
          <a:solidFill>
            <a:schemeClr val="tx1"/>
          </a:solidFill>
          <a:latin typeface="+mn-lt"/>
        </a:defRPr>
      </a:lvl6pPr>
      <a:lvl7pPr marL="2890838" indent="-147638" algn="l" rtl="0" fontAlgn="base">
        <a:spcBef>
          <a:spcPct val="30000"/>
        </a:spcBef>
        <a:spcAft>
          <a:spcPct val="30000"/>
        </a:spcAft>
        <a:buClr>
          <a:srgbClr val="003366"/>
        </a:buClr>
        <a:buSzPct val="80000"/>
        <a:buFont typeface="Wingdings" pitchFamily="2" charset="2"/>
        <a:buChar char="§"/>
        <a:defRPr sz="1000">
          <a:solidFill>
            <a:schemeClr val="tx1"/>
          </a:solidFill>
          <a:latin typeface="+mn-lt"/>
        </a:defRPr>
      </a:lvl7pPr>
      <a:lvl8pPr marL="3348038" indent="-147638" algn="l" rtl="0" fontAlgn="base">
        <a:spcBef>
          <a:spcPct val="30000"/>
        </a:spcBef>
        <a:spcAft>
          <a:spcPct val="30000"/>
        </a:spcAft>
        <a:buClr>
          <a:srgbClr val="003366"/>
        </a:buClr>
        <a:buSzPct val="80000"/>
        <a:buFont typeface="Wingdings" pitchFamily="2" charset="2"/>
        <a:buChar char="§"/>
        <a:defRPr sz="1000">
          <a:solidFill>
            <a:schemeClr val="tx1"/>
          </a:solidFill>
          <a:latin typeface="+mn-lt"/>
        </a:defRPr>
      </a:lvl8pPr>
      <a:lvl9pPr marL="3805238" indent="-147638" algn="l" rtl="0" fontAlgn="base">
        <a:spcBef>
          <a:spcPct val="30000"/>
        </a:spcBef>
        <a:spcAft>
          <a:spcPct val="30000"/>
        </a:spcAft>
        <a:buClr>
          <a:srgbClr val="003366"/>
        </a:buClr>
        <a:buSzPct val="80000"/>
        <a:buFont typeface="Wingdings" pitchFamily="2" charset="2"/>
        <a:buChar char="§"/>
        <a:defRPr sz="1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hyperlink" Target="http://www.incentivos.qren.p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8"/>
          <p:cNvSpPr txBox="1">
            <a:spLocks noChangeArrowheads="1"/>
          </p:cNvSpPr>
          <p:nvPr/>
        </p:nvSpPr>
        <p:spPr bwMode="auto">
          <a:xfrm>
            <a:off x="468313" y="1773238"/>
            <a:ext cx="7416800" cy="3024187"/>
          </a:xfrm>
          <a:prstGeom prst="rect">
            <a:avLst/>
          </a:prstGeom>
          <a:noFill/>
          <a:ln w="92075">
            <a:noFill/>
            <a:miter lim="800000"/>
            <a:headEnd/>
            <a:tailEnd/>
          </a:ln>
        </p:spPr>
        <p:txBody>
          <a:bodyPr/>
          <a:lstStyle/>
          <a:p>
            <a:r>
              <a:rPr lang="pt-PT" sz="4000" b="1">
                <a:solidFill>
                  <a:srgbClr val="000066"/>
                </a:solidFill>
                <a:latin typeface="Calibri" pitchFamily="34" charset="0"/>
              </a:rPr>
              <a:t>FINOVA – Support Fund to Finance Innovation</a:t>
            </a:r>
          </a:p>
          <a:p>
            <a:pPr>
              <a:lnSpc>
                <a:spcPct val="175000"/>
              </a:lnSpc>
            </a:pPr>
            <a:endParaRPr lang="pt-PT" sz="500" b="1">
              <a:solidFill>
                <a:srgbClr val="000066"/>
              </a:solidFill>
              <a:latin typeface="Calibri" pitchFamily="34" charset="0"/>
            </a:endParaRPr>
          </a:p>
          <a:p>
            <a:pPr>
              <a:lnSpc>
                <a:spcPts val="3000"/>
              </a:lnSpc>
            </a:pPr>
            <a:endParaRPr lang="pt-PT" sz="2400" b="1" i="1">
              <a:solidFill>
                <a:srgbClr val="000066"/>
              </a:solidFill>
              <a:latin typeface="Calibri" pitchFamily="34" charset="0"/>
            </a:endParaRPr>
          </a:p>
          <a:p>
            <a:pPr>
              <a:lnSpc>
                <a:spcPts val="3000"/>
              </a:lnSpc>
            </a:pPr>
            <a:endParaRPr lang="pt-PT" sz="2400" b="1" i="1">
              <a:solidFill>
                <a:srgbClr val="000066"/>
              </a:solidFill>
              <a:latin typeface="Calibri" pitchFamily="34" charset="0"/>
            </a:endParaRPr>
          </a:p>
          <a:p>
            <a:pPr>
              <a:lnSpc>
                <a:spcPts val="3000"/>
              </a:lnSpc>
            </a:pPr>
            <a:r>
              <a:rPr lang="en-US" sz="1800" b="1" i="1">
                <a:solidFill>
                  <a:srgbClr val="000066"/>
                </a:solidFill>
                <a:latin typeface="Calibri" pitchFamily="34" charset="0"/>
              </a:rPr>
              <a:t>FIN-EN -Sharing Methodologies on Financial Engineering for Enterprises</a:t>
            </a:r>
          </a:p>
          <a:p>
            <a:pPr>
              <a:lnSpc>
                <a:spcPct val="175000"/>
              </a:lnSpc>
            </a:pPr>
            <a:endParaRPr lang="pt-PT" sz="3600" b="1">
              <a:solidFill>
                <a:srgbClr val="000066"/>
              </a:solidFill>
              <a:latin typeface="Calibri" pitchFamily="34" charset="0"/>
            </a:endParaRPr>
          </a:p>
          <a:p>
            <a:pPr>
              <a:lnSpc>
                <a:spcPct val="175000"/>
              </a:lnSpc>
            </a:pPr>
            <a:endParaRPr lang="pt-PT" sz="3600" b="1">
              <a:solidFill>
                <a:srgbClr val="000066"/>
              </a:solidFill>
              <a:latin typeface="Calibri" pitchFamily="34" charset="0"/>
            </a:endParaRPr>
          </a:p>
        </p:txBody>
      </p:sp>
      <p:pic>
        <p:nvPicPr>
          <p:cNvPr id="15362" name="Picture 15" descr="QREN_Logotipo(H)"/>
          <p:cNvPicPr>
            <a:picLocks noChangeAspect="1" noChangeArrowheads="1"/>
          </p:cNvPicPr>
          <p:nvPr/>
        </p:nvPicPr>
        <p:blipFill>
          <a:blip r:embed="rId2" cstate="print"/>
          <a:srcRect l="9679" t="22771" r="9668" b="22578"/>
          <a:stretch>
            <a:fillRect/>
          </a:stretch>
        </p:blipFill>
        <p:spPr bwMode="auto">
          <a:xfrm>
            <a:off x="5795963" y="6165850"/>
            <a:ext cx="1327150" cy="636588"/>
          </a:xfrm>
          <a:prstGeom prst="rect">
            <a:avLst/>
          </a:prstGeom>
          <a:noFill/>
          <a:ln w="9525">
            <a:noFill/>
            <a:miter lim="800000"/>
            <a:headEnd/>
            <a:tailEnd/>
          </a:ln>
        </p:spPr>
      </p:pic>
      <p:pic>
        <p:nvPicPr>
          <p:cNvPr id="15363" name="Picture 17" descr="Logo_Compete"/>
          <p:cNvPicPr>
            <a:picLocks noChangeAspect="1" noChangeArrowheads="1"/>
          </p:cNvPicPr>
          <p:nvPr/>
        </p:nvPicPr>
        <p:blipFill>
          <a:blip r:embed="rId3" cstate="print"/>
          <a:srcRect/>
          <a:stretch>
            <a:fillRect/>
          </a:stretch>
        </p:blipFill>
        <p:spPr bwMode="auto">
          <a:xfrm>
            <a:off x="4427538" y="6165850"/>
            <a:ext cx="1008062" cy="588963"/>
          </a:xfrm>
          <a:prstGeom prst="rect">
            <a:avLst/>
          </a:prstGeom>
          <a:noFill/>
          <a:ln w="9525">
            <a:noFill/>
            <a:miter lim="800000"/>
            <a:headEnd/>
            <a:tailEnd/>
          </a:ln>
        </p:spPr>
      </p:pic>
      <p:pic>
        <p:nvPicPr>
          <p:cNvPr id="15364" name="Picture 20" descr="Image002"/>
          <p:cNvPicPr>
            <a:picLocks noChangeAspect="1" noChangeArrowheads="1"/>
          </p:cNvPicPr>
          <p:nvPr/>
        </p:nvPicPr>
        <p:blipFill>
          <a:blip r:embed="rId4" cstate="print"/>
          <a:srcRect/>
          <a:stretch>
            <a:fillRect/>
          </a:stretch>
        </p:blipFill>
        <p:spPr bwMode="auto">
          <a:xfrm>
            <a:off x="250825" y="6237288"/>
            <a:ext cx="1155700" cy="449262"/>
          </a:xfrm>
          <a:prstGeom prst="rect">
            <a:avLst/>
          </a:prstGeom>
          <a:noFill/>
          <a:ln w="9525">
            <a:noFill/>
            <a:miter lim="800000"/>
            <a:headEnd/>
            <a:tailEnd/>
          </a:ln>
        </p:spPr>
      </p:pic>
      <p:pic>
        <p:nvPicPr>
          <p:cNvPr id="15365" name="Picture 22" descr="UE - Feder cor PT"/>
          <p:cNvPicPr>
            <a:picLocks noChangeAspect="1" noChangeArrowheads="1"/>
          </p:cNvPicPr>
          <p:nvPr/>
        </p:nvPicPr>
        <p:blipFill>
          <a:blip r:embed="rId5" cstate="print"/>
          <a:srcRect/>
          <a:stretch>
            <a:fillRect/>
          </a:stretch>
        </p:blipFill>
        <p:spPr bwMode="auto">
          <a:xfrm>
            <a:off x="7407275" y="6351588"/>
            <a:ext cx="1557338" cy="390525"/>
          </a:xfrm>
          <a:prstGeom prst="rect">
            <a:avLst/>
          </a:prstGeom>
          <a:noFill/>
          <a:ln w="9525">
            <a:noFill/>
            <a:miter lim="800000"/>
            <a:headEnd/>
            <a:tailEnd/>
          </a:ln>
        </p:spPr>
      </p:pic>
      <p:sp>
        <p:nvSpPr>
          <p:cNvPr id="15366" name="Rectangle 5"/>
          <p:cNvSpPr txBox="1">
            <a:spLocks noChangeArrowheads="1"/>
          </p:cNvSpPr>
          <p:nvPr/>
        </p:nvSpPr>
        <p:spPr bwMode="auto">
          <a:xfrm>
            <a:off x="5076056" y="5229225"/>
            <a:ext cx="3888557" cy="477054"/>
          </a:xfrm>
          <a:prstGeom prst="rect">
            <a:avLst/>
          </a:prstGeom>
          <a:noFill/>
          <a:ln w="9525">
            <a:noFill/>
            <a:miter lim="800000"/>
            <a:headEnd/>
            <a:tailEnd/>
          </a:ln>
        </p:spPr>
        <p:txBody>
          <a:bodyPr wrap="square">
            <a:spAutoFit/>
          </a:bodyPr>
          <a:lstStyle/>
          <a:p>
            <a:pPr>
              <a:lnSpc>
                <a:spcPts val="3000"/>
              </a:lnSpc>
              <a:buClr>
                <a:srgbClr val="A50021"/>
              </a:buClr>
            </a:pPr>
            <a:r>
              <a:rPr lang="en-GB" sz="1800" b="1" dirty="0" smtClean="0">
                <a:solidFill>
                  <a:srgbClr val="000066"/>
                </a:solidFill>
                <a:latin typeface="Calibri" pitchFamily="34" charset="0"/>
              </a:rPr>
              <a:t>Lisbon Meeting, </a:t>
            </a:r>
            <a:r>
              <a:rPr lang="pt-PT" sz="1800" b="1" dirty="0" smtClean="0">
                <a:solidFill>
                  <a:srgbClr val="000066"/>
                </a:solidFill>
                <a:latin typeface="Calibri" pitchFamily="34" charset="0"/>
              </a:rPr>
              <a:t>26 </a:t>
            </a:r>
            <a:r>
              <a:rPr lang="pt-PT" sz="1800" b="1" dirty="0" err="1">
                <a:solidFill>
                  <a:srgbClr val="000066"/>
                </a:solidFill>
                <a:latin typeface="Calibri" pitchFamily="34" charset="0"/>
              </a:rPr>
              <a:t>September</a:t>
            </a:r>
            <a:r>
              <a:rPr lang="pt-PT" sz="1800" b="1" dirty="0">
                <a:solidFill>
                  <a:srgbClr val="000066"/>
                </a:solidFill>
                <a:latin typeface="Calibri" pitchFamily="34" charset="0"/>
              </a:rPr>
              <a:t> 2013</a:t>
            </a:r>
          </a:p>
        </p:txBody>
      </p:sp>
      <p:pic>
        <p:nvPicPr>
          <p:cNvPr id="15367" name="Picture 16" descr="logotipo_POR_Lisboa"/>
          <p:cNvPicPr>
            <a:picLocks noChangeAspect="1" noChangeArrowheads="1"/>
          </p:cNvPicPr>
          <p:nvPr/>
        </p:nvPicPr>
        <p:blipFill>
          <a:blip r:embed="rId6" cstate="print"/>
          <a:srcRect l="10524" t="6265" r="10544" b="12289"/>
          <a:stretch>
            <a:fillRect/>
          </a:stretch>
        </p:blipFill>
        <p:spPr bwMode="auto">
          <a:xfrm>
            <a:off x="3319463" y="6165850"/>
            <a:ext cx="747712" cy="647700"/>
          </a:xfrm>
          <a:prstGeom prst="rect">
            <a:avLst/>
          </a:prstGeom>
          <a:noFill/>
          <a:ln w="9525">
            <a:noFill/>
            <a:miter lim="800000"/>
            <a:headEnd/>
            <a:tailEnd/>
          </a:ln>
        </p:spPr>
      </p:pic>
      <p:pic>
        <p:nvPicPr>
          <p:cNvPr id="15368" name="Picture 18" descr="Algarve21_Logotipo_Cor-Positivo"/>
          <p:cNvPicPr>
            <a:picLocks noChangeAspect="1" noChangeArrowheads="1"/>
          </p:cNvPicPr>
          <p:nvPr/>
        </p:nvPicPr>
        <p:blipFill>
          <a:blip r:embed="rId7" cstate="print"/>
          <a:srcRect/>
          <a:stretch>
            <a:fillRect/>
          </a:stretch>
        </p:blipFill>
        <p:spPr bwMode="auto">
          <a:xfrm>
            <a:off x="1874838" y="6308725"/>
            <a:ext cx="1041400" cy="36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a:off x="684213" y="3644900"/>
            <a:ext cx="7559675" cy="504825"/>
          </a:xfrm>
          <a:prstGeom prst="roundRect">
            <a:avLst>
              <a:gd name="adj" fmla="val 16667"/>
            </a:avLst>
          </a:prstGeom>
          <a:solidFill>
            <a:schemeClr val="bg1">
              <a:lumMod val="85000"/>
            </a:schemeClr>
          </a:solidFill>
          <a:ln w="12700">
            <a:noFill/>
            <a:round/>
            <a:headEnd type="none" w="sm" len="sm"/>
            <a:tailEnd/>
          </a:ln>
        </p:spPr>
        <p:txBody>
          <a:bodyPr wrap="none" anchor="ctr"/>
          <a:lstStyle/>
          <a:p>
            <a:pPr>
              <a:defRPr/>
            </a:pPr>
            <a:endParaRPr lang="en-US" sz="1700" b="1" dirty="0">
              <a:latin typeface="Calibri" pitchFamily="34" charset="0"/>
              <a:cs typeface="+mn-cs"/>
            </a:endParaRPr>
          </a:p>
        </p:txBody>
      </p:sp>
      <p:sp>
        <p:nvSpPr>
          <p:cNvPr id="27650" name="CaixaDeTexto 10"/>
          <p:cNvSpPr txBox="1">
            <a:spLocks noChangeArrowheads="1"/>
          </p:cNvSpPr>
          <p:nvPr/>
        </p:nvSpPr>
        <p:spPr bwMode="auto">
          <a:xfrm>
            <a:off x="684213" y="1628775"/>
            <a:ext cx="7523162" cy="3671888"/>
          </a:xfrm>
          <a:prstGeom prst="rect">
            <a:avLst/>
          </a:prstGeom>
          <a:noFill/>
          <a:ln w="9525">
            <a:noFill/>
            <a:miter lim="800000"/>
            <a:headEnd/>
            <a:tailEnd/>
          </a:ln>
        </p:spPr>
        <p:txBody>
          <a:bodyPr/>
          <a:lstStyle/>
          <a:p>
            <a:pPr>
              <a:lnSpc>
                <a:spcPct val="300000"/>
              </a:lnSpc>
            </a:pPr>
            <a:r>
              <a:rPr lang="pt-PT" sz="1800" b="1">
                <a:solidFill>
                  <a:srgbClr val="000066"/>
                </a:solidFill>
                <a:latin typeface="Calibri" pitchFamily="34" charset="0"/>
              </a:rPr>
              <a:t>PME Investimentos</a:t>
            </a:r>
            <a:endParaRPr lang="en-US" sz="1800" b="1">
              <a:solidFill>
                <a:srgbClr val="000066"/>
              </a:solidFill>
              <a:latin typeface="Calibri" pitchFamily="34" charset="0"/>
            </a:endParaRPr>
          </a:p>
          <a:p>
            <a:pPr>
              <a:lnSpc>
                <a:spcPct val="300000"/>
              </a:lnSpc>
            </a:pPr>
            <a:r>
              <a:rPr lang="pt-PT" sz="1800" b="1">
                <a:solidFill>
                  <a:srgbClr val="000066"/>
                </a:solidFill>
                <a:latin typeface="Calibri" pitchFamily="34" charset="0"/>
              </a:rPr>
              <a:t>FINOVA – Holding Fund</a:t>
            </a:r>
          </a:p>
          <a:p>
            <a:pPr>
              <a:lnSpc>
                <a:spcPct val="300000"/>
              </a:lnSpc>
            </a:pPr>
            <a:r>
              <a:rPr lang="pt-PT" sz="1800" b="1">
                <a:solidFill>
                  <a:srgbClr val="000066"/>
                </a:solidFill>
                <a:latin typeface="Calibri" pitchFamily="34" charset="0"/>
              </a:rPr>
              <a:t>Financial Engineering Instruments</a:t>
            </a:r>
          </a:p>
          <a:p>
            <a:pPr>
              <a:lnSpc>
                <a:spcPct val="300000"/>
              </a:lnSpc>
            </a:pPr>
            <a:r>
              <a:rPr lang="pt-PT" sz="1800" b="1">
                <a:solidFill>
                  <a:srgbClr val="000066"/>
                </a:solidFill>
                <a:latin typeface="Calibri" pitchFamily="34" charset="0"/>
              </a:rPr>
              <a:t>Results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ítulo 1"/>
          <p:cNvSpPr>
            <a:spLocks noGrp="1"/>
          </p:cNvSpPr>
          <p:nvPr>
            <p:ph type="title"/>
          </p:nvPr>
        </p:nvSpPr>
        <p:spPr/>
        <p:txBody>
          <a:bodyPr/>
          <a:lstStyle/>
          <a:p>
            <a:r>
              <a:rPr lang="pt-PT" sz="2200" smtClean="0">
                <a:latin typeface="Calibri" pitchFamily="34" charset="0"/>
              </a:rPr>
              <a:t>Financial Engineering Instruments</a:t>
            </a:r>
          </a:p>
        </p:txBody>
      </p:sp>
      <p:sp>
        <p:nvSpPr>
          <p:cNvPr id="11" name="Rectângulo arredondado 10"/>
          <p:cNvSpPr/>
          <p:nvPr/>
        </p:nvSpPr>
        <p:spPr bwMode="auto">
          <a:xfrm>
            <a:off x="4211960" y="1844824"/>
            <a:ext cx="4608512" cy="1152128"/>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9900"/>
              </a:buClr>
              <a:buSzPct val="100000"/>
            </a:pPr>
            <a:r>
              <a:rPr lang="pt-PT" sz="1400" b="1" dirty="0" err="1">
                <a:solidFill>
                  <a:srgbClr val="000066"/>
                </a:solidFill>
                <a:latin typeface="Calibri" pitchFamily="34" charset="0"/>
                <a:cs typeface="Arial" charset="0"/>
              </a:rPr>
              <a:t>Launched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a:t>
            </a:r>
            <a:r>
              <a:rPr lang="pt-PT" sz="1400" b="1" dirty="0">
                <a:solidFill>
                  <a:srgbClr val="000066"/>
                </a:solidFill>
                <a:latin typeface="Calibri" pitchFamily="34" charset="0"/>
                <a:cs typeface="Arial" charset="0"/>
              </a:rPr>
              <a:t> 2008, </a:t>
            </a:r>
            <a:r>
              <a:rPr lang="pt-PT" sz="1400" b="1" dirty="0" err="1">
                <a:solidFill>
                  <a:srgbClr val="000066"/>
                </a:solidFill>
                <a:latin typeface="Calibri" pitchFamily="34" charset="0"/>
                <a:cs typeface="Arial" charset="0"/>
              </a:rPr>
              <a:t>within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scope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anti-crisis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measures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correspond</a:t>
            </a:r>
            <a:r>
              <a:rPr lang="pt-PT" sz="1400" b="1" dirty="0">
                <a:solidFill>
                  <a:srgbClr val="000066"/>
                </a:solidFill>
                <a:latin typeface="Calibri" pitchFamily="34" charset="0"/>
                <a:cs typeface="Arial" charset="0"/>
              </a:rPr>
              <a:t> to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concern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funding</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public</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entities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facilitating</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and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improving</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conditions</a:t>
            </a:r>
            <a:r>
              <a:rPr lang="pt-PT" sz="1400" b="1" dirty="0">
                <a:solidFill>
                  <a:srgbClr val="000066"/>
                </a:solidFill>
                <a:latin typeface="Calibri" pitchFamily="34" charset="0"/>
                <a:cs typeface="Arial" charset="0"/>
              </a:rPr>
              <a:t> for </a:t>
            </a:r>
            <a:r>
              <a:rPr lang="pt-PT" sz="1400" b="1" dirty="0" err="1">
                <a:solidFill>
                  <a:srgbClr val="000066"/>
                </a:solidFill>
                <a:latin typeface="Calibri" pitchFamily="34" charset="0"/>
                <a:cs typeface="Arial" charset="0"/>
              </a:rPr>
              <a:t>access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companies</a:t>
            </a:r>
            <a:r>
              <a:rPr lang="pt-PT" sz="1400" b="1" dirty="0">
                <a:solidFill>
                  <a:srgbClr val="000066"/>
                </a:solidFill>
                <a:latin typeface="Calibri" pitchFamily="34" charset="0"/>
                <a:cs typeface="Arial" charset="0"/>
              </a:rPr>
              <a:t> to </a:t>
            </a:r>
            <a:r>
              <a:rPr lang="pt-PT" sz="1400" b="1" dirty="0" err="1">
                <a:solidFill>
                  <a:srgbClr val="000066"/>
                </a:solidFill>
                <a:latin typeface="Calibri" pitchFamily="34" charset="0"/>
                <a:cs typeface="Arial" charset="0"/>
              </a:rPr>
              <a:t>bank</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loans</a:t>
            </a:r>
            <a:endParaRPr lang="pt-PT" sz="1400" b="1" dirty="0">
              <a:solidFill>
                <a:srgbClr val="000066"/>
              </a:solidFill>
              <a:latin typeface="Calibri" pitchFamily="34" charset="0"/>
              <a:cs typeface="Arial" charset="0"/>
            </a:endParaRPr>
          </a:p>
          <a:p>
            <a:pPr>
              <a:lnSpc>
                <a:spcPct val="150000"/>
              </a:lnSpc>
            </a:pPr>
            <a:endParaRPr lang="pt-PT" sz="1600" b="1" dirty="0">
              <a:solidFill>
                <a:srgbClr val="000066"/>
              </a:solidFill>
              <a:latin typeface="Calibri" pitchFamily="34" charset="0"/>
              <a:cs typeface="Arial" charset="0"/>
            </a:endParaRPr>
          </a:p>
        </p:txBody>
      </p:sp>
      <p:sp>
        <p:nvSpPr>
          <p:cNvPr id="21" name="Rectângulo arredondado 20"/>
          <p:cNvSpPr/>
          <p:nvPr/>
        </p:nvSpPr>
        <p:spPr bwMode="auto">
          <a:xfrm>
            <a:off x="143920" y="1844824"/>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pt-BR" sz="1200" b="1" dirty="0" err="1" smtClean="0">
                <a:latin typeface="Calibri" pitchFamily="34" charset="0"/>
                <a:cs typeface="Calibri" pitchFamily="34" charset="0"/>
              </a:rPr>
              <a:t>Objectives</a:t>
            </a:r>
            <a:endParaRPr lang="pt-BR" sz="1200" b="1" dirty="0">
              <a:latin typeface="Calibri" pitchFamily="34" charset="0"/>
              <a:cs typeface="Calibri" pitchFamily="34" charset="0"/>
            </a:endParaRPr>
          </a:p>
        </p:txBody>
      </p:sp>
      <p:sp>
        <p:nvSpPr>
          <p:cNvPr id="7" name="Rectângulo arredondado 4"/>
          <p:cNvSpPr/>
          <p:nvPr/>
        </p:nvSpPr>
        <p:spPr bwMode="auto">
          <a:xfrm>
            <a:off x="251520" y="1124744"/>
            <a:ext cx="8640000" cy="396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955675" eaLnBrk="0" hangingPunct="0">
              <a:spcBef>
                <a:spcPts val="0"/>
              </a:spcBef>
              <a:spcAft>
                <a:spcPts val="0"/>
              </a:spcAft>
              <a:buClr>
                <a:srgbClr val="003366"/>
              </a:buClr>
              <a:tabLst>
                <a:tab pos="0" algn="l"/>
              </a:tabLst>
              <a:defRPr/>
            </a:pPr>
            <a:r>
              <a:rPr lang="en-GB" sz="1600" b="1" dirty="0" smtClean="0">
                <a:latin typeface="Calibri" pitchFamily="34" charset="0"/>
              </a:rPr>
              <a:t>Subsidised and Guaranteed </a:t>
            </a:r>
            <a:r>
              <a:rPr lang="en-GB" sz="1600" b="1" dirty="0" smtClean="0">
                <a:solidFill>
                  <a:schemeClr val="bg1"/>
                </a:solidFill>
                <a:latin typeface="Calibri" pitchFamily="34" charset="0"/>
              </a:rPr>
              <a:t>Credit Lines</a:t>
            </a:r>
            <a:r>
              <a:rPr lang="en-GB" sz="1600" b="1" dirty="0" smtClean="0">
                <a:latin typeface="Calibri" pitchFamily="34" charset="0"/>
              </a:rPr>
              <a:t>:</a:t>
            </a:r>
            <a:endParaRPr lang="pt-PT" sz="1600" b="1" dirty="0" smtClean="0">
              <a:latin typeface="Calibri" pitchFamily="34" charset="0"/>
            </a:endParaRPr>
          </a:p>
        </p:txBody>
      </p:sp>
      <p:sp>
        <p:nvSpPr>
          <p:cNvPr id="8" name="Rectângulo arredondado 20"/>
          <p:cNvSpPr/>
          <p:nvPr/>
        </p:nvSpPr>
        <p:spPr bwMode="auto">
          <a:xfrm>
            <a:off x="143920" y="3429000"/>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en-GB" sz="1200" b="1" dirty="0" smtClean="0">
                <a:solidFill>
                  <a:schemeClr val="bg1"/>
                </a:solidFill>
                <a:latin typeface="Calibri" pitchFamily="34" charset="0"/>
                <a:cs typeface="Calibri" pitchFamily="34" charset="0"/>
              </a:rPr>
              <a:t>State Aid</a:t>
            </a:r>
            <a:endParaRPr lang="pt-BR" sz="1200" b="1" dirty="0">
              <a:solidFill>
                <a:schemeClr val="bg1"/>
              </a:solidFill>
              <a:latin typeface="Calibri" pitchFamily="34" charset="0"/>
              <a:cs typeface="Calibri" pitchFamily="34" charset="0"/>
            </a:endParaRPr>
          </a:p>
        </p:txBody>
      </p:sp>
      <p:sp>
        <p:nvSpPr>
          <p:cNvPr id="9" name="Rectângulo arredondado 10"/>
          <p:cNvSpPr/>
          <p:nvPr/>
        </p:nvSpPr>
        <p:spPr bwMode="auto">
          <a:xfrm>
            <a:off x="4211960" y="3429000"/>
            <a:ext cx="4608512" cy="1296144"/>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9900"/>
              </a:buClr>
              <a:buSzPct val="100000"/>
            </a:pPr>
            <a:r>
              <a:rPr lang="pt-PT" sz="1400" b="1" dirty="0" err="1">
                <a:solidFill>
                  <a:srgbClr val="000066"/>
                </a:solidFill>
                <a:latin typeface="Calibri" pitchFamily="34" charset="0"/>
                <a:cs typeface="Arial" charset="0"/>
              </a:rPr>
              <a:t>State</a:t>
            </a:r>
            <a:r>
              <a:rPr lang="pt-PT" sz="1400" b="1" dirty="0" smtClean="0">
                <a:solidFill>
                  <a:srgbClr val="FF0000"/>
                </a:solidFill>
                <a:latin typeface="Calibri" pitchFamily="34" charset="0"/>
                <a:cs typeface="Arial" charset="0"/>
              </a:rPr>
              <a:t> </a:t>
            </a:r>
            <a:r>
              <a:rPr lang="pt-PT" sz="1400" b="1" dirty="0" err="1" smtClean="0">
                <a:solidFill>
                  <a:srgbClr val="000066"/>
                </a:solidFill>
                <a:latin typeface="Calibri" pitchFamily="34" charset="0"/>
                <a:cs typeface="Arial" charset="0"/>
              </a:rPr>
              <a:t>aid</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in</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the</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form</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of</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granting</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subsidised</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interest</a:t>
            </a:r>
            <a:r>
              <a:rPr lang="pt-PT" sz="1400" b="1" dirty="0" smtClean="0">
                <a:solidFill>
                  <a:srgbClr val="000066"/>
                </a:solidFill>
                <a:latin typeface="Calibri" pitchFamily="34" charset="0"/>
                <a:cs typeface="Arial" charset="0"/>
              </a:rPr>
              <a:t> rates </a:t>
            </a:r>
            <a:r>
              <a:rPr lang="pt-PT" sz="1400" b="1" dirty="0" err="1" smtClean="0">
                <a:solidFill>
                  <a:srgbClr val="000066"/>
                </a:solidFill>
                <a:latin typeface="Calibri" pitchFamily="34" charset="0"/>
                <a:cs typeface="Arial" charset="0"/>
              </a:rPr>
              <a:t>and</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guarantee</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fees</a:t>
            </a:r>
            <a:r>
              <a:rPr lang="pt-PT" sz="1400" b="1" dirty="0" smtClean="0">
                <a:solidFill>
                  <a:srgbClr val="000066"/>
                </a:solidFill>
                <a:latin typeface="Calibri" pitchFamily="34" charset="0"/>
                <a:cs typeface="Arial" charset="0"/>
              </a:rPr>
              <a:t>, as </a:t>
            </a:r>
            <a:r>
              <a:rPr lang="pt-PT" sz="1400" b="1" dirty="0" err="1" smtClean="0">
                <a:solidFill>
                  <a:srgbClr val="000066"/>
                </a:solidFill>
                <a:latin typeface="Calibri" pitchFamily="34" charset="0"/>
                <a:cs typeface="Arial" charset="0"/>
              </a:rPr>
              <a:t>well</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as</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the</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issuing</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of</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the</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actual</a:t>
            </a:r>
            <a:r>
              <a:rPr lang="pt-PT" sz="1400" b="1" dirty="0" smtClean="0">
                <a:solidFill>
                  <a:srgbClr val="000066"/>
                </a:solidFill>
                <a:latin typeface="Calibri" pitchFamily="34" charset="0"/>
                <a:cs typeface="Arial" charset="0"/>
              </a:rPr>
              <a:t> mutual </a:t>
            </a:r>
            <a:r>
              <a:rPr lang="pt-PT" sz="1400" b="1" dirty="0" err="1" smtClean="0">
                <a:solidFill>
                  <a:srgbClr val="000066"/>
                </a:solidFill>
                <a:latin typeface="Calibri" pitchFamily="34" charset="0"/>
                <a:cs typeface="Arial" charset="0"/>
              </a:rPr>
              <a:t>guarantee</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by</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increasing</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the</a:t>
            </a:r>
            <a:r>
              <a:rPr lang="pt-PT" sz="1400" b="1" dirty="0" smtClean="0">
                <a:solidFill>
                  <a:srgbClr val="000066"/>
                </a:solidFill>
                <a:latin typeface="Calibri" pitchFamily="34" charset="0"/>
                <a:cs typeface="Arial" charset="0"/>
              </a:rPr>
              <a:t> capital </a:t>
            </a:r>
            <a:r>
              <a:rPr lang="pt-PT" sz="1400" b="1" dirty="0" err="1" smtClean="0">
                <a:solidFill>
                  <a:srgbClr val="000066"/>
                </a:solidFill>
                <a:latin typeface="Calibri" pitchFamily="34" charset="0"/>
                <a:cs typeface="Arial" charset="0"/>
              </a:rPr>
              <a:t>of</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the</a:t>
            </a:r>
            <a:r>
              <a:rPr lang="pt-PT" sz="1400" b="1" dirty="0" smtClean="0">
                <a:solidFill>
                  <a:srgbClr val="000066"/>
                </a:solidFill>
                <a:latin typeface="Calibri" pitchFamily="34" charset="0"/>
                <a:cs typeface="Arial" charset="0"/>
              </a:rPr>
              <a:t> Mutual </a:t>
            </a:r>
            <a:r>
              <a:rPr lang="pt-PT" sz="1400" b="1" dirty="0" err="1" smtClean="0">
                <a:solidFill>
                  <a:srgbClr val="000066"/>
                </a:solidFill>
                <a:latin typeface="Calibri" pitchFamily="34" charset="0"/>
                <a:cs typeface="Arial" charset="0"/>
              </a:rPr>
              <a:t>Counter</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Guarantee</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Fund</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MCGF</a:t>
            </a:r>
            <a:r>
              <a:rPr lang="pt-PT" sz="1400" b="1" dirty="0" smtClean="0">
                <a:solidFill>
                  <a:srgbClr val="000066"/>
                </a:solidFill>
                <a:latin typeface="Calibri" pitchFamily="34" charset="0"/>
                <a:cs typeface="Arial" charset="0"/>
              </a:rPr>
              <a:t>)</a:t>
            </a:r>
            <a:endParaRPr lang="pt-PT" sz="1400" b="1" dirty="0">
              <a:solidFill>
                <a:srgbClr val="000066"/>
              </a:solidFill>
              <a:latin typeface="Calibri" pitchFamily="34" charset="0"/>
              <a:cs typeface="Arial" charset="0"/>
            </a:endParaRPr>
          </a:p>
        </p:txBody>
      </p:sp>
      <p:sp>
        <p:nvSpPr>
          <p:cNvPr id="10" name="Rectângulo arredondado 20"/>
          <p:cNvSpPr/>
          <p:nvPr/>
        </p:nvSpPr>
        <p:spPr bwMode="auto">
          <a:xfrm>
            <a:off x="143920" y="5157192"/>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en-GB" sz="1200" b="1" dirty="0" smtClean="0">
                <a:latin typeface="Calibri" pitchFamily="34" charset="0"/>
                <a:cs typeface="Calibri" pitchFamily="34" charset="0"/>
              </a:rPr>
              <a:t>Amounts (Credit Lines I and II)</a:t>
            </a:r>
            <a:endParaRPr lang="pt-PT" sz="1200" b="1" dirty="0" smtClean="0">
              <a:latin typeface="Calibri" pitchFamily="34" charset="0"/>
              <a:cs typeface="Calibri" pitchFamily="34" charset="0"/>
            </a:endParaRPr>
          </a:p>
        </p:txBody>
      </p:sp>
      <p:sp>
        <p:nvSpPr>
          <p:cNvPr id="12" name="Rectângulo arredondado 10"/>
          <p:cNvSpPr/>
          <p:nvPr/>
        </p:nvSpPr>
        <p:spPr bwMode="auto">
          <a:xfrm>
            <a:off x="4211960" y="5157192"/>
            <a:ext cx="4608512" cy="1152128"/>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Credit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Line</a:t>
            </a:r>
            <a:r>
              <a:rPr lang="pt-PT" sz="1400" b="1" dirty="0">
                <a:solidFill>
                  <a:srgbClr val="000066"/>
                </a:solidFill>
                <a:latin typeface="Calibri" pitchFamily="34" charset="0"/>
                <a:cs typeface="Arial" charset="0"/>
              </a:rPr>
              <a:t> I: 750 </a:t>
            </a:r>
            <a:r>
              <a:rPr lang="pt-PT" sz="1400" b="1" dirty="0" err="1" smtClean="0">
                <a:solidFill>
                  <a:srgbClr val="000066"/>
                </a:solidFill>
                <a:latin typeface="Calibri" pitchFamily="34" charset="0"/>
                <a:cs typeface="Arial" charset="0"/>
              </a:rPr>
              <a:t>M€</a:t>
            </a:r>
            <a:endParaRPr lang="pt-PT" sz="1400" b="1" dirty="0">
              <a:solidFill>
                <a:srgbClr val="000066"/>
              </a:solidFill>
              <a:latin typeface="Calibri" pitchFamily="34" charset="0"/>
              <a:cs typeface="Arial" charset="0"/>
            </a:endParaRPr>
          </a:p>
          <a:p>
            <a:pPr algn="just">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Credit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Line</a:t>
            </a:r>
            <a:r>
              <a:rPr lang="pt-PT" sz="1400" b="1" dirty="0">
                <a:solidFill>
                  <a:srgbClr val="000066"/>
                </a:solidFill>
                <a:latin typeface="Calibri" pitchFamily="34" charset="0"/>
                <a:cs typeface="Arial" charset="0"/>
              </a:rPr>
              <a:t> II: 1,000 </a:t>
            </a:r>
            <a:r>
              <a:rPr lang="pt-PT" sz="1400" b="1" dirty="0" err="1" smtClean="0">
                <a:solidFill>
                  <a:srgbClr val="000066"/>
                </a:solidFill>
                <a:latin typeface="Calibri" pitchFamily="34" charset="0"/>
                <a:cs typeface="Arial" charset="0"/>
              </a:rPr>
              <a:t>M€</a:t>
            </a:r>
            <a:r>
              <a:rPr lang="pt-PT" sz="1400" b="1" dirty="0" smtClean="0">
                <a:solidFill>
                  <a:srgbClr val="000066"/>
                </a:solidFill>
                <a:latin typeface="Calibri" pitchFamily="34" charset="0"/>
                <a:cs typeface="Arial" charset="0"/>
              </a:rPr>
              <a:t> </a:t>
            </a:r>
            <a:r>
              <a:rPr lang="pt-PT" sz="1400" b="1" dirty="0">
                <a:solidFill>
                  <a:srgbClr val="000066"/>
                </a:solidFill>
                <a:latin typeface="Calibri" pitchFamily="34" charset="0"/>
                <a:cs typeface="Arial" charset="0"/>
              </a:rPr>
              <a:t>(</a:t>
            </a:r>
            <a:r>
              <a:rPr lang="pt-PT" sz="1400" b="1" dirty="0" err="1">
                <a:solidFill>
                  <a:srgbClr val="000066"/>
                </a:solidFill>
                <a:latin typeface="Calibri" pitchFamily="34" charset="0"/>
                <a:cs typeface="Arial" charset="0"/>
              </a:rPr>
              <a:t>specific</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sub-lines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aimed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General, </a:t>
            </a:r>
            <a:r>
              <a:rPr lang="pt-PT" sz="1400" b="1" dirty="0" err="1">
                <a:solidFill>
                  <a:srgbClr val="000066"/>
                </a:solidFill>
                <a:latin typeface="Calibri" pitchFamily="34" charset="0"/>
                <a:cs typeface="Arial" charset="0"/>
              </a:rPr>
              <a:t>Commercial</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and</a:t>
            </a:r>
            <a:r>
              <a:rPr lang="pt-PT" sz="1400" b="1" dirty="0">
                <a:solidFill>
                  <a:srgbClr val="000066"/>
                </a:solidFill>
                <a:latin typeface="Calibri" pitchFamily="34" charset="0"/>
                <a:cs typeface="Arial" charset="0"/>
              </a:rPr>
              <a:t> Catering </a:t>
            </a:r>
            <a:r>
              <a:rPr lang="pt-PT" sz="1400" b="1" dirty="0" err="1">
                <a:solidFill>
                  <a:srgbClr val="000066"/>
                </a:solidFill>
                <a:latin typeface="Calibri" pitchFamily="34" charset="0"/>
                <a:cs typeface="Arial" charset="0"/>
              </a:rPr>
              <a:t>Sectors</a:t>
            </a:r>
            <a:r>
              <a:rPr lang="pt-PT" sz="1400" b="1" dirty="0">
                <a:solidFill>
                  <a:srgbClr val="000066"/>
                </a:solidFill>
                <a:latin typeface="Calibri" pitchFamily="34" charset="0"/>
                <a:cs typeface="Arial"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ítulo 1"/>
          <p:cNvSpPr>
            <a:spLocks noGrp="1"/>
          </p:cNvSpPr>
          <p:nvPr>
            <p:ph type="title"/>
          </p:nvPr>
        </p:nvSpPr>
        <p:spPr/>
        <p:txBody>
          <a:bodyPr/>
          <a:lstStyle/>
          <a:p>
            <a:r>
              <a:rPr lang="pt-PT" sz="2200" smtClean="0">
                <a:latin typeface="Calibri" pitchFamily="34" charset="0"/>
              </a:rPr>
              <a:t>Financial Engineering Instruments</a:t>
            </a:r>
          </a:p>
        </p:txBody>
      </p:sp>
      <p:sp>
        <p:nvSpPr>
          <p:cNvPr id="11" name="Rectângulo arredondado 10"/>
          <p:cNvSpPr/>
          <p:nvPr/>
        </p:nvSpPr>
        <p:spPr bwMode="auto">
          <a:xfrm>
            <a:off x="4211960" y="1844824"/>
            <a:ext cx="4608512" cy="1080120"/>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Competitive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Interest</a:t>
            </a:r>
            <a:r>
              <a:rPr lang="pt-PT" sz="1400" b="1" dirty="0">
                <a:solidFill>
                  <a:srgbClr val="000066"/>
                </a:solidFill>
                <a:latin typeface="Calibri" pitchFamily="34" charset="0"/>
                <a:cs typeface="Arial" charset="0"/>
              </a:rPr>
              <a:t> Rates</a:t>
            </a:r>
          </a:p>
          <a:p>
            <a:pPr algn="just">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Obtaining</a:t>
            </a:r>
            <a:r>
              <a:rPr lang="pt-PT" sz="1400" b="1" dirty="0">
                <a:solidFill>
                  <a:srgbClr val="000066"/>
                </a:solidFill>
                <a:latin typeface="Calibri" pitchFamily="34" charset="0"/>
                <a:cs typeface="Arial" charset="0"/>
              </a:rPr>
              <a:t> a mutual </a:t>
            </a:r>
            <a:r>
              <a:rPr lang="pt-PT" sz="1400" b="1" dirty="0" err="1">
                <a:solidFill>
                  <a:srgbClr val="000066"/>
                </a:solidFill>
                <a:latin typeface="Calibri" pitchFamily="34" charset="0"/>
                <a:cs typeface="Arial" charset="0"/>
              </a:rPr>
              <a:t>guarantee</a:t>
            </a:r>
            <a:endParaRPr lang="pt-PT" sz="1400" b="1" dirty="0">
              <a:solidFill>
                <a:srgbClr val="000066"/>
              </a:solidFill>
              <a:latin typeface="Calibri" pitchFamily="34" charset="0"/>
              <a:cs typeface="Arial" charset="0"/>
            </a:endParaRPr>
          </a:p>
          <a:p>
            <a:pPr algn="just">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Subsidised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Interest</a:t>
            </a:r>
            <a:endParaRPr lang="pt-PT" sz="1400" b="1" dirty="0">
              <a:solidFill>
                <a:srgbClr val="000066"/>
              </a:solidFill>
              <a:latin typeface="Calibri" pitchFamily="34" charset="0"/>
              <a:cs typeface="Arial" charset="0"/>
            </a:endParaRPr>
          </a:p>
          <a:p>
            <a:pPr algn="just">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Payment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full</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guarantee</a:t>
            </a:r>
            <a:r>
              <a:rPr lang="pt-PT" sz="1400" b="1" dirty="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fees</a:t>
            </a:r>
            <a:endParaRPr lang="pt-PT" sz="1600" b="1" dirty="0">
              <a:solidFill>
                <a:srgbClr val="000066"/>
              </a:solidFill>
              <a:latin typeface="Calibri" pitchFamily="34" charset="0"/>
              <a:cs typeface="Arial" charset="0"/>
            </a:endParaRPr>
          </a:p>
        </p:txBody>
      </p:sp>
      <p:sp>
        <p:nvSpPr>
          <p:cNvPr id="21" name="Rectângulo arredondado 20"/>
          <p:cNvSpPr/>
          <p:nvPr/>
        </p:nvSpPr>
        <p:spPr bwMode="auto">
          <a:xfrm>
            <a:off x="143920" y="1844824"/>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en-GB" sz="1200" b="1" dirty="0" smtClean="0">
                <a:latin typeface="Calibri" pitchFamily="34" charset="0"/>
              </a:rPr>
              <a:t>Advantages for SMEs</a:t>
            </a:r>
            <a:endParaRPr lang="pt-BR" sz="1200" b="1" dirty="0">
              <a:latin typeface="Calibri" pitchFamily="34" charset="0"/>
              <a:cs typeface="Calibri" pitchFamily="34" charset="0"/>
            </a:endParaRPr>
          </a:p>
        </p:txBody>
      </p:sp>
      <p:sp>
        <p:nvSpPr>
          <p:cNvPr id="7" name="Rectângulo arredondado 4"/>
          <p:cNvSpPr/>
          <p:nvPr/>
        </p:nvSpPr>
        <p:spPr bwMode="auto">
          <a:xfrm>
            <a:off x="251520" y="1124744"/>
            <a:ext cx="8640000" cy="396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955675" eaLnBrk="0" hangingPunct="0">
              <a:spcBef>
                <a:spcPts val="0"/>
              </a:spcBef>
              <a:spcAft>
                <a:spcPts val="0"/>
              </a:spcAft>
              <a:buClr>
                <a:srgbClr val="003366"/>
              </a:buClr>
              <a:tabLst>
                <a:tab pos="0" algn="l"/>
              </a:tabLst>
              <a:defRPr/>
            </a:pPr>
            <a:r>
              <a:rPr lang="en-GB" sz="1600" b="1" dirty="0" smtClean="0">
                <a:latin typeface="Calibri" pitchFamily="34" charset="0"/>
              </a:rPr>
              <a:t>Subsidised and </a:t>
            </a:r>
            <a:r>
              <a:rPr lang="en-GB" sz="1600" b="1" dirty="0" smtClean="0">
                <a:solidFill>
                  <a:schemeClr val="bg1"/>
                </a:solidFill>
                <a:latin typeface="Calibri" pitchFamily="34" charset="0"/>
              </a:rPr>
              <a:t>Guaranteed Credit Lines:</a:t>
            </a:r>
            <a:endParaRPr lang="pt-PT" sz="1600" b="1" dirty="0" smtClean="0">
              <a:solidFill>
                <a:schemeClr val="bg1"/>
              </a:solidFill>
              <a:latin typeface="Calibri" pitchFamily="34" charset="0"/>
            </a:endParaRPr>
          </a:p>
        </p:txBody>
      </p:sp>
      <p:sp>
        <p:nvSpPr>
          <p:cNvPr id="8" name="Rectângulo arredondado 20"/>
          <p:cNvSpPr/>
          <p:nvPr/>
        </p:nvSpPr>
        <p:spPr bwMode="auto">
          <a:xfrm>
            <a:off x="143920" y="3284984"/>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en-GB" sz="1200" b="1" dirty="0" smtClean="0">
                <a:latin typeface="Calibri" pitchFamily="34" charset="0"/>
              </a:rPr>
              <a:t>Conditions for Access</a:t>
            </a:r>
            <a:endParaRPr lang="pt-PT" sz="1200" b="1" dirty="0" smtClean="0">
              <a:latin typeface="Calibri" pitchFamily="34" charset="0"/>
            </a:endParaRPr>
          </a:p>
        </p:txBody>
      </p:sp>
      <p:sp>
        <p:nvSpPr>
          <p:cNvPr id="10" name="Rectângulo arredondado 20"/>
          <p:cNvSpPr/>
          <p:nvPr/>
        </p:nvSpPr>
        <p:spPr bwMode="auto">
          <a:xfrm>
            <a:off x="143920" y="5589240"/>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en-GB" sz="1200" b="1" dirty="0" smtClean="0">
                <a:latin typeface="Calibri" pitchFamily="34" charset="0"/>
              </a:rPr>
              <a:t>Eligible operations</a:t>
            </a:r>
            <a:endParaRPr lang="pt-PT" sz="1200" b="1" dirty="0" smtClean="0">
              <a:latin typeface="Calibri" pitchFamily="34" charset="0"/>
            </a:endParaRPr>
          </a:p>
        </p:txBody>
      </p:sp>
      <p:sp>
        <p:nvSpPr>
          <p:cNvPr id="12" name="Rectângulo arredondado 10"/>
          <p:cNvSpPr/>
          <p:nvPr/>
        </p:nvSpPr>
        <p:spPr bwMode="auto">
          <a:xfrm>
            <a:off x="4211960" y="5589240"/>
            <a:ext cx="4608512" cy="936104"/>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marL="0" lvl="1" algn="just">
              <a:buClr>
                <a:srgbClr val="009900"/>
              </a:buClr>
              <a:buSzPct val="100000"/>
            </a:pPr>
            <a:r>
              <a:rPr lang="pt-BR" sz="1400" b="1" dirty="0" err="1">
                <a:solidFill>
                  <a:srgbClr val="000066"/>
                </a:solidFill>
                <a:latin typeface="Calibri" pitchFamily="34" charset="0"/>
                <a:cs typeface="Arial" charset="0"/>
              </a:rPr>
              <a:t>Operations</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aimed</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at</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investing</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in</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new</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tangible</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fixed</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assets</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or</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intangible</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assets</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and</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the</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increase</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of</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working</a:t>
            </a:r>
            <a:r>
              <a:rPr lang="pt-BR" sz="1400" b="1" dirty="0">
                <a:solidFill>
                  <a:srgbClr val="000066"/>
                </a:solidFill>
                <a:latin typeface="Calibri" pitchFamily="34" charset="0"/>
                <a:cs typeface="Arial" charset="0"/>
              </a:rPr>
              <a:t> capital </a:t>
            </a:r>
            <a:r>
              <a:rPr lang="pt-BR" sz="1400" b="1" dirty="0" err="1">
                <a:solidFill>
                  <a:srgbClr val="000066"/>
                </a:solidFill>
                <a:latin typeface="Calibri" pitchFamily="34" charset="0"/>
                <a:cs typeface="Arial" charset="0"/>
              </a:rPr>
              <a:t>related</a:t>
            </a:r>
            <a:r>
              <a:rPr lang="pt-BR" sz="1400" b="1" dirty="0">
                <a:solidFill>
                  <a:srgbClr val="000066"/>
                </a:solidFill>
                <a:latin typeface="Calibri" pitchFamily="34" charset="0"/>
                <a:cs typeface="Arial" charset="0"/>
              </a:rPr>
              <a:t> to </a:t>
            </a:r>
            <a:r>
              <a:rPr lang="pt-BR" sz="1400" b="1" dirty="0" err="1">
                <a:solidFill>
                  <a:srgbClr val="000066"/>
                </a:solidFill>
                <a:latin typeface="Calibri" pitchFamily="34" charset="0"/>
                <a:cs typeface="Arial" charset="0"/>
              </a:rPr>
              <a:t>the</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increase</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of</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activity</a:t>
            </a:r>
            <a:endParaRPr lang="pt-BR" sz="1400" b="1" dirty="0">
              <a:solidFill>
                <a:srgbClr val="000066"/>
              </a:solidFill>
              <a:latin typeface="Calibri" pitchFamily="34" charset="0"/>
              <a:cs typeface="Arial" charset="0"/>
            </a:endParaRPr>
          </a:p>
        </p:txBody>
      </p:sp>
      <p:sp>
        <p:nvSpPr>
          <p:cNvPr id="9" name="Rectângulo arredondado 10"/>
          <p:cNvSpPr/>
          <p:nvPr/>
        </p:nvSpPr>
        <p:spPr bwMode="auto">
          <a:xfrm>
            <a:off x="4211960" y="3284984"/>
            <a:ext cx="4608512" cy="1872208"/>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9900"/>
              </a:buClr>
              <a:buSzPct val="100000"/>
            </a:pPr>
            <a:r>
              <a:rPr lang="pt-PT" sz="1400" b="1" dirty="0">
                <a:solidFill>
                  <a:srgbClr val="000066"/>
                </a:solidFill>
                <a:latin typeface="Calibri" pitchFamily="34" charset="0"/>
                <a:cs typeface="Arial" charset="0"/>
              </a:rPr>
              <a:t>- Micro, </a:t>
            </a:r>
            <a:r>
              <a:rPr lang="pt-PT" sz="1400" b="1" dirty="0" err="1">
                <a:solidFill>
                  <a:srgbClr val="000066"/>
                </a:solidFill>
                <a:latin typeface="Calibri" pitchFamily="34" charset="0"/>
                <a:cs typeface="Arial" charset="0"/>
              </a:rPr>
              <a:t>Small</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or</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Medium</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enterprises</a:t>
            </a:r>
            <a:endParaRPr lang="pt-PT" sz="1400" b="1" dirty="0">
              <a:solidFill>
                <a:srgbClr val="000066"/>
              </a:solidFill>
              <a:latin typeface="Calibri" pitchFamily="34" charset="0"/>
              <a:cs typeface="Arial" charset="0"/>
            </a:endParaRPr>
          </a:p>
          <a:p>
            <a:pPr algn="just">
              <a:buClr>
                <a:srgbClr val="009900"/>
              </a:buClr>
              <a:buSzPct val="100000"/>
            </a:pP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Location</a:t>
            </a:r>
            <a:r>
              <a:rPr lang="pt-BR" sz="1400" b="1" dirty="0">
                <a:solidFill>
                  <a:srgbClr val="000066"/>
                </a:solidFill>
                <a:latin typeface="Calibri" pitchFamily="34" charset="0"/>
                <a:cs typeface="Arial" charset="0"/>
              </a:rPr>
              <a:t> – </a:t>
            </a:r>
            <a:r>
              <a:rPr lang="pt-BR" sz="1400" b="1" dirty="0" err="1">
                <a:solidFill>
                  <a:srgbClr val="000066"/>
                </a:solidFill>
                <a:latin typeface="Calibri" pitchFamily="34" charset="0"/>
                <a:cs typeface="Arial" charset="0"/>
              </a:rPr>
              <a:t>company</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head</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office</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in</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Mainland</a:t>
            </a:r>
            <a:r>
              <a:rPr lang="pt-BR" sz="1400" b="1" dirty="0">
                <a:solidFill>
                  <a:srgbClr val="000066"/>
                </a:solidFill>
                <a:latin typeface="Calibri" pitchFamily="34" charset="0"/>
                <a:cs typeface="Arial" charset="0"/>
              </a:rPr>
              <a:t> Portugal</a:t>
            </a:r>
          </a:p>
          <a:p>
            <a:pPr algn="just">
              <a:buClr>
                <a:srgbClr val="009900"/>
              </a:buClr>
              <a:buSzPct val="100000"/>
            </a:pP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Company</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activity</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in</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line</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with</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the</a:t>
            </a:r>
            <a:r>
              <a:rPr lang="pt-BR" sz="1400" b="1" dirty="0">
                <a:solidFill>
                  <a:srgbClr val="000066"/>
                </a:solidFill>
                <a:latin typeface="Calibri" pitchFamily="34" charset="0"/>
                <a:cs typeface="Arial" charset="0"/>
              </a:rPr>
              <a:t> SAFPRI</a:t>
            </a:r>
          </a:p>
          <a:p>
            <a:pPr algn="just">
              <a:buClr>
                <a:srgbClr val="009900"/>
              </a:buClr>
              <a:buSzPct val="100000"/>
            </a:pP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Without</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unjustified</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incidents</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or</a:t>
            </a:r>
            <a:r>
              <a:rPr lang="pt-BR" sz="1400" b="1" dirty="0">
                <a:solidFill>
                  <a:srgbClr val="000066"/>
                </a:solidFill>
                <a:latin typeface="Calibri" pitchFamily="34" charset="0"/>
                <a:cs typeface="Arial" charset="0"/>
              </a:rPr>
              <a:t> defaults </a:t>
            </a:r>
            <a:r>
              <a:rPr lang="pt-BR" sz="1400" b="1" dirty="0" err="1">
                <a:solidFill>
                  <a:srgbClr val="000066"/>
                </a:solidFill>
                <a:latin typeface="Calibri" pitchFamily="34" charset="0"/>
                <a:cs typeface="Arial" charset="0"/>
              </a:rPr>
              <a:t>with</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banks</a:t>
            </a:r>
            <a:endParaRPr lang="pt-BR" sz="1400" b="1" dirty="0">
              <a:solidFill>
                <a:srgbClr val="000066"/>
              </a:solidFill>
              <a:latin typeface="Calibri" pitchFamily="34" charset="0"/>
              <a:cs typeface="Arial" charset="0"/>
            </a:endParaRPr>
          </a:p>
          <a:p>
            <a:pPr algn="just">
              <a:buClr>
                <a:srgbClr val="009900"/>
              </a:buClr>
              <a:buSzPct val="100000"/>
            </a:pP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All</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contributions</a:t>
            </a:r>
            <a:r>
              <a:rPr lang="pt-BR" sz="1400" b="1" dirty="0">
                <a:solidFill>
                  <a:srgbClr val="000066"/>
                </a:solidFill>
                <a:latin typeface="Calibri" pitchFamily="34" charset="0"/>
                <a:cs typeface="Arial" charset="0"/>
              </a:rPr>
              <a:t> to </a:t>
            </a:r>
            <a:r>
              <a:rPr lang="pt-BR" sz="1400" b="1" dirty="0" err="1">
                <a:solidFill>
                  <a:srgbClr val="000066"/>
                </a:solidFill>
                <a:latin typeface="Calibri" pitchFamily="34" charset="0"/>
                <a:cs typeface="Arial" charset="0"/>
              </a:rPr>
              <a:t>the</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Tax</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Authority</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and</a:t>
            </a:r>
            <a:r>
              <a:rPr lang="pt-BR" sz="1400" b="1" dirty="0">
                <a:solidFill>
                  <a:srgbClr val="000066"/>
                </a:solidFill>
                <a:latin typeface="Calibri" pitchFamily="34" charset="0"/>
                <a:cs typeface="Arial" charset="0"/>
              </a:rPr>
              <a:t> Social </a:t>
            </a:r>
            <a:r>
              <a:rPr lang="pt-BR" sz="1400" b="1" dirty="0" err="1">
                <a:solidFill>
                  <a:srgbClr val="000066"/>
                </a:solidFill>
                <a:latin typeface="Calibri" pitchFamily="34" charset="0"/>
                <a:cs typeface="Arial" charset="0"/>
              </a:rPr>
              <a:t>Security</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have</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been</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settled</a:t>
            </a:r>
            <a:endParaRPr lang="pt-BR" sz="1400" b="1" dirty="0">
              <a:solidFill>
                <a:srgbClr val="000066"/>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ítulo 1"/>
          <p:cNvSpPr>
            <a:spLocks noGrp="1"/>
          </p:cNvSpPr>
          <p:nvPr>
            <p:ph type="title"/>
          </p:nvPr>
        </p:nvSpPr>
        <p:spPr/>
        <p:txBody>
          <a:bodyPr/>
          <a:lstStyle/>
          <a:p>
            <a:r>
              <a:rPr lang="pt-PT" sz="2200" smtClean="0">
                <a:latin typeface="Calibri" pitchFamily="34" charset="0"/>
              </a:rPr>
              <a:t>Financial Engineering Instruments</a:t>
            </a:r>
          </a:p>
        </p:txBody>
      </p:sp>
      <p:sp>
        <p:nvSpPr>
          <p:cNvPr id="11" name="Rectângulo arredondado 10"/>
          <p:cNvSpPr/>
          <p:nvPr/>
        </p:nvSpPr>
        <p:spPr bwMode="auto">
          <a:xfrm>
            <a:off x="4211960" y="1844824"/>
            <a:ext cx="4608512" cy="1080120"/>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9900"/>
              </a:buClr>
              <a:buSzPct val="100000"/>
            </a:pPr>
            <a:r>
              <a:rPr lang="pt-PT" sz="1400" b="1" dirty="0">
                <a:solidFill>
                  <a:srgbClr val="000066"/>
                </a:solidFill>
                <a:latin typeface="Calibri" pitchFamily="34" charset="0"/>
                <a:cs typeface="Arial" charset="0"/>
              </a:rPr>
              <a:t>To </a:t>
            </a:r>
            <a:r>
              <a:rPr lang="pt-PT" sz="1400" b="1" dirty="0" err="1">
                <a:solidFill>
                  <a:srgbClr val="000066"/>
                </a:solidFill>
                <a:latin typeface="Calibri" pitchFamily="34" charset="0"/>
                <a:cs typeface="Arial" charset="0"/>
              </a:rPr>
              <a:t>fill</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market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gaps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allowing</a:t>
            </a:r>
            <a:r>
              <a:rPr lang="pt-PT" sz="1400" b="1" dirty="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enterprises</a:t>
            </a:r>
            <a:r>
              <a:rPr lang="pt-PT" sz="1400" b="1" dirty="0" smtClean="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especially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smaller</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ones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to</a:t>
            </a:r>
            <a:r>
              <a:rPr lang="pt-PT" sz="1400" b="1" dirty="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access</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venture</a:t>
            </a:r>
            <a:r>
              <a:rPr lang="pt-PT" sz="1400" b="1" dirty="0" smtClean="0">
                <a:solidFill>
                  <a:srgbClr val="000066"/>
                </a:solidFill>
                <a:latin typeface="Calibri" pitchFamily="34" charset="0"/>
                <a:cs typeface="Arial" charset="0"/>
              </a:rPr>
              <a:t> </a:t>
            </a:r>
            <a:r>
              <a:rPr lang="pt-PT" sz="1400" b="1" dirty="0">
                <a:solidFill>
                  <a:srgbClr val="000066"/>
                </a:solidFill>
                <a:latin typeface="Calibri" pitchFamily="34" charset="0"/>
                <a:cs typeface="Arial" charset="0"/>
              </a:rPr>
              <a:t>capital </a:t>
            </a:r>
            <a:r>
              <a:rPr lang="pt-PT" sz="1400" b="1" dirty="0" err="1">
                <a:solidFill>
                  <a:srgbClr val="000066"/>
                </a:solidFill>
                <a:latin typeface="Calibri" pitchFamily="34" charset="0"/>
                <a:cs typeface="Arial" charset="0"/>
              </a:rPr>
              <a:t>so</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that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may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develop</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strategies</a:t>
            </a:r>
            <a:r>
              <a:rPr lang="pt-PT" sz="1400" b="1" dirty="0">
                <a:solidFill>
                  <a:srgbClr val="000066"/>
                </a:solidFill>
                <a:latin typeface="Calibri" pitchFamily="34" charset="0"/>
                <a:cs typeface="Arial" charset="0"/>
              </a:rPr>
              <a:t> for </a:t>
            </a:r>
            <a:r>
              <a:rPr lang="pt-PT" sz="1400" b="1" dirty="0" err="1">
                <a:solidFill>
                  <a:srgbClr val="000066"/>
                </a:solidFill>
                <a:latin typeface="Calibri" pitchFamily="34" charset="0"/>
                <a:cs typeface="Arial" charset="0"/>
              </a:rPr>
              <a:t>innovation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growth</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and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expansion</a:t>
            </a:r>
            <a:endParaRPr lang="pt-PT" sz="1400" b="1" dirty="0">
              <a:solidFill>
                <a:srgbClr val="000066"/>
              </a:solidFill>
              <a:latin typeface="Calibri" pitchFamily="34" charset="0"/>
              <a:cs typeface="Arial" charset="0"/>
            </a:endParaRPr>
          </a:p>
        </p:txBody>
      </p:sp>
      <p:sp>
        <p:nvSpPr>
          <p:cNvPr id="21" name="Rectângulo arredondado 20"/>
          <p:cNvSpPr/>
          <p:nvPr/>
        </p:nvSpPr>
        <p:spPr bwMode="auto">
          <a:xfrm>
            <a:off x="143920" y="1844824"/>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pt-BR" sz="1200" b="1" dirty="0" err="1" smtClean="0">
                <a:latin typeface="Calibri" pitchFamily="34" charset="0"/>
                <a:cs typeface="Calibri" pitchFamily="34" charset="0"/>
              </a:rPr>
              <a:t>Objectives</a:t>
            </a:r>
            <a:endParaRPr lang="pt-BR" sz="1200" b="1" dirty="0">
              <a:latin typeface="Calibri" pitchFamily="34" charset="0"/>
              <a:cs typeface="Calibri" pitchFamily="34" charset="0"/>
            </a:endParaRPr>
          </a:p>
        </p:txBody>
      </p:sp>
      <p:sp>
        <p:nvSpPr>
          <p:cNvPr id="7" name="Rectângulo arredondado 4"/>
          <p:cNvSpPr/>
          <p:nvPr/>
        </p:nvSpPr>
        <p:spPr bwMode="auto">
          <a:xfrm>
            <a:off x="251520" y="1124744"/>
            <a:ext cx="8640000" cy="396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955675" eaLnBrk="0" hangingPunct="0">
              <a:spcBef>
                <a:spcPts val="0"/>
              </a:spcBef>
              <a:spcAft>
                <a:spcPts val="0"/>
              </a:spcAft>
              <a:buClr>
                <a:srgbClr val="003366"/>
              </a:buClr>
              <a:tabLst>
                <a:tab pos="0" algn="l"/>
              </a:tabLst>
              <a:defRPr/>
            </a:pPr>
            <a:r>
              <a:rPr lang="en-GB" sz="1600" b="1" dirty="0" smtClean="0">
                <a:latin typeface="Calibri" pitchFamily="34" charset="0"/>
              </a:rPr>
              <a:t>Venture Capital Funds:</a:t>
            </a:r>
            <a:endParaRPr lang="pt-BR" sz="1600" b="1" dirty="0">
              <a:solidFill>
                <a:schemeClr val="bg1"/>
              </a:solidFill>
              <a:latin typeface="Calibri" pitchFamily="34" charset="0"/>
            </a:endParaRPr>
          </a:p>
        </p:txBody>
      </p:sp>
      <p:sp>
        <p:nvSpPr>
          <p:cNvPr id="8" name="Rectângulo arredondado 20"/>
          <p:cNvSpPr/>
          <p:nvPr/>
        </p:nvSpPr>
        <p:spPr bwMode="auto">
          <a:xfrm>
            <a:off x="143920" y="3284984"/>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pt-BR" sz="1200" b="1" dirty="0" err="1" smtClean="0">
                <a:solidFill>
                  <a:schemeClr val="bg1"/>
                </a:solidFill>
                <a:latin typeface="Calibri" pitchFamily="34" charset="0"/>
                <a:cs typeface="Calibri" pitchFamily="34" charset="0"/>
              </a:rPr>
              <a:t>State</a:t>
            </a:r>
            <a:r>
              <a:rPr lang="pt-BR" sz="1200" b="1" dirty="0" smtClean="0">
                <a:solidFill>
                  <a:schemeClr val="bg1"/>
                </a:solidFill>
                <a:latin typeface="Calibri" pitchFamily="34" charset="0"/>
                <a:cs typeface="Calibri" pitchFamily="34" charset="0"/>
              </a:rPr>
              <a:t> </a:t>
            </a:r>
            <a:r>
              <a:rPr lang="pt-BR" sz="1200" b="1" dirty="0" err="1" smtClean="0">
                <a:solidFill>
                  <a:schemeClr val="bg1"/>
                </a:solidFill>
                <a:latin typeface="Calibri" pitchFamily="34" charset="0"/>
                <a:cs typeface="Calibri" pitchFamily="34" charset="0"/>
              </a:rPr>
              <a:t>Aid</a:t>
            </a:r>
            <a:endParaRPr lang="pt-BR" sz="1200" b="1" dirty="0">
              <a:solidFill>
                <a:schemeClr val="bg1"/>
              </a:solidFill>
              <a:latin typeface="Calibri" pitchFamily="34" charset="0"/>
              <a:cs typeface="Calibri" pitchFamily="34" charset="0"/>
            </a:endParaRPr>
          </a:p>
        </p:txBody>
      </p:sp>
      <p:sp>
        <p:nvSpPr>
          <p:cNvPr id="9" name="Rectângulo arredondado 10"/>
          <p:cNvSpPr/>
          <p:nvPr/>
        </p:nvSpPr>
        <p:spPr bwMode="auto">
          <a:xfrm>
            <a:off x="4211960" y="3284984"/>
            <a:ext cx="4608512" cy="936104"/>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9900"/>
              </a:buClr>
              <a:buSzPct val="100000"/>
            </a:pPr>
            <a:r>
              <a:rPr lang="pt-PT" sz="1400" b="1" dirty="0" err="1" smtClean="0">
                <a:solidFill>
                  <a:srgbClr val="000066"/>
                </a:solidFill>
                <a:latin typeface="Calibri" pitchFamily="34" charset="0"/>
                <a:cs typeface="Arial" charset="0"/>
              </a:rPr>
              <a:t>State</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aid</a:t>
            </a:r>
            <a:r>
              <a:rPr lang="pt-PT" sz="1400" b="1" dirty="0" smtClean="0">
                <a:solidFill>
                  <a:srgbClr val="000066"/>
                </a:solidFill>
                <a:latin typeface="Calibri" pitchFamily="34" charset="0"/>
                <a:cs typeface="Arial" charset="0"/>
              </a:rPr>
              <a:t> </a:t>
            </a:r>
            <a:r>
              <a:rPr lang="pt-PT" sz="1400" b="1" dirty="0">
                <a:solidFill>
                  <a:srgbClr val="000066"/>
                </a:solidFill>
                <a:latin typeface="Calibri" pitchFamily="34" charset="0"/>
                <a:cs typeface="Arial" charset="0"/>
              </a:rPr>
              <a:t>(FINOVA) </a:t>
            </a:r>
            <a:r>
              <a:rPr lang="pt-PT" sz="1400" b="1" dirty="0" err="1">
                <a:solidFill>
                  <a:srgbClr val="000066"/>
                </a:solidFill>
                <a:latin typeface="Calibri" pitchFamily="34" charset="0"/>
                <a:cs typeface="Arial" charset="0"/>
              </a:rPr>
              <a:t>in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form</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participation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share</a:t>
            </a:r>
            <a:r>
              <a:rPr lang="pt-PT" sz="1400" b="1" dirty="0">
                <a:solidFill>
                  <a:srgbClr val="000066"/>
                </a:solidFill>
                <a:latin typeface="Calibri" pitchFamily="34" charset="0"/>
                <a:cs typeface="Arial" charset="0"/>
              </a:rPr>
              <a:t> capital (</a:t>
            </a:r>
            <a:r>
              <a:rPr lang="pt-PT" sz="1400" b="1" dirty="0" err="1">
                <a:solidFill>
                  <a:srgbClr val="000066"/>
                </a:solidFill>
                <a:latin typeface="Calibri" pitchFamily="34" charset="0"/>
                <a:cs typeface="Arial" charset="0"/>
              </a:rPr>
              <a:t>subscription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units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participation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Venture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Capital</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Funds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taking</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up</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positions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between</a:t>
            </a:r>
            <a:r>
              <a:rPr lang="pt-PT" sz="1400" b="1" dirty="0">
                <a:solidFill>
                  <a:srgbClr val="000066"/>
                </a:solidFill>
                <a:latin typeface="Calibri" pitchFamily="34" charset="0"/>
                <a:cs typeface="Arial" charset="0"/>
              </a:rPr>
              <a:t> 50% </a:t>
            </a:r>
            <a:r>
              <a:rPr lang="pt-PT" sz="1400" b="1" dirty="0" err="1">
                <a:solidFill>
                  <a:srgbClr val="000066"/>
                </a:solidFill>
                <a:latin typeface="Calibri" pitchFamily="34" charset="0"/>
                <a:cs typeface="Arial" charset="0"/>
              </a:rPr>
              <a:t>and</a:t>
            </a:r>
            <a:r>
              <a:rPr lang="pt-PT" sz="1400" b="1" dirty="0">
                <a:solidFill>
                  <a:srgbClr val="000066"/>
                </a:solidFill>
                <a:latin typeface="Calibri" pitchFamily="34" charset="0"/>
                <a:cs typeface="Arial" charset="0"/>
              </a:rPr>
              <a:t> 70%</a:t>
            </a:r>
          </a:p>
        </p:txBody>
      </p:sp>
      <p:sp>
        <p:nvSpPr>
          <p:cNvPr id="10" name="Rectângulo arredondado 20"/>
          <p:cNvSpPr/>
          <p:nvPr/>
        </p:nvSpPr>
        <p:spPr bwMode="auto">
          <a:xfrm>
            <a:off x="143920" y="4581128"/>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pt-BR" sz="1200" b="1" dirty="0" err="1" smtClean="0">
                <a:latin typeface="Calibri" pitchFamily="34" charset="0"/>
                <a:cs typeface="Calibri" pitchFamily="34" charset="0"/>
              </a:rPr>
              <a:t>Tipology</a:t>
            </a:r>
            <a:endParaRPr lang="pt-BR" sz="1200" b="1" dirty="0">
              <a:latin typeface="Calibri" pitchFamily="34" charset="0"/>
              <a:cs typeface="Calibri" pitchFamily="34" charset="0"/>
            </a:endParaRPr>
          </a:p>
        </p:txBody>
      </p:sp>
      <p:sp>
        <p:nvSpPr>
          <p:cNvPr id="12" name="Rectângulo arredondado 10"/>
          <p:cNvSpPr/>
          <p:nvPr/>
        </p:nvSpPr>
        <p:spPr bwMode="auto">
          <a:xfrm>
            <a:off x="4211960" y="4581128"/>
            <a:ext cx="4608512" cy="1656184"/>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9900"/>
              </a:buClr>
              <a:buSzPct val="100000"/>
            </a:pPr>
            <a:r>
              <a:rPr lang="pt-PT" sz="1400" b="1">
                <a:solidFill>
                  <a:srgbClr val="000066"/>
                </a:solidFill>
                <a:latin typeface="Calibri" pitchFamily="34" charset="0"/>
                <a:cs typeface="Arial" charset="0"/>
              </a:rPr>
              <a:t>The tenders opened in 2009 were aimed at the creation or reinforcement of the following types of Venture Capital Funds:</a:t>
            </a:r>
          </a:p>
          <a:p>
            <a:pPr algn="just">
              <a:buClr>
                <a:srgbClr val="000066"/>
              </a:buClr>
              <a:buSzPct val="100000"/>
              <a:buFontTx/>
              <a:buChar char="-"/>
            </a:pPr>
            <a:r>
              <a:rPr lang="pt-PT" sz="1400" b="1">
                <a:solidFill>
                  <a:srgbClr val="000066"/>
                </a:solidFill>
                <a:latin typeface="Calibri" pitchFamily="34" charset="0"/>
                <a:cs typeface="Arial" charset="0"/>
              </a:rPr>
              <a:t> Innovation / Internacionalisation (10 VCF)</a:t>
            </a:r>
          </a:p>
          <a:p>
            <a:pPr algn="just">
              <a:buClr>
                <a:srgbClr val="000066"/>
              </a:buClr>
              <a:buSzPct val="100000"/>
              <a:buFontTx/>
              <a:buChar char="-"/>
            </a:pPr>
            <a:r>
              <a:rPr lang="pt-PT" sz="1400" b="1">
                <a:solidFill>
                  <a:srgbClr val="000066"/>
                </a:solidFill>
                <a:latin typeface="Calibri" pitchFamily="34" charset="0"/>
                <a:cs typeface="Arial" charset="0"/>
              </a:rPr>
              <a:t> Corporate Ventures (2 VCF)</a:t>
            </a:r>
          </a:p>
          <a:p>
            <a:pPr algn="just">
              <a:buClr>
                <a:srgbClr val="000066"/>
              </a:buClr>
              <a:buSzPct val="100000"/>
              <a:buFontTx/>
              <a:buChar char="-"/>
            </a:pPr>
            <a:r>
              <a:rPr lang="pt-PT" sz="1400" b="1">
                <a:solidFill>
                  <a:srgbClr val="000066"/>
                </a:solidFill>
                <a:latin typeface="Calibri" pitchFamily="34" charset="0"/>
                <a:cs typeface="Arial" charset="0"/>
              </a:rPr>
              <a:t> Early Stages (4 VCF)</a:t>
            </a:r>
          </a:p>
          <a:p>
            <a:pPr algn="just">
              <a:buClr>
                <a:srgbClr val="000066"/>
              </a:buClr>
              <a:buSzPct val="100000"/>
              <a:buFontTx/>
              <a:buChar char="-"/>
            </a:pPr>
            <a:r>
              <a:rPr lang="pt-PT" sz="1400" b="1">
                <a:solidFill>
                  <a:srgbClr val="000066"/>
                </a:solidFill>
                <a:latin typeface="Calibri" pitchFamily="34" charset="0"/>
                <a:cs typeface="Arial" charset="0"/>
              </a:rPr>
              <a:t> Pre-Seed  (3 VCF)</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ítulo 1"/>
          <p:cNvSpPr>
            <a:spLocks noGrp="1"/>
          </p:cNvSpPr>
          <p:nvPr>
            <p:ph type="title"/>
          </p:nvPr>
        </p:nvSpPr>
        <p:spPr/>
        <p:txBody>
          <a:bodyPr/>
          <a:lstStyle/>
          <a:p>
            <a:r>
              <a:rPr lang="pt-PT" sz="2200" smtClean="0">
                <a:latin typeface="Calibri" pitchFamily="34" charset="0"/>
              </a:rPr>
              <a:t>Financial Engineering Instruments</a:t>
            </a:r>
          </a:p>
        </p:txBody>
      </p:sp>
      <p:sp>
        <p:nvSpPr>
          <p:cNvPr id="11" name="Rectângulo arredondado 10"/>
          <p:cNvSpPr/>
          <p:nvPr/>
        </p:nvSpPr>
        <p:spPr bwMode="auto">
          <a:xfrm>
            <a:off x="4211960" y="1844824"/>
            <a:ext cx="4608512" cy="3456384"/>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0066"/>
              </a:buClr>
              <a:buSzPct val="100000"/>
              <a:buFontTx/>
              <a:buChar char="-"/>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Innovation</a:t>
            </a:r>
            <a:r>
              <a:rPr lang="pt-PT" sz="1400" b="1" dirty="0">
                <a:solidFill>
                  <a:srgbClr val="000066"/>
                </a:solidFill>
                <a:latin typeface="Calibri" pitchFamily="34" charset="0"/>
                <a:cs typeface="Arial" charset="0"/>
              </a:rPr>
              <a:t> / </a:t>
            </a:r>
            <a:r>
              <a:rPr lang="pt-PT" sz="1400" b="1" dirty="0" err="1">
                <a:solidFill>
                  <a:srgbClr val="000066"/>
                </a:solidFill>
                <a:latin typeface="Calibri" pitchFamily="34" charset="0"/>
                <a:cs typeface="Arial" charset="0"/>
              </a:rPr>
              <a:t>Internationalisation</a:t>
            </a:r>
            <a:endParaRPr lang="pt-PT" sz="1400" b="1" dirty="0">
              <a:solidFill>
                <a:srgbClr val="000066"/>
              </a:solidFill>
              <a:latin typeface="Calibri" pitchFamily="34" charset="0"/>
              <a:cs typeface="Arial" charset="0"/>
            </a:endParaRPr>
          </a:p>
          <a:p>
            <a:pPr algn="just">
              <a:buClr>
                <a:srgbClr val="000066"/>
              </a:buClr>
              <a:buSzPct val="100000"/>
            </a:pPr>
            <a:r>
              <a:rPr lang="pt-PT" sz="1400" b="1" dirty="0">
                <a:solidFill>
                  <a:srgbClr val="000066"/>
                </a:solidFill>
                <a:latin typeface="Calibri" pitchFamily="34" charset="0"/>
                <a:cs typeface="Arial" charset="0"/>
              </a:rPr>
              <a:t>To </a:t>
            </a:r>
            <a:r>
              <a:rPr lang="pt-PT" sz="1400" b="1" dirty="0" err="1">
                <a:solidFill>
                  <a:srgbClr val="000066"/>
                </a:solidFill>
                <a:latin typeface="Calibri" pitchFamily="34" charset="0"/>
                <a:cs typeface="Arial" charset="0"/>
              </a:rPr>
              <a:t>support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projects</a:t>
            </a:r>
            <a:r>
              <a:rPr lang="pt-PT" sz="1400" b="1" dirty="0">
                <a:solidFill>
                  <a:srgbClr val="000066"/>
                </a:solidFill>
                <a:latin typeface="Calibri" pitchFamily="34" charset="0"/>
                <a:cs typeface="Arial" charset="0"/>
              </a:rPr>
              <a:t> for </a:t>
            </a:r>
            <a:r>
              <a:rPr lang="pt-PT" sz="1400" b="1" dirty="0" err="1">
                <a:solidFill>
                  <a:srgbClr val="000066"/>
                </a:solidFill>
                <a:latin typeface="Calibri" pitchFamily="34" charset="0"/>
                <a:cs typeface="Arial" charset="0"/>
              </a:rPr>
              <a:t>investment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innovation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or</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promoted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by</a:t>
            </a:r>
            <a:r>
              <a:rPr lang="pt-PT" sz="1400" b="1" dirty="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SMEs</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which</a:t>
            </a:r>
            <a:r>
              <a:rPr lang="pt-PT" sz="1400" b="1" dirty="0" smtClean="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want</a:t>
            </a:r>
            <a:r>
              <a:rPr lang="pt-PT" sz="1400" b="1" dirty="0">
                <a:solidFill>
                  <a:srgbClr val="000066"/>
                </a:solidFill>
                <a:latin typeface="Calibri" pitchFamily="34" charset="0"/>
                <a:cs typeface="Arial" charset="0"/>
              </a:rPr>
              <a:t> to </a:t>
            </a:r>
            <a:r>
              <a:rPr lang="pt-PT" sz="1400" b="1" dirty="0" err="1">
                <a:solidFill>
                  <a:srgbClr val="000066"/>
                </a:solidFill>
                <a:latin typeface="Calibri" pitchFamily="34" charset="0"/>
                <a:cs typeface="Arial" charset="0"/>
              </a:rPr>
              <a:t>internationalise</a:t>
            </a:r>
            <a:endParaRPr lang="pt-PT" sz="1400" b="1" dirty="0">
              <a:solidFill>
                <a:srgbClr val="000066"/>
              </a:solidFill>
              <a:latin typeface="Calibri" pitchFamily="34" charset="0"/>
              <a:cs typeface="Arial" charset="0"/>
            </a:endParaRPr>
          </a:p>
          <a:p>
            <a:pPr algn="just">
              <a:buClr>
                <a:srgbClr val="000066"/>
              </a:buClr>
              <a:buSzPct val="100000"/>
              <a:buFontTx/>
              <a:buChar char="-"/>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Corporate</a:t>
            </a:r>
            <a:r>
              <a:rPr lang="pt-PT" sz="1400" b="1" dirty="0">
                <a:solidFill>
                  <a:srgbClr val="000066"/>
                </a:solidFill>
                <a:latin typeface="Calibri" pitchFamily="34" charset="0"/>
                <a:cs typeface="Arial" charset="0"/>
              </a:rPr>
              <a:t> Ventures</a:t>
            </a:r>
          </a:p>
          <a:p>
            <a:pPr algn="just">
              <a:buClr>
                <a:srgbClr val="000066"/>
              </a:buClr>
              <a:buSzPct val="100000"/>
            </a:pPr>
            <a:r>
              <a:rPr lang="pt-PT" sz="1400" b="1" dirty="0">
                <a:solidFill>
                  <a:srgbClr val="000066"/>
                </a:solidFill>
                <a:latin typeface="Calibri" pitchFamily="34" charset="0"/>
                <a:cs typeface="Arial" charset="0"/>
              </a:rPr>
              <a:t>To </a:t>
            </a:r>
            <a:r>
              <a:rPr lang="pt-PT" sz="1400" b="1" dirty="0" err="1">
                <a:solidFill>
                  <a:srgbClr val="000066"/>
                </a:solidFill>
                <a:latin typeface="Calibri" pitchFamily="34" charset="0"/>
                <a:cs typeface="Arial" charset="0"/>
              </a:rPr>
              <a:t>support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projects</a:t>
            </a:r>
            <a:r>
              <a:rPr lang="pt-PT" sz="1400" b="1" dirty="0">
                <a:solidFill>
                  <a:srgbClr val="000066"/>
                </a:solidFill>
                <a:latin typeface="Calibri" pitchFamily="34" charset="0"/>
                <a:cs typeface="Arial" charset="0"/>
              </a:rPr>
              <a:t> for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creation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new</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business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units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based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already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existing</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technology-based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companies</a:t>
            </a:r>
            <a:r>
              <a:rPr lang="pt-PT" sz="1400" b="1" dirty="0">
                <a:solidFill>
                  <a:srgbClr val="000066"/>
                </a:solidFill>
                <a:latin typeface="Calibri" pitchFamily="34" charset="0"/>
                <a:cs typeface="Arial" charset="0"/>
              </a:rPr>
              <a:t> </a:t>
            </a:r>
          </a:p>
          <a:p>
            <a:pPr algn="just">
              <a:buClr>
                <a:srgbClr val="000066"/>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Early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Stages</a:t>
            </a:r>
            <a:endParaRPr lang="pt-PT" sz="1400" b="1" dirty="0">
              <a:solidFill>
                <a:srgbClr val="000066"/>
              </a:solidFill>
              <a:latin typeface="Calibri" pitchFamily="34" charset="0"/>
              <a:cs typeface="Arial" charset="0"/>
            </a:endParaRPr>
          </a:p>
          <a:p>
            <a:pPr algn="just">
              <a:buClr>
                <a:srgbClr val="000066"/>
              </a:buClr>
              <a:buSzPct val="100000"/>
            </a:pPr>
            <a:r>
              <a:rPr lang="pt-PT" sz="1400" b="1" dirty="0">
                <a:solidFill>
                  <a:srgbClr val="000066"/>
                </a:solidFill>
                <a:latin typeface="Calibri" pitchFamily="34" charset="0"/>
                <a:cs typeface="Arial" charset="0"/>
              </a:rPr>
              <a:t>To </a:t>
            </a:r>
            <a:r>
              <a:rPr lang="pt-PT" sz="1400" b="1" dirty="0" err="1">
                <a:solidFill>
                  <a:srgbClr val="000066"/>
                </a:solidFill>
                <a:latin typeface="Calibri" pitchFamily="34" charset="0"/>
                <a:cs typeface="Arial" charset="0"/>
              </a:rPr>
              <a:t>support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investment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projects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Early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Stage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phase</a:t>
            </a:r>
            <a:endParaRPr lang="pt-PT" sz="1400" b="1" dirty="0">
              <a:solidFill>
                <a:srgbClr val="000066"/>
              </a:solidFill>
              <a:latin typeface="Calibri" pitchFamily="34" charset="0"/>
              <a:cs typeface="Arial" charset="0"/>
            </a:endParaRPr>
          </a:p>
          <a:p>
            <a:pPr algn="just">
              <a:buClr>
                <a:srgbClr val="000066"/>
              </a:buClr>
              <a:buSzPct val="100000"/>
              <a:buFontTx/>
              <a:buChar char="-"/>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Pre-Seed</a:t>
            </a:r>
            <a:endParaRPr lang="pt-PT" sz="1400" b="1" dirty="0">
              <a:solidFill>
                <a:srgbClr val="000066"/>
              </a:solidFill>
              <a:latin typeface="Calibri" pitchFamily="34" charset="0"/>
              <a:cs typeface="Arial" charset="0"/>
            </a:endParaRPr>
          </a:p>
          <a:p>
            <a:pPr algn="just">
              <a:buClr>
                <a:srgbClr val="000066"/>
              </a:buClr>
              <a:buSzPct val="100000"/>
            </a:pPr>
            <a:r>
              <a:rPr lang="pt-PT" sz="1400" b="1" dirty="0">
                <a:solidFill>
                  <a:srgbClr val="000066"/>
                </a:solidFill>
                <a:latin typeface="Calibri" pitchFamily="34" charset="0"/>
                <a:cs typeface="Arial" charset="0"/>
              </a:rPr>
              <a:t>To </a:t>
            </a:r>
            <a:r>
              <a:rPr lang="pt-PT" sz="1400" b="1" dirty="0" err="1">
                <a:solidFill>
                  <a:srgbClr val="000066"/>
                </a:solidFill>
                <a:latin typeface="Calibri" pitchFamily="34" charset="0"/>
                <a:cs typeface="Arial" charset="0"/>
              </a:rPr>
              <a:t>support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investment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projects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Pre-Seed</a:t>
            </a:r>
            <a:r>
              <a:rPr lang="pt-PT" sz="1400" b="1" dirty="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phase</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in</a:t>
            </a:r>
            <a:r>
              <a:rPr lang="pt-PT" sz="1400" b="1" dirty="0" smtClean="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which</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due</a:t>
            </a:r>
            <a:r>
              <a:rPr lang="pt-PT" sz="1400" b="1" dirty="0">
                <a:solidFill>
                  <a:srgbClr val="000066"/>
                </a:solidFill>
                <a:latin typeface="Calibri" pitchFamily="34" charset="0"/>
                <a:cs typeface="Arial" charset="0"/>
              </a:rPr>
              <a:t> to </a:t>
            </a:r>
            <a:r>
              <a:rPr lang="pt-PT" sz="1400" b="1" dirty="0" err="1">
                <a:solidFill>
                  <a:srgbClr val="000066"/>
                </a:solidFill>
                <a:latin typeface="Calibri" pitchFamily="34" charset="0"/>
                <a:cs typeface="Arial" charset="0"/>
              </a:rPr>
              <a:t>their</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characteristics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and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high</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risk</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involved</a:t>
            </a:r>
            <a:r>
              <a:rPr lang="pt-PT" sz="1400" b="1" dirty="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is</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difficult</a:t>
            </a:r>
            <a:r>
              <a:rPr lang="pt-PT" sz="1400" b="1" dirty="0" smtClean="0">
                <a:solidFill>
                  <a:srgbClr val="000066"/>
                </a:solidFill>
                <a:latin typeface="Calibri" pitchFamily="34" charset="0"/>
                <a:cs typeface="Arial" charset="0"/>
              </a:rPr>
              <a:t> </a:t>
            </a:r>
            <a:r>
              <a:rPr lang="pt-PT" sz="1400" b="1" dirty="0">
                <a:solidFill>
                  <a:srgbClr val="000066"/>
                </a:solidFill>
                <a:latin typeface="Calibri" pitchFamily="34" charset="0"/>
                <a:cs typeface="Arial" charset="0"/>
              </a:rPr>
              <a:t>to </a:t>
            </a:r>
            <a:r>
              <a:rPr lang="pt-PT" sz="1400" b="1" dirty="0" err="1">
                <a:solidFill>
                  <a:srgbClr val="000066"/>
                </a:solidFill>
                <a:latin typeface="Calibri" pitchFamily="34" charset="0"/>
                <a:cs typeface="Arial" charset="0"/>
              </a:rPr>
              <a:t>get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funding</a:t>
            </a:r>
            <a:endParaRPr lang="pt-PT" sz="1400" b="1" dirty="0">
              <a:solidFill>
                <a:srgbClr val="000066"/>
              </a:solidFill>
              <a:latin typeface="Calibri" pitchFamily="34" charset="0"/>
              <a:cs typeface="Arial" charset="0"/>
            </a:endParaRPr>
          </a:p>
        </p:txBody>
      </p:sp>
      <p:sp>
        <p:nvSpPr>
          <p:cNvPr id="21" name="Rectângulo arredondado 20"/>
          <p:cNvSpPr/>
          <p:nvPr/>
        </p:nvSpPr>
        <p:spPr bwMode="auto">
          <a:xfrm>
            <a:off x="143920" y="1844824"/>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en-GB" sz="1200" b="1" dirty="0" smtClean="0">
                <a:latin typeface="Calibri" pitchFamily="34" charset="0"/>
              </a:rPr>
              <a:t>Characteristics / Typology</a:t>
            </a:r>
            <a:endParaRPr lang="pt-BR" sz="1200" b="1" dirty="0">
              <a:latin typeface="Calibri" pitchFamily="34" charset="0"/>
              <a:cs typeface="Calibri" pitchFamily="34" charset="0"/>
            </a:endParaRPr>
          </a:p>
        </p:txBody>
      </p:sp>
      <p:sp>
        <p:nvSpPr>
          <p:cNvPr id="7" name="Rectângulo arredondado 4"/>
          <p:cNvSpPr/>
          <p:nvPr/>
        </p:nvSpPr>
        <p:spPr bwMode="auto">
          <a:xfrm>
            <a:off x="251520" y="1124744"/>
            <a:ext cx="8640000" cy="396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955675" eaLnBrk="0" hangingPunct="0">
              <a:spcBef>
                <a:spcPts val="0"/>
              </a:spcBef>
              <a:spcAft>
                <a:spcPts val="0"/>
              </a:spcAft>
              <a:buClr>
                <a:srgbClr val="003366"/>
              </a:buClr>
              <a:tabLst>
                <a:tab pos="0" algn="l"/>
              </a:tabLst>
              <a:defRPr/>
            </a:pPr>
            <a:r>
              <a:rPr lang="en-GB" sz="1600" b="1" dirty="0" smtClean="0">
                <a:latin typeface="Calibri" pitchFamily="34" charset="0"/>
              </a:rPr>
              <a:t>Venture Capital Funds:</a:t>
            </a:r>
            <a:endParaRPr lang="pt-BR" sz="1600" b="1" dirty="0">
              <a:solidFill>
                <a:schemeClr val="bg1"/>
              </a:solidFill>
              <a:latin typeface="Calibri" pitchFamily="34" charset="0"/>
            </a:endParaRPr>
          </a:p>
        </p:txBody>
      </p:sp>
      <p:sp>
        <p:nvSpPr>
          <p:cNvPr id="10" name="Rectângulo arredondado 20"/>
          <p:cNvSpPr/>
          <p:nvPr/>
        </p:nvSpPr>
        <p:spPr bwMode="auto">
          <a:xfrm>
            <a:off x="143920" y="5661248"/>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en-GB" sz="1200" b="1" dirty="0" smtClean="0">
                <a:latin typeface="Calibri" pitchFamily="34" charset="0"/>
              </a:rPr>
              <a:t>Total capital amount of Funds / Typology</a:t>
            </a:r>
            <a:endParaRPr lang="pt-BR" sz="1200" b="1" dirty="0">
              <a:latin typeface="Calibri" pitchFamily="34" charset="0"/>
              <a:cs typeface="Calibri" pitchFamily="34" charset="0"/>
            </a:endParaRPr>
          </a:p>
        </p:txBody>
      </p:sp>
      <p:sp>
        <p:nvSpPr>
          <p:cNvPr id="12" name="Rectângulo arredondado 10"/>
          <p:cNvSpPr/>
          <p:nvPr/>
        </p:nvSpPr>
        <p:spPr bwMode="auto">
          <a:xfrm>
            <a:off x="4211960" y="5589240"/>
            <a:ext cx="4608512" cy="1152128"/>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0066"/>
              </a:buClr>
              <a:buSzPct val="100000"/>
              <a:buFontTx/>
              <a:buChar char="-"/>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Innovation</a:t>
            </a:r>
            <a:r>
              <a:rPr lang="pt-PT" sz="1400" b="1" dirty="0">
                <a:solidFill>
                  <a:srgbClr val="000066"/>
                </a:solidFill>
                <a:latin typeface="Calibri" pitchFamily="34" charset="0"/>
                <a:cs typeface="Arial" charset="0"/>
              </a:rPr>
              <a:t> / </a:t>
            </a:r>
            <a:r>
              <a:rPr lang="pt-PT" sz="1400" b="1" dirty="0" err="1">
                <a:solidFill>
                  <a:srgbClr val="000066"/>
                </a:solidFill>
                <a:latin typeface="Calibri" pitchFamily="34" charset="0"/>
                <a:cs typeface="Arial" charset="0"/>
              </a:rPr>
              <a:t>Internationalisation</a:t>
            </a:r>
            <a:r>
              <a:rPr lang="pt-PT" sz="1400" b="1" dirty="0">
                <a:solidFill>
                  <a:srgbClr val="000066"/>
                </a:solidFill>
                <a:latin typeface="Calibri" pitchFamily="34" charset="0"/>
                <a:cs typeface="Arial" charset="0"/>
              </a:rPr>
              <a:t>: 132 M€</a:t>
            </a:r>
          </a:p>
          <a:p>
            <a:pPr algn="just">
              <a:buClr>
                <a:srgbClr val="000066"/>
              </a:buClr>
              <a:buSzPct val="100000"/>
              <a:buFontTx/>
              <a:buChar char="-"/>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Corporate</a:t>
            </a:r>
            <a:r>
              <a:rPr lang="pt-PT" sz="1400" b="1" dirty="0">
                <a:solidFill>
                  <a:srgbClr val="000066"/>
                </a:solidFill>
                <a:latin typeface="Calibri" pitchFamily="34" charset="0"/>
                <a:cs typeface="Arial" charset="0"/>
              </a:rPr>
              <a:t> Ventures: 9 </a:t>
            </a:r>
            <a:r>
              <a:rPr lang="pt-PT" sz="1400" b="1" dirty="0" err="1" smtClean="0">
                <a:solidFill>
                  <a:srgbClr val="000066"/>
                </a:solidFill>
                <a:latin typeface="Calibri" pitchFamily="34" charset="0"/>
                <a:cs typeface="Arial" charset="0"/>
              </a:rPr>
              <a:t>M€</a:t>
            </a:r>
            <a:endParaRPr lang="pt-PT" sz="1400" b="1" dirty="0">
              <a:solidFill>
                <a:srgbClr val="000066"/>
              </a:solidFill>
              <a:latin typeface="Calibri" pitchFamily="34" charset="0"/>
              <a:cs typeface="Arial" charset="0"/>
            </a:endParaRPr>
          </a:p>
          <a:p>
            <a:pPr algn="just">
              <a:buClr>
                <a:srgbClr val="000066"/>
              </a:buClr>
              <a:buSzPct val="100000"/>
              <a:buFontTx/>
              <a:buChar char="-"/>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Early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Stages</a:t>
            </a:r>
            <a:r>
              <a:rPr lang="pt-PT" sz="1400" b="1" dirty="0">
                <a:solidFill>
                  <a:srgbClr val="000066"/>
                </a:solidFill>
                <a:latin typeface="Calibri" pitchFamily="34" charset="0"/>
                <a:cs typeface="Arial" charset="0"/>
              </a:rPr>
              <a:t>: 32 </a:t>
            </a:r>
            <a:r>
              <a:rPr lang="pt-PT" sz="1400" b="1" dirty="0" err="1" smtClean="0">
                <a:solidFill>
                  <a:srgbClr val="000066"/>
                </a:solidFill>
                <a:latin typeface="Calibri" pitchFamily="34" charset="0"/>
                <a:cs typeface="Arial" charset="0"/>
              </a:rPr>
              <a:t>M€</a:t>
            </a:r>
            <a:endParaRPr lang="pt-PT" sz="1400" b="1" dirty="0">
              <a:solidFill>
                <a:srgbClr val="000066"/>
              </a:solidFill>
              <a:latin typeface="Calibri" pitchFamily="34" charset="0"/>
              <a:cs typeface="Arial" charset="0"/>
            </a:endParaRPr>
          </a:p>
          <a:p>
            <a:pPr algn="just">
              <a:buClr>
                <a:srgbClr val="000066"/>
              </a:buClr>
              <a:buSzPct val="100000"/>
              <a:buFontTx/>
              <a:buChar char="-"/>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Pre-Seed</a:t>
            </a:r>
            <a:r>
              <a:rPr lang="pt-PT" sz="1400" b="1" dirty="0">
                <a:solidFill>
                  <a:srgbClr val="000066"/>
                </a:solidFill>
                <a:latin typeface="Calibri" pitchFamily="34" charset="0"/>
                <a:cs typeface="Arial" charset="0"/>
              </a:rPr>
              <a:t> : 13 </a:t>
            </a:r>
            <a:r>
              <a:rPr lang="pt-PT" sz="1400" b="1" dirty="0" err="1" smtClean="0">
                <a:solidFill>
                  <a:srgbClr val="000066"/>
                </a:solidFill>
                <a:latin typeface="Calibri" pitchFamily="34" charset="0"/>
                <a:cs typeface="Arial" charset="0"/>
              </a:rPr>
              <a:t>M€</a:t>
            </a:r>
            <a:endParaRPr lang="pt-PT" sz="1400" b="1" dirty="0">
              <a:solidFill>
                <a:srgbClr val="000066"/>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ítulo 1"/>
          <p:cNvSpPr>
            <a:spLocks noGrp="1"/>
          </p:cNvSpPr>
          <p:nvPr>
            <p:ph type="title"/>
          </p:nvPr>
        </p:nvSpPr>
        <p:spPr/>
        <p:txBody>
          <a:bodyPr/>
          <a:lstStyle/>
          <a:p>
            <a:r>
              <a:rPr lang="pt-PT" sz="2200" smtClean="0">
                <a:latin typeface="Calibri" pitchFamily="34" charset="0"/>
              </a:rPr>
              <a:t>Financial Engineering Instruments</a:t>
            </a:r>
          </a:p>
        </p:txBody>
      </p:sp>
      <p:sp>
        <p:nvSpPr>
          <p:cNvPr id="11" name="Rectângulo arredondado 10"/>
          <p:cNvSpPr/>
          <p:nvPr/>
        </p:nvSpPr>
        <p:spPr bwMode="auto">
          <a:xfrm>
            <a:off x="4211960" y="1844824"/>
            <a:ext cx="4608512" cy="1080120"/>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0066"/>
              </a:buClr>
              <a:buSzPct val="100000"/>
              <a:buFontTx/>
              <a:buChar char="-"/>
            </a:pPr>
            <a:r>
              <a:rPr lang="pt-PT" sz="1400" b="1">
                <a:solidFill>
                  <a:srgbClr val="000066"/>
                </a:solidFill>
                <a:latin typeface="Calibri" pitchFamily="34" charset="0"/>
                <a:cs typeface="Arial" charset="0"/>
              </a:rPr>
              <a:t> Greater access to funding</a:t>
            </a:r>
            <a:r>
              <a:rPr lang="pt-PT" sz="1400" b="1" i="1">
                <a:solidFill>
                  <a:srgbClr val="000066"/>
                </a:solidFill>
                <a:latin typeface="Calibri" pitchFamily="34" charset="0"/>
                <a:cs typeface="Arial" charset="0"/>
              </a:rPr>
              <a:t> </a:t>
            </a:r>
            <a:r>
              <a:rPr lang="pt-PT" sz="1400" b="1">
                <a:solidFill>
                  <a:srgbClr val="000066"/>
                </a:solidFill>
                <a:latin typeface="Calibri" pitchFamily="34" charset="0"/>
                <a:cs typeface="Arial" charset="0"/>
              </a:rPr>
              <a:t>for the development of investment projects</a:t>
            </a:r>
          </a:p>
          <a:p>
            <a:pPr algn="just">
              <a:buClr>
                <a:srgbClr val="000066"/>
              </a:buClr>
              <a:buSzPct val="100000"/>
              <a:buFontTx/>
              <a:buChar char="-"/>
            </a:pPr>
            <a:r>
              <a:rPr lang="pt-PT" sz="1400" b="1">
                <a:solidFill>
                  <a:srgbClr val="000066"/>
                </a:solidFill>
                <a:latin typeface="Calibri" pitchFamily="34" charset="0"/>
                <a:cs typeface="Arial" charset="0"/>
              </a:rPr>
              <a:t> Access to privileged partners, with management, strategic and financial know-how, and more</a:t>
            </a:r>
            <a:endParaRPr lang="pt-PT" sz="1600" b="1">
              <a:solidFill>
                <a:srgbClr val="000066"/>
              </a:solidFill>
              <a:latin typeface="Calibri" pitchFamily="34" charset="0"/>
              <a:cs typeface="Arial" charset="0"/>
            </a:endParaRPr>
          </a:p>
        </p:txBody>
      </p:sp>
      <p:sp>
        <p:nvSpPr>
          <p:cNvPr id="21" name="Rectângulo arredondado 20"/>
          <p:cNvSpPr/>
          <p:nvPr/>
        </p:nvSpPr>
        <p:spPr bwMode="auto">
          <a:xfrm>
            <a:off x="143920" y="1844824"/>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en-GB" sz="1200" b="1" dirty="0" smtClean="0">
                <a:latin typeface="Calibri" pitchFamily="34" charset="0"/>
                <a:cs typeface="Calibri" pitchFamily="34" charset="0"/>
              </a:rPr>
              <a:t>Advantages for SMEs</a:t>
            </a:r>
            <a:endParaRPr lang="pt-PT" sz="1200" b="1" dirty="0">
              <a:latin typeface="Calibri" pitchFamily="34" charset="0"/>
              <a:cs typeface="Calibri" pitchFamily="34" charset="0"/>
            </a:endParaRPr>
          </a:p>
        </p:txBody>
      </p:sp>
      <p:sp>
        <p:nvSpPr>
          <p:cNvPr id="7" name="Rectângulo arredondado 4"/>
          <p:cNvSpPr/>
          <p:nvPr/>
        </p:nvSpPr>
        <p:spPr bwMode="auto">
          <a:xfrm>
            <a:off x="251520" y="1124744"/>
            <a:ext cx="8640000" cy="396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955675" eaLnBrk="0" hangingPunct="0">
              <a:spcBef>
                <a:spcPts val="0"/>
              </a:spcBef>
              <a:spcAft>
                <a:spcPts val="0"/>
              </a:spcAft>
              <a:buClr>
                <a:srgbClr val="003366"/>
              </a:buClr>
              <a:tabLst>
                <a:tab pos="0" algn="l"/>
              </a:tabLst>
              <a:defRPr/>
            </a:pPr>
            <a:r>
              <a:rPr lang="en-GB" sz="1600" b="1" dirty="0" smtClean="0">
                <a:latin typeface="Calibri" pitchFamily="34" charset="0"/>
              </a:rPr>
              <a:t>Venture Capital Funds:</a:t>
            </a:r>
            <a:endParaRPr lang="pt-BR" sz="1600" b="1" dirty="0">
              <a:solidFill>
                <a:schemeClr val="bg1"/>
              </a:solidFill>
              <a:latin typeface="Calibri" pitchFamily="34" charset="0"/>
            </a:endParaRPr>
          </a:p>
        </p:txBody>
      </p:sp>
      <p:sp>
        <p:nvSpPr>
          <p:cNvPr id="8" name="Rectângulo arredondado 20"/>
          <p:cNvSpPr/>
          <p:nvPr/>
        </p:nvSpPr>
        <p:spPr bwMode="auto">
          <a:xfrm>
            <a:off x="143920" y="3284984"/>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en-GB" sz="1200" b="1" dirty="0" smtClean="0">
                <a:latin typeface="Calibri" pitchFamily="34" charset="0"/>
                <a:cs typeface="Calibri" pitchFamily="34" charset="0"/>
              </a:rPr>
              <a:t>Conditions for Access</a:t>
            </a:r>
            <a:endParaRPr lang="pt-PT" sz="1200" b="1" dirty="0" smtClean="0">
              <a:latin typeface="Calibri" pitchFamily="34" charset="0"/>
              <a:cs typeface="Calibri" pitchFamily="34" charset="0"/>
            </a:endParaRPr>
          </a:p>
        </p:txBody>
      </p:sp>
      <p:sp>
        <p:nvSpPr>
          <p:cNvPr id="10" name="Rectângulo arredondado 20"/>
          <p:cNvSpPr/>
          <p:nvPr/>
        </p:nvSpPr>
        <p:spPr bwMode="auto">
          <a:xfrm>
            <a:off x="143920" y="5085184"/>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en-GB" sz="1200" b="1" dirty="0" smtClean="0">
                <a:latin typeface="Calibri" pitchFamily="34" charset="0"/>
                <a:cs typeface="Calibri" pitchFamily="34" charset="0"/>
              </a:rPr>
              <a:t>Eligible operations</a:t>
            </a:r>
            <a:endParaRPr lang="pt-BR" sz="1200" b="1" dirty="0">
              <a:latin typeface="Calibri" pitchFamily="34" charset="0"/>
              <a:cs typeface="Calibri" pitchFamily="34" charset="0"/>
            </a:endParaRPr>
          </a:p>
        </p:txBody>
      </p:sp>
      <p:sp>
        <p:nvSpPr>
          <p:cNvPr id="12" name="Rectângulo arredondado 10"/>
          <p:cNvSpPr/>
          <p:nvPr/>
        </p:nvSpPr>
        <p:spPr bwMode="auto">
          <a:xfrm>
            <a:off x="4211910" y="5013176"/>
            <a:ext cx="4608512" cy="1656184"/>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marL="0" lvl="1">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Participation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per</a:t>
            </a:r>
            <a:r>
              <a:rPr lang="pt-PT" sz="1400" b="1" dirty="0">
                <a:solidFill>
                  <a:srgbClr val="000066"/>
                </a:solidFill>
                <a:latin typeface="Calibri" pitchFamily="34" charset="0"/>
                <a:cs typeface="Arial" charset="0"/>
              </a:rPr>
              <a:t> </a:t>
            </a:r>
            <a:r>
              <a:rPr lang="pt-PT" sz="1400" b="1" dirty="0" smtClean="0">
                <a:solidFill>
                  <a:srgbClr val="000066"/>
                </a:solidFill>
                <a:latin typeface="Calibri" pitchFamily="34" charset="0"/>
                <a:cs typeface="Arial" charset="0"/>
              </a:rPr>
              <a:t>SME, </a:t>
            </a:r>
            <a:r>
              <a:rPr lang="pt-PT" sz="1400" b="1" dirty="0" err="1" smtClean="0">
                <a:solidFill>
                  <a:srgbClr val="000066"/>
                </a:solidFill>
                <a:latin typeface="Calibri" pitchFamily="34" charset="0"/>
                <a:cs typeface="Arial" charset="0"/>
              </a:rPr>
              <a:t>limited</a:t>
            </a:r>
            <a:r>
              <a:rPr lang="pt-PT" sz="1400" b="1" dirty="0" smtClean="0">
                <a:solidFill>
                  <a:srgbClr val="000066"/>
                </a:solidFill>
                <a:latin typeface="Calibri" pitchFamily="34" charset="0"/>
                <a:cs typeface="Arial" charset="0"/>
              </a:rPr>
              <a:t> to</a:t>
            </a:r>
            <a:r>
              <a:rPr lang="pt-PT" sz="1400" b="1" dirty="0">
                <a:solidFill>
                  <a:srgbClr val="000066"/>
                </a:solidFill>
                <a:latin typeface="Calibri" pitchFamily="34" charset="0"/>
                <a:cs typeface="Arial" charset="0"/>
              </a:rPr>
              <a:t> </a:t>
            </a:r>
            <a:r>
              <a:rPr lang="pt-PT" sz="1400" b="1" dirty="0" smtClean="0">
                <a:solidFill>
                  <a:srgbClr val="000066"/>
                </a:solidFill>
                <a:latin typeface="Calibri" pitchFamily="34" charset="0"/>
                <a:cs typeface="Arial" charset="0"/>
              </a:rPr>
              <a:t>1.5M€</a:t>
            </a:r>
            <a:r>
              <a:rPr lang="pt-PT" sz="1400" b="1" dirty="0">
                <a:solidFill>
                  <a:srgbClr val="000066"/>
                </a:solidFill>
                <a:latin typeface="Calibri" pitchFamily="34" charset="0"/>
                <a:cs typeface="Arial" charset="0"/>
              </a:rPr>
              <a:t>/12 </a:t>
            </a:r>
            <a:r>
              <a:rPr lang="pt-PT" sz="1400" b="1" dirty="0" err="1">
                <a:solidFill>
                  <a:srgbClr val="000066"/>
                </a:solidFill>
                <a:latin typeface="Calibri" pitchFamily="34" charset="0"/>
                <a:cs typeface="Arial" charset="0"/>
              </a:rPr>
              <a:t>months</a:t>
            </a:r>
            <a:r>
              <a:rPr lang="pt-PT" sz="1400" b="1" dirty="0">
                <a:solidFill>
                  <a:srgbClr val="000066"/>
                </a:solidFill>
                <a:latin typeface="Calibri" pitchFamily="34" charset="0"/>
                <a:cs typeface="Arial" charset="0"/>
              </a:rPr>
              <a:t>, 70%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which</a:t>
            </a:r>
            <a:r>
              <a:rPr lang="pt-PT" sz="1400" b="1" dirty="0">
                <a:solidFill>
                  <a:srgbClr val="000066"/>
                </a:solidFill>
                <a:latin typeface="Calibri" pitchFamily="34" charset="0"/>
                <a:cs typeface="Arial" charset="0"/>
              </a:rPr>
              <a:t> must </a:t>
            </a:r>
            <a:r>
              <a:rPr lang="pt-PT" sz="1400" b="1" dirty="0" err="1">
                <a:solidFill>
                  <a:srgbClr val="000066"/>
                </a:solidFill>
                <a:latin typeface="Calibri" pitchFamily="34" charset="0"/>
                <a:cs typeface="Arial" charset="0"/>
              </a:rPr>
              <a:t>be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made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a:t>
            </a:r>
            <a:r>
              <a:rPr lang="pt-PT" sz="1400" b="1" dirty="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equity</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or</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quasi-equity</a:t>
            </a:r>
            <a:endParaRPr lang="pt-PT" sz="1400" b="1" dirty="0">
              <a:solidFill>
                <a:srgbClr val="000066"/>
              </a:solidFill>
              <a:latin typeface="Calibri" pitchFamily="34" charset="0"/>
              <a:cs typeface="Arial" charset="0"/>
            </a:endParaRPr>
          </a:p>
          <a:p>
            <a:pPr marL="0" lvl="1">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Investment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decisions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based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sustainable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Business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Plans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and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with</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prospect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profitability</a:t>
            </a:r>
            <a:endParaRPr lang="pt-PT" sz="1400" b="1" dirty="0">
              <a:solidFill>
                <a:srgbClr val="000066"/>
              </a:solidFill>
              <a:latin typeface="Calibri" pitchFamily="34" charset="0"/>
              <a:cs typeface="Arial" charset="0"/>
            </a:endParaRPr>
          </a:p>
          <a:p>
            <a:pPr marL="0" lvl="1">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May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not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operations</a:t>
            </a:r>
            <a:r>
              <a:rPr lang="pt-PT" sz="1400" b="1" dirty="0">
                <a:solidFill>
                  <a:srgbClr val="000066"/>
                </a:solidFill>
                <a:latin typeface="Calibri" pitchFamily="34" charset="0"/>
                <a:cs typeface="Arial" charset="0"/>
              </a:rPr>
              <a:t> for </a:t>
            </a:r>
            <a:r>
              <a:rPr lang="pt-PT" sz="1400" b="1" dirty="0" err="1">
                <a:solidFill>
                  <a:srgbClr val="000066"/>
                </a:solidFill>
                <a:latin typeface="Calibri" pitchFamily="34" charset="0"/>
                <a:cs typeface="Arial" charset="0"/>
              </a:rPr>
              <a:t>consolidation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or</a:t>
            </a:r>
            <a:r>
              <a:rPr lang="pt-PT" sz="1400" b="1" dirty="0">
                <a:solidFill>
                  <a:srgbClr val="000066"/>
                </a:solidFill>
                <a:latin typeface="Calibri" pitchFamily="34" charset="0"/>
                <a:cs typeface="Arial" charset="0"/>
              </a:rPr>
              <a:t> financial </a:t>
            </a:r>
            <a:r>
              <a:rPr lang="pt-PT" sz="1400" b="1" dirty="0" err="1">
                <a:solidFill>
                  <a:srgbClr val="000066"/>
                </a:solidFill>
                <a:latin typeface="Calibri" pitchFamily="34" charset="0"/>
                <a:cs typeface="Arial" charset="0"/>
              </a:rPr>
              <a:t>restructuring</a:t>
            </a:r>
            <a:endParaRPr lang="pt-PT" sz="1400" b="1" dirty="0">
              <a:solidFill>
                <a:srgbClr val="000066"/>
              </a:solidFill>
              <a:latin typeface="Calibri" pitchFamily="34" charset="0"/>
              <a:cs typeface="Arial" charset="0"/>
            </a:endParaRPr>
          </a:p>
          <a:p>
            <a:pPr marL="0" lvl="1">
              <a:buClr>
                <a:srgbClr val="009900"/>
              </a:buClr>
              <a:buSzPct val="100000"/>
            </a:pPr>
            <a:r>
              <a:rPr lang="pt-PT" sz="1400" b="1" dirty="0">
                <a:solidFill>
                  <a:srgbClr val="000066"/>
                </a:solidFill>
                <a:latin typeface="Calibri" pitchFamily="34" charset="0"/>
                <a:cs typeface="Arial" charset="0"/>
              </a:rPr>
              <a:t> </a:t>
            </a:r>
          </a:p>
        </p:txBody>
      </p:sp>
      <p:sp>
        <p:nvSpPr>
          <p:cNvPr id="9" name="Rectângulo arredondado 10"/>
          <p:cNvSpPr/>
          <p:nvPr/>
        </p:nvSpPr>
        <p:spPr bwMode="auto">
          <a:xfrm>
            <a:off x="4211960" y="3284984"/>
            <a:ext cx="4608512" cy="1440160"/>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buClr>
                <a:srgbClr val="009900"/>
              </a:buClr>
              <a:buSzPct val="100000"/>
            </a:pPr>
            <a:r>
              <a:rPr lang="pt-PT" sz="1400" b="1">
                <a:solidFill>
                  <a:srgbClr val="000066"/>
                </a:solidFill>
                <a:latin typeface="Calibri" pitchFamily="34" charset="0"/>
                <a:cs typeface="Arial" charset="0"/>
              </a:rPr>
              <a:t>- Micro, Small or Medium enterprises</a:t>
            </a:r>
          </a:p>
          <a:p>
            <a:pPr>
              <a:buClr>
                <a:srgbClr val="009900"/>
              </a:buClr>
              <a:buSzPct val="100000"/>
            </a:pPr>
            <a:r>
              <a:rPr lang="pt-BR" sz="1400" b="1">
                <a:solidFill>
                  <a:srgbClr val="000066"/>
                </a:solidFill>
                <a:latin typeface="Calibri" pitchFamily="34" charset="0"/>
                <a:cs typeface="Arial" charset="0"/>
              </a:rPr>
              <a:t>- Location – company head office in the Northern, Central and Alentejo Regions</a:t>
            </a:r>
          </a:p>
          <a:p>
            <a:pPr>
              <a:buClr>
                <a:srgbClr val="009900"/>
              </a:buClr>
              <a:buSzPct val="100000"/>
            </a:pPr>
            <a:r>
              <a:rPr lang="pt-BR" sz="1400" b="1">
                <a:solidFill>
                  <a:srgbClr val="000066"/>
                </a:solidFill>
                <a:latin typeface="Calibri" pitchFamily="34" charset="0"/>
                <a:cs typeface="Arial" charset="0"/>
              </a:rPr>
              <a:t>- Company activity in line with the SAFPRI (</a:t>
            </a:r>
            <a:r>
              <a:rPr lang="pt-PT" sz="1400" b="1">
                <a:solidFill>
                  <a:srgbClr val="000066"/>
                </a:solidFill>
                <a:latin typeface="Calibri" pitchFamily="34" charset="0"/>
                <a:cs typeface="Arial" charset="0"/>
              </a:rPr>
              <a:t>Industry, Energy, Construction, Commerce, Tourism, Transportation / Logistics or Services)</a:t>
            </a:r>
            <a:endParaRPr lang="pt-BR" sz="1400" b="1">
              <a:solidFill>
                <a:srgbClr val="000066"/>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ítulo 1"/>
          <p:cNvSpPr>
            <a:spLocks noGrp="1"/>
          </p:cNvSpPr>
          <p:nvPr>
            <p:ph type="title"/>
          </p:nvPr>
        </p:nvSpPr>
        <p:spPr/>
        <p:txBody>
          <a:bodyPr/>
          <a:lstStyle/>
          <a:p>
            <a:r>
              <a:rPr lang="pt-PT" sz="2200" smtClean="0">
                <a:latin typeface="Calibri" pitchFamily="34" charset="0"/>
              </a:rPr>
              <a:t>Financial Engineering Instruments</a:t>
            </a:r>
          </a:p>
        </p:txBody>
      </p:sp>
      <p:sp>
        <p:nvSpPr>
          <p:cNvPr id="11" name="Rectângulo arredondado 10"/>
          <p:cNvSpPr/>
          <p:nvPr/>
        </p:nvSpPr>
        <p:spPr bwMode="auto">
          <a:xfrm>
            <a:off x="4211960" y="1844824"/>
            <a:ext cx="4608512" cy="1224136"/>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r>
              <a:rPr lang="pt-PT" sz="1400" b="1">
                <a:solidFill>
                  <a:srgbClr val="000066"/>
                </a:solidFill>
                <a:latin typeface="Calibri" pitchFamily="34" charset="0"/>
                <a:cs typeface="Arial" charset="0"/>
              </a:rPr>
              <a:t>To fill gaps in the market, allowing access for companies who wish to develop strategies for expansion, contributing to the acceleration of economic growth and encouraging the renewal of the national business fabric</a:t>
            </a:r>
          </a:p>
        </p:txBody>
      </p:sp>
      <p:sp>
        <p:nvSpPr>
          <p:cNvPr id="21" name="Rectângulo arredondado 20"/>
          <p:cNvSpPr/>
          <p:nvPr/>
        </p:nvSpPr>
        <p:spPr bwMode="auto">
          <a:xfrm>
            <a:off x="143920" y="1844824"/>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pt-BR" sz="1200" b="1" dirty="0" err="1" smtClean="0">
                <a:latin typeface="Calibri" pitchFamily="34" charset="0"/>
                <a:cs typeface="Calibri" pitchFamily="34" charset="0"/>
              </a:rPr>
              <a:t>Objectives</a:t>
            </a:r>
            <a:endParaRPr lang="pt-BR" sz="1200" b="1" dirty="0">
              <a:latin typeface="Calibri" pitchFamily="34" charset="0"/>
              <a:cs typeface="Calibri" pitchFamily="34" charset="0"/>
            </a:endParaRPr>
          </a:p>
        </p:txBody>
      </p:sp>
      <p:sp>
        <p:nvSpPr>
          <p:cNvPr id="7" name="Rectângulo arredondado 4"/>
          <p:cNvSpPr/>
          <p:nvPr/>
        </p:nvSpPr>
        <p:spPr bwMode="auto">
          <a:xfrm>
            <a:off x="251520" y="1124744"/>
            <a:ext cx="8640000" cy="396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955675" eaLnBrk="0" hangingPunct="0">
              <a:spcBef>
                <a:spcPts val="0"/>
              </a:spcBef>
              <a:spcAft>
                <a:spcPts val="0"/>
              </a:spcAft>
              <a:buClr>
                <a:srgbClr val="003366"/>
              </a:buClr>
              <a:tabLst>
                <a:tab pos="0" algn="l"/>
              </a:tabLst>
              <a:defRPr/>
            </a:pPr>
            <a:r>
              <a:rPr lang="en-GB" sz="1600" b="1" dirty="0" smtClean="0">
                <a:latin typeface="Calibri" pitchFamily="34" charset="0"/>
              </a:rPr>
              <a:t>Venture Capital Revitalisation Funds</a:t>
            </a:r>
            <a:r>
              <a:rPr lang="pt-BR" sz="1600" b="1" dirty="0" smtClean="0">
                <a:solidFill>
                  <a:schemeClr val="bg1"/>
                </a:solidFill>
                <a:latin typeface="Calibri" pitchFamily="34" charset="0"/>
              </a:rPr>
              <a:t>:</a:t>
            </a:r>
            <a:endParaRPr lang="pt-BR" sz="1600" b="1" dirty="0">
              <a:solidFill>
                <a:schemeClr val="bg1"/>
              </a:solidFill>
              <a:latin typeface="Calibri" pitchFamily="34" charset="0"/>
            </a:endParaRPr>
          </a:p>
        </p:txBody>
      </p:sp>
      <p:sp>
        <p:nvSpPr>
          <p:cNvPr id="8" name="Rectângulo arredondado 20"/>
          <p:cNvSpPr/>
          <p:nvPr/>
        </p:nvSpPr>
        <p:spPr bwMode="auto">
          <a:xfrm>
            <a:off x="143920" y="3356992"/>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pt-BR" sz="1200" b="1" dirty="0" err="1" smtClean="0">
                <a:solidFill>
                  <a:schemeClr val="bg1"/>
                </a:solidFill>
                <a:latin typeface="Calibri" pitchFamily="34" charset="0"/>
                <a:cs typeface="Calibri" pitchFamily="34" charset="0"/>
              </a:rPr>
              <a:t>State</a:t>
            </a:r>
            <a:r>
              <a:rPr lang="pt-BR" sz="1200" b="1" dirty="0" smtClean="0">
                <a:solidFill>
                  <a:schemeClr val="bg1"/>
                </a:solidFill>
                <a:latin typeface="Calibri" pitchFamily="34" charset="0"/>
                <a:cs typeface="Calibri" pitchFamily="34" charset="0"/>
              </a:rPr>
              <a:t> </a:t>
            </a:r>
            <a:r>
              <a:rPr lang="pt-BR" sz="1200" b="1" dirty="0" err="1" smtClean="0">
                <a:solidFill>
                  <a:schemeClr val="bg1"/>
                </a:solidFill>
                <a:latin typeface="Calibri" pitchFamily="34" charset="0"/>
                <a:cs typeface="Calibri" pitchFamily="34" charset="0"/>
              </a:rPr>
              <a:t>Aid</a:t>
            </a:r>
            <a:endParaRPr lang="pt-BR" sz="1200" b="1" dirty="0">
              <a:solidFill>
                <a:schemeClr val="bg1"/>
              </a:solidFill>
              <a:latin typeface="Calibri" pitchFamily="34" charset="0"/>
              <a:cs typeface="Calibri" pitchFamily="34" charset="0"/>
            </a:endParaRPr>
          </a:p>
        </p:txBody>
      </p:sp>
      <p:sp>
        <p:nvSpPr>
          <p:cNvPr id="9" name="Rectângulo arredondado 10"/>
          <p:cNvSpPr/>
          <p:nvPr/>
        </p:nvSpPr>
        <p:spPr bwMode="auto">
          <a:xfrm>
            <a:off x="4211960" y="3356992"/>
            <a:ext cx="4608512" cy="1080120"/>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9900"/>
              </a:buClr>
              <a:buSzPct val="100000"/>
            </a:pPr>
            <a:r>
              <a:rPr lang="pt-PT" sz="1400" b="1" dirty="0" err="1" smtClean="0">
                <a:solidFill>
                  <a:srgbClr val="000066"/>
                </a:solidFill>
                <a:latin typeface="Calibri" pitchFamily="34" charset="0"/>
                <a:cs typeface="Arial" charset="0"/>
              </a:rPr>
              <a:t>State</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aid</a:t>
            </a:r>
            <a:r>
              <a:rPr lang="pt-PT" sz="1400" b="1" dirty="0" smtClean="0">
                <a:solidFill>
                  <a:srgbClr val="000066"/>
                </a:solidFill>
                <a:latin typeface="Calibri" pitchFamily="34" charset="0"/>
                <a:cs typeface="Arial" charset="0"/>
              </a:rPr>
              <a:t> </a:t>
            </a:r>
            <a:r>
              <a:rPr lang="pt-PT" sz="1400" b="1" dirty="0">
                <a:solidFill>
                  <a:srgbClr val="000066"/>
                </a:solidFill>
                <a:latin typeface="Calibri" pitchFamily="34" charset="0"/>
                <a:cs typeface="Arial" charset="0"/>
              </a:rPr>
              <a:t>(FINOVA) </a:t>
            </a:r>
            <a:r>
              <a:rPr lang="pt-PT" sz="1400" b="1" dirty="0" err="1">
                <a:solidFill>
                  <a:srgbClr val="000066"/>
                </a:solidFill>
                <a:latin typeface="Calibri" pitchFamily="34" charset="0"/>
                <a:cs typeface="Arial" charset="0"/>
              </a:rPr>
              <a:t>in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form</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participation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share</a:t>
            </a:r>
            <a:r>
              <a:rPr lang="pt-PT" sz="1400" b="1" dirty="0">
                <a:solidFill>
                  <a:srgbClr val="000066"/>
                </a:solidFill>
                <a:latin typeface="Calibri" pitchFamily="34" charset="0"/>
                <a:cs typeface="Arial" charset="0"/>
              </a:rPr>
              <a:t> capital (</a:t>
            </a:r>
            <a:r>
              <a:rPr lang="pt-PT" sz="1400" b="1" dirty="0" err="1">
                <a:solidFill>
                  <a:srgbClr val="000066"/>
                </a:solidFill>
                <a:latin typeface="Calibri" pitchFamily="34" charset="0"/>
                <a:cs typeface="Arial" charset="0"/>
              </a:rPr>
              <a:t>subscription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units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participation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Venture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Capital</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Revitalisation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Funds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taking</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up</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positions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50%</a:t>
            </a:r>
          </a:p>
        </p:txBody>
      </p:sp>
      <p:sp>
        <p:nvSpPr>
          <p:cNvPr id="10" name="Rectângulo arredondado 20"/>
          <p:cNvSpPr/>
          <p:nvPr/>
        </p:nvSpPr>
        <p:spPr bwMode="auto">
          <a:xfrm>
            <a:off x="143920" y="4869160"/>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pt-BR" sz="1200" b="1" dirty="0" err="1" smtClean="0">
                <a:latin typeface="Calibri" pitchFamily="34" charset="0"/>
                <a:cs typeface="Calibri" pitchFamily="34" charset="0"/>
              </a:rPr>
              <a:t>Tipology</a:t>
            </a:r>
            <a:endParaRPr lang="pt-BR" sz="1200" b="1" dirty="0">
              <a:latin typeface="Calibri" pitchFamily="34" charset="0"/>
              <a:cs typeface="Calibri" pitchFamily="34" charset="0"/>
            </a:endParaRPr>
          </a:p>
        </p:txBody>
      </p:sp>
      <p:sp>
        <p:nvSpPr>
          <p:cNvPr id="12" name="Rectângulo arredondado 10"/>
          <p:cNvSpPr/>
          <p:nvPr/>
        </p:nvSpPr>
        <p:spPr bwMode="auto">
          <a:xfrm>
            <a:off x="4211960" y="4869160"/>
            <a:ext cx="4608512" cy="1728192"/>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9900"/>
              </a:buClr>
              <a:buSzPct val="100000"/>
            </a:pP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tenders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opened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a:t>
            </a:r>
            <a:r>
              <a:rPr lang="pt-PT" sz="1400" b="1" dirty="0">
                <a:solidFill>
                  <a:srgbClr val="000066"/>
                </a:solidFill>
                <a:latin typeface="Calibri" pitchFamily="34" charset="0"/>
                <a:cs typeface="Arial" charset="0"/>
              </a:rPr>
              <a:t> 2012 </a:t>
            </a:r>
            <a:r>
              <a:rPr lang="pt-PT" sz="1400" b="1" dirty="0" err="1">
                <a:solidFill>
                  <a:srgbClr val="000066"/>
                </a:solidFill>
                <a:latin typeface="Calibri" pitchFamily="34" charset="0"/>
                <a:cs typeface="Arial" charset="0"/>
              </a:rPr>
              <a:t>were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aimed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creation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Regional </a:t>
            </a:r>
            <a:r>
              <a:rPr lang="pt-PT" sz="1400" b="1" dirty="0" err="1">
                <a:solidFill>
                  <a:srgbClr val="000066"/>
                </a:solidFill>
                <a:latin typeface="Calibri" pitchFamily="34" charset="0"/>
                <a:cs typeface="Arial" charset="0"/>
              </a:rPr>
              <a:t>Venture</a:t>
            </a:r>
            <a:r>
              <a:rPr lang="pt-PT" sz="1400" b="1" dirty="0">
                <a:solidFill>
                  <a:srgbClr val="000066"/>
                </a:solidFill>
                <a:latin typeface="Calibri" pitchFamily="34" charset="0"/>
                <a:cs typeface="Arial" charset="0"/>
              </a:rPr>
              <a:t> Capital </a:t>
            </a:r>
            <a:r>
              <a:rPr lang="pt-PT" sz="1400" b="1" dirty="0" err="1" smtClean="0">
                <a:solidFill>
                  <a:srgbClr val="000066"/>
                </a:solidFill>
                <a:latin typeface="Calibri" pitchFamily="34" charset="0"/>
                <a:cs typeface="Arial" charset="0"/>
              </a:rPr>
              <a:t>Revitalisation</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Funds</a:t>
            </a:r>
            <a:r>
              <a:rPr lang="pt-PT" sz="1400" b="1" dirty="0" smtClean="0">
                <a:solidFill>
                  <a:srgbClr val="000066"/>
                </a:solidFill>
                <a:latin typeface="Calibri" pitchFamily="34" charset="0"/>
                <a:cs typeface="Arial" charset="0"/>
              </a:rPr>
              <a:t> </a:t>
            </a:r>
            <a:r>
              <a:rPr lang="pt-PT" sz="1400" b="1" dirty="0">
                <a:solidFill>
                  <a:srgbClr val="000066"/>
                </a:solidFill>
                <a:latin typeface="Calibri" pitchFamily="34" charset="0"/>
                <a:cs typeface="Arial" charset="0"/>
              </a:rPr>
              <a:t>(</a:t>
            </a:r>
            <a:r>
              <a:rPr lang="pt-PT" sz="1200" b="1" dirty="0" err="1">
                <a:solidFill>
                  <a:srgbClr val="000066"/>
                </a:solidFill>
                <a:latin typeface="Calibri" pitchFamily="34" charset="0"/>
                <a:cs typeface="Arial" charset="0"/>
              </a:rPr>
              <a:t>created</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in</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August</a:t>
            </a:r>
            <a:r>
              <a:rPr lang="pt-PT" sz="1200" b="1" dirty="0">
                <a:solidFill>
                  <a:srgbClr val="000066"/>
                </a:solidFill>
                <a:latin typeface="Calibri" pitchFamily="34" charset="0"/>
                <a:cs typeface="Arial" charset="0"/>
              </a:rPr>
              <a:t> 2013 </a:t>
            </a:r>
            <a:r>
              <a:rPr lang="pt-PT" sz="1200" b="1" dirty="0" err="1">
                <a:solidFill>
                  <a:srgbClr val="000066"/>
                </a:solidFill>
                <a:latin typeface="Calibri" pitchFamily="34" charset="0"/>
                <a:cs typeface="Arial" charset="0"/>
              </a:rPr>
              <a:t>and</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yet</a:t>
            </a:r>
            <a:r>
              <a:rPr lang="pt-PT" sz="1200" b="1" dirty="0">
                <a:solidFill>
                  <a:srgbClr val="000066"/>
                </a:solidFill>
                <a:latin typeface="Calibri" pitchFamily="34" charset="0"/>
                <a:cs typeface="Arial" charset="0"/>
              </a:rPr>
              <a:t> to </a:t>
            </a:r>
            <a:r>
              <a:rPr lang="pt-PT" sz="1200" b="1" dirty="0" err="1">
                <a:solidFill>
                  <a:srgbClr val="000066"/>
                </a:solidFill>
                <a:latin typeface="Calibri" pitchFamily="34" charset="0"/>
                <a:cs typeface="Arial" charset="0"/>
              </a:rPr>
              <a:t>perform</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operations</a:t>
            </a:r>
            <a:r>
              <a:rPr lang="pt-PT" sz="1200" b="1" dirty="0">
                <a:solidFill>
                  <a:srgbClr val="000066"/>
                </a:solidFill>
                <a:latin typeface="Calibri" pitchFamily="34" charset="0"/>
                <a:cs typeface="Arial" charset="0"/>
              </a:rPr>
              <a:t>)</a:t>
            </a:r>
            <a:r>
              <a:rPr lang="pt-PT" sz="1400" b="1" dirty="0">
                <a:solidFill>
                  <a:srgbClr val="000066"/>
                </a:solidFill>
                <a:latin typeface="Calibri" pitchFamily="34" charset="0"/>
                <a:cs typeface="Arial" charset="0"/>
              </a:rPr>
              <a:t>:</a:t>
            </a:r>
          </a:p>
          <a:p>
            <a:pPr algn="just">
              <a:buClr>
                <a:srgbClr val="000066"/>
              </a:buClr>
              <a:buSzPct val="100000"/>
              <a:buFontTx/>
              <a:buChar char="-"/>
            </a:pPr>
            <a:r>
              <a:rPr lang="pt-PT" sz="1400" b="1" dirty="0">
                <a:solidFill>
                  <a:srgbClr val="000066"/>
                </a:solidFill>
                <a:latin typeface="Calibri" pitchFamily="34" charset="0"/>
                <a:cs typeface="Arial" charset="0"/>
              </a:rPr>
              <a:t> VCF for </a:t>
            </a:r>
            <a:r>
              <a:rPr lang="pt-PT" sz="1400" b="1" dirty="0" err="1">
                <a:solidFill>
                  <a:srgbClr val="000066"/>
                </a:solidFill>
                <a:latin typeface="Calibri" pitchFamily="34" charset="0"/>
                <a:cs typeface="Arial" charset="0"/>
              </a:rPr>
              <a:t>Revitalization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Northern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Region</a:t>
            </a:r>
            <a:endParaRPr lang="pt-PT" sz="1400" b="1" dirty="0">
              <a:solidFill>
                <a:srgbClr val="000066"/>
              </a:solidFill>
              <a:latin typeface="Calibri" pitchFamily="34" charset="0"/>
              <a:cs typeface="Arial" charset="0"/>
            </a:endParaRPr>
          </a:p>
          <a:p>
            <a:pPr algn="just">
              <a:buClr>
                <a:srgbClr val="000066"/>
              </a:buClr>
              <a:buSzPct val="100000"/>
              <a:buFontTx/>
              <a:buChar char="-"/>
            </a:pPr>
            <a:r>
              <a:rPr lang="pt-PT" sz="1400" b="1" dirty="0">
                <a:solidFill>
                  <a:srgbClr val="000066"/>
                </a:solidFill>
                <a:latin typeface="Calibri" pitchFamily="34" charset="0"/>
                <a:cs typeface="Arial" charset="0"/>
              </a:rPr>
              <a:t> VCF for </a:t>
            </a:r>
            <a:r>
              <a:rPr lang="pt-PT" sz="1400" b="1" dirty="0" err="1">
                <a:solidFill>
                  <a:srgbClr val="000066"/>
                </a:solidFill>
                <a:latin typeface="Calibri" pitchFamily="34" charset="0"/>
                <a:cs typeface="Arial" charset="0"/>
              </a:rPr>
              <a:t>Revitalisation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Central </a:t>
            </a:r>
            <a:r>
              <a:rPr lang="pt-PT" sz="1400" b="1" dirty="0" err="1">
                <a:solidFill>
                  <a:srgbClr val="000066"/>
                </a:solidFill>
                <a:latin typeface="Calibri" pitchFamily="34" charset="0"/>
                <a:cs typeface="Arial" charset="0"/>
              </a:rPr>
              <a:t>Region</a:t>
            </a:r>
            <a:endParaRPr lang="pt-PT" sz="1400" b="1" dirty="0">
              <a:solidFill>
                <a:srgbClr val="000066"/>
              </a:solidFill>
              <a:latin typeface="Calibri" pitchFamily="34" charset="0"/>
              <a:cs typeface="Arial" charset="0"/>
            </a:endParaRPr>
          </a:p>
          <a:p>
            <a:pPr algn="just">
              <a:buClr>
                <a:srgbClr val="000066"/>
              </a:buClr>
              <a:buSzPct val="100000"/>
              <a:buFontTx/>
              <a:buChar char="-"/>
            </a:pPr>
            <a:r>
              <a:rPr lang="pt-PT" sz="1400" b="1" dirty="0">
                <a:solidFill>
                  <a:srgbClr val="000066"/>
                </a:solidFill>
                <a:latin typeface="Calibri" pitchFamily="34" charset="0"/>
                <a:cs typeface="Arial" charset="0"/>
              </a:rPr>
              <a:t> VCF for </a:t>
            </a:r>
            <a:r>
              <a:rPr lang="pt-PT" sz="1400" b="1" dirty="0" err="1">
                <a:solidFill>
                  <a:srgbClr val="000066"/>
                </a:solidFill>
                <a:latin typeface="Calibri" pitchFamily="34" charset="0"/>
                <a:cs typeface="Arial" charset="0"/>
              </a:rPr>
              <a:t>Revitalisation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Southern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Region</a:t>
            </a:r>
            <a:endParaRPr lang="pt-PT" sz="1400" b="1" dirty="0">
              <a:solidFill>
                <a:srgbClr val="000066"/>
              </a:solidFill>
              <a:latin typeface="Calibri" pitchFamily="34" charset="0"/>
              <a:cs typeface="Arial" charset="0"/>
            </a:endParaRPr>
          </a:p>
          <a:p>
            <a:pPr algn="just">
              <a:buClr>
                <a:srgbClr val="000066"/>
              </a:buClr>
              <a:buSzPct val="100000"/>
              <a:buFontTx/>
              <a:buChar char="-"/>
            </a:pPr>
            <a:endParaRPr lang="pt-PT" sz="1400" b="1" dirty="0">
              <a:solidFill>
                <a:srgbClr val="000066"/>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ítulo 1"/>
          <p:cNvSpPr>
            <a:spLocks noGrp="1"/>
          </p:cNvSpPr>
          <p:nvPr>
            <p:ph type="title"/>
          </p:nvPr>
        </p:nvSpPr>
        <p:spPr/>
        <p:txBody>
          <a:bodyPr/>
          <a:lstStyle/>
          <a:p>
            <a:r>
              <a:rPr lang="pt-PT" sz="2200" smtClean="0">
                <a:latin typeface="Calibri" pitchFamily="34" charset="0"/>
              </a:rPr>
              <a:t>Financial Engineering Instruments</a:t>
            </a:r>
          </a:p>
        </p:txBody>
      </p:sp>
      <p:sp>
        <p:nvSpPr>
          <p:cNvPr id="11" name="Rectângulo arredondado 10"/>
          <p:cNvSpPr/>
          <p:nvPr/>
        </p:nvSpPr>
        <p:spPr bwMode="auto">
          <a:xfrm>
            <a:off x="4211960" y="1847878"/>
            <a:ext cx="4608512" cy="1643855"/>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marL="177800" algn="just">
              <a:buClr>
                <a:srgbClr val="000066"/>
              </a:buClr>
              <a:buSzPct val="100000"/>
            </a:pPr>
            <a:r>
              <a:rPr lang="pt-PT" sz="1400" b="1">
                <a:solidFill>
                  <a:srgbClr val="000066"/>
                </a:solidFill>
                <a:latin typeface="Calibri" pitchFamily="34" charset="0"/>
                <a:cs typeface="Arial" charset="0"/>
              </a:rPr>
              <a:t>To support investment projects for expansion, innovation and/or modernisation promoted by SMEs and which are in accordance with the requirements foreseen in the regulatory framework of the ERDF. Projects that are starting off or which are in the process of being set up, promoted by SMEs, may also be eligible for funding</a:t>
            </a:r>
          </a:p>
        </p:txBody>
      </p:sp>
      <p:sp>
        <p:nvSpPr>
          <p:cNvPr id="21" name="Rectângulo arredondado 20"/>
          <p:cNvSpPr/>
          <p:nvPr/>
        </p:nvSpPr>
        <p:spPr bwMode="auto">
          <a:xfrm>
            <a:off x="143920" y="1844824"/>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en-GB" sz="1200" b="1" dirty="0" smtClean="0">
                <a:latin typeface="Calibri" pitchFamily="34" charset="0"/>
                <a:cs typeface="Calibri" pitchFamily="34" charset="0"/>
              </a:rPr>
              <a:t>Characteristics</a:t>
            </a:r>
            <a:endParaRPr lang="pt-PT" sz="1200" b="1" dirty="0" smtClean="0">
              <a:latin typeface="Calibri" pitchFamily="34" charset="0"/>
              <a:cs typeface="Calibri" pitchFamily="34" charset="0"/>
            </a:endParaRPr>
          </a:p>
        </p:txBody>
      </p:sp>
      <p:sp>
        <p:nvSpPr>
          <p:cNvPr id="7" name="Rectângulo arredondado 4"/>
          <p:cNvSpPr/>
          <p:nvPr/>
        </p:nvSpPr>
        <p:spPr bwMode="auto">
          <a:xfrm>
            <a:off x="251520" y="1124744"/>
            <a:ext cx="8640000" cy="396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955675" eaLnBrk="0" hangingPunct="0">
              <a:spcBef>
                <a:spcPts val="0"/>
              </a:spcBef>
              <a:spcAft>
                <a:spcPts val="0"/>
              </a:spcAft>
              <a:buClr>
                <a:srgbClr val="003366"/>
              </a:buClr>
              <a:tabLst>
                <a:tab pos="0" algn="l"/>
              </a:tabLst>
              <a:defRPr/>
            </a:pPr>
            <a:r>
              <a:rPr lang="en-GB" sz="1600" b="1" dirty="0" smtClean="0">
                <a:latin typeface="Calibri" pitchFamily="34" charset="0"/>
              </a:rPr>
              <a:t>Venture Capital Revitalisation Funds</a:t>
            </a:r>
            <a:r>
              <a:rPr lang="pt-BR" sz="1600" b="1" dirty="0" smtClean="0">
                <a:solidFill>
                  <a:schemeClr val="bg1"/>
                </a:solidFill>
                <a:latin typeface="Calibri" pitchFamily="34" charset="0"/>
              </a:rPr>
              <a:t>:</a:t>
            </a:r>
            <a:endParaRPr lang="pt-BR" sz="1600" b="1" dirty="0">
              <a:solidFill>
                <a:schemeClr val="bg1"/>
              </a:solidFill>
              <a:latin typeface="Calibri" pitchFamily="34" charset="0"/>
            </a:endParaRPr>
          </a:p>
        </p:txBody>
      </p:sp>
      <p:sp>
        <p:nvSpPr>
          <p:cNvPr id="10" name="Rectângulo arredondado 20"/>
          <p:cNvSpPr/>
          <p:nvPr/>
        </p:nvSpPr>
        <p:spPr bwMode="auto">
          <a:xfrm>
            <a:off x="143920" y="3789040"/>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en-GB" sz="1200" b="1" dirty="0" smtClean="0">
                <a:latin typeface="Calibri" pitchFamily="34" charset="0"/>
                <a:cs typeface="Calibri" pitchFamily="34" charset="0"/>
              </a:rPr>
              <a:t>Total amount available for investment</a:t>
            </a:r>
            <a:endParaRPr lang="pt-PT" sz="1200" b="1" dirty="0" smtClean="0">
              <a:latin typeface="Calibri" pitchFamily="34" charset="0"/>
              <a:cs typeface="Calibri" pitchFamily="34" charset="0"/>
            </a:endParaRPr>
          </a:p>
        </p:txBody>
      </p:sp>
      <p:sp>
        <p:nvSpPr>
          <p:cNvPr id="12" name="Rectângulo arredondado 10"/>
          <p:cNvSpPr/>
          <p:nvPr/>
        </p:nvSpPr>
        <p:spPr bwMode="auto">
          <a:xfrm>
            <a:off x="4211960" y="3789040"/>
            <a:ext cx="4608512" cy="1152128"/>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0066"/>
              </a:buClr>
              <a:buSzPct val="100000"/>
              <a:buFontTx/>
              <a:buChar char="-"/>
            </a:pPr>
            <a:r>
              <a:rPr lang="pt-PT" sz="1400" b="1" dirty="0">
                <a:solidFill>
                  <a:srgbClr val="000066"/>
                </a:solidFill>
                <a:latin typeface="Calibri" pitchFamily="34" charset="0"/>
                <a:cs typeface="Arial" charset="0"/>
              </a:rPr>
              <a:t> VCF for </a:t>
            </a:r>
            <a:r>
              <a:rPr lang="pt-PT" sz="1400" b="1" dirty="0" err="1">
                <a:solidFill>
                  <a:srgbClr val="000066"/>
                </a:solidFill>
                <a:latin typeface="Calibri" pitchFamily="34" charset="0"/>
                <a:cs typeface="Arial" charset="0"/>
              </a:rPr>
              <a:t>Revitalization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Northern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Region</a:t>
            </a:r>
            <a:r>
              <a:rPr lang="pt-PT" dirty="0">
                <a:solidFill>
                  <a:srgbClr val="000066"/>
                </a:solidFill>
                <a:cs typeface="Arial" charset="0"/>
              </a:rPr>
              <a:t> </a:t>
            </a:r>
            <a:r>
              <a:rPr lang="pt-PT" sz="1400" b="1" dirty="0">
                <a:solidFill>
                  <a:srgbClr val="000066"/>
                </a:solidFill>
                <a:latin typeface="Calibri" pitchFamily="34" charset="0"/>
                <a:cs typeface="Arial" charset="0"/>
              </a:rPr>
              <a:t>: 80 </a:t>
            </a:r>
            <a:r>
              <a:rPr lang="pt-PT" sz="1400" b="1" dirty="0" err="1" smtClean="0">
                <a:solidFill>
                  <a:srgbClr val="000066"/>
                </a:solidFill>
                <a:latin typeface="Calibri" pitchFamily="34" charset="0"/>
                <a:cs typeface="Arial" charset="0"/>
              </a:rPr>
              <a:t>M€</a:t>
            </a:r>
            <a:endParaRPr lang="pt-PT" sz="1400" b="1" dirty="0">
              <a:solidFill>
                <a:srgbClr val="000066"/>
              </a:solidFill>
              <a:latin typeface="Calibri" pitchFamily="34" charset="0"/>
              <a:cs typeface="Arial" charset="0"/>
            </a:endParaRPr>
          </a:p>
          <a:p>
            <a:pPr algn="just">
              <a:buClr>
                <a:srgbClr val="000066"/>
              </a:buClr>
              <a:buSzPct val="100000"/>
              <a:buFontTx/>
              <a:buChar char="-"/>
            </a:pPr>
            <a:r>
              <a:rPr lang="pt-PT" sz="1400" b="1" dirty="0">
                <a:solidFill>
                  <a:srgbClr val="000066"/>
                </a:solidFill>
                <a:latin typeface="Calibri" pitchFamily="34" charset="0"/>
                <a:cs typeface="Arial" charset="0"/>
              </a:rPr>
              <a:t> VCF for </a:t>
            </a:r>
            <a:r>
              <a:rPr lang="pt-PT" sz="1400" b="1" dirty="0" err="1">
                <a:solidFill>
                  <a:srgbClr val="000066"/>
                </a:solidFill>
                <a:latin typeface="Calibri" pitchFamily="34" charset="0"/>
                <a:cs typeface="Arial" charset="0"/>
              </a:rPr>
              <a:t>Revitalisation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Central </a:t>
            </a:r>
            <a:r>
              <a:rPr lang="pt-PT" sz="1400" b="1" dirty="0" err="1">
                <a:solidFill>
                  <a:srgbClr val="000066"/>
                </a:solidFill>
                <a:latin typeface="Calibri" pitchFamily="34" charset="0"/>
                <a:cs typeface="Arial" charset="0"/>
              </a:rPr>
              <a:t>Region</a:t>
            </a:r>
            <a:r>
              <a:rPr lang="pt-PT" sz="1400" b="1" dirty="0">
                <a:solidFill>
                  <a:srgbClr val="000066"/>
                </a:solidFill>
                <a:latin typeface="Calibri" pitchFamily="34" charset="0"/>
                <a:cs typeface="Arial" charset="0"/>
              </a:rPr>
              <a:t>: 80 </a:t>
            </a:r>
            <a:r>
              <a:rPr lang="pt-PT" sz="1400" b="1" dirty="0" err="1">
                <a:solidFill>
                  <a:srgbClr val="000066"/>
                </a:solidFill>
                <a:latin typeface="Calibri" pitchFamily="34" charset="0"/>
                <a:cs typeface="Arial" charset="0"/>
              </a:rPr>
              <a:t>M</a:t>
            </a:r>
            <a:r>
              <a:rPr lang="pt-PT" sz="1400" b="1" dirty="0" err="1" smtClean="0">
                <a:solidFill>
                  <a:srgbClr val="000066"/>
                </a:solidFill>
                <a:latin typeface="Calibri" pitchFamily="34" charset="0"/>
                <a:cs typeface="Arial" charset="0"/>
              </a:rPr>
              <a:t>€</a:t>
            </a:r>
            <a:endParaRPr lang="pt-PT" sz="1400" b="1" dirty="0">
              <a:solidFill>
                <a:srgbClr val="000066"/>
              </a:solidFill>
              <a:latin typeface="Calibri" pitchFamily="34" charset="0"/>
              <a:cs typeface="Arial" charset="0"/>
            </a:endParaRPr>
          </a:p>
          <a:p>
            <a:pPr algn="just">
              <a:buClr>
                <a:srgbClr val="000066"/>
              </a:buClr>
              <a:buSzPct val="100000"/>
              <a:buFontTx/>
              <a:buChar char="-"/>
            </a:pPr>
            <a:r>
              <a:rPr lang="pt-PT" sz="1400" b="1" dirty="0">
                <a:solidFill>
                  <a:srgbClr val="000066"/>
                </a:solidFill>
                <a:latin typeface="Calibri" pitchFamily="34" charset="0"/>
                <a:cs typeface="Arial" charset="0"/>
              </a:rPr>
              <a:t> VCF for </a:t>
            </a:r>
            <a:r>
              <a:rPr lang="pt-PT" sz="1400" b="1" dirty="0" err="1">
                <a:solidFill>
                  <a:srgbClr val="000066"/>
                </a:solidFill>
                <a:latin typeface="Calibri" pitchFamily="34" charset="0"/>
                <a:cs typeface="Arial" charset="0"/>
              </a:rPr>
              <a:t>Revitalisation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Southern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Region</a:t>
            </a:r>
            <a:r>
              <a:rPr lang="pt-PT" sz="1400" b="1" dirty="0">
                <a:solidFill>
                  <a:srgbClr val="000066"/>
                </a:solidFill>
                <a:latin typeface="Calibri" pitchFamily="34" charset="0"/>
                <a:cs typeface="Arial" charset="0"/>
              </a:rPr>
              <a:t>: </a:t>
            </a:r>
            <a:r>
              <a:rPr lang="pt-PT" sz="1400" b="1" dirty="0" smtClean="0">
                <a:solidFill>
                  <a:srgbClr val="000066"/>
                </a:solidFill>
                <a:latin typeface="Calibri" pitchFamily="34" charset="0"/>
                <a:cs typeface="Arial" charset="0"/>
              </a:rPr>
              <a:t>60 </a:t>
            </a:r>
            <a:r>
              <a:rPr lang="pt-PT" sz="1400" b="1" dirty="0" smtClean="0">
                <a:solidFill>
                  <a:srgbClr val="000066"/>
                </a:solidFill>
                <a:latin typeface="Calibri" pitchFamily="34" charset="0"/>
                <a:cs typeface="Arial" charset="0"/>
              </a:rPr>
              <a:t>M€</a:t>
            </a:r>
            <a:endParaRPr lang="pt-PT" sz="1400" b="1" dirty="0">
              <a:solidFill>
                <a:srgbClr val="000066"/>
              </a:solidFill>
              <a:latin typeface="Calibri" pitchFamily="34" charset="0"/>
              <a:cs typeface="Arial" charset="0"/>
            </a:endParaRPr>
          </a:p>
        </p:txBody>
      </p:sp>
      <p:sp>
        <p:nvSpPr>
          <p:cNvPr id="8" name="Rectângulo arredondado 20"/>
          <p:cNvSpPr/>
          <p:nvPr/>
        </p:nvSpPr>
        <p:spPr bwMode="auto">
          <a:xfrm>
            <a:off x="143920" y="5373216"/>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en-GB" sz="1200" b="1" dirty="0" smtClean="0">
                <a:latin typeface="Calibri" pitchFamily="34" charset="0"/>
                <a:cs typeface="Calibri" pitchFamily="34" charset="0"/>
              </a:rPr>
              <a:t>Advantages for SMEs</a:t>
            </a:r>
            <a:endParaRPr lang="pt-BR" sz="1200" b="1" dirty="0">
              <a:latin typeface="Calibri" pitchFamily="34" charset="0"/>
              <a:cs typeface="Calibri" pitchFamily="34" charset="0"/>
            </a:endParaRPr>
          </a:p>
        </p:txBody>
      </p:sp>
      <p:sp>
        <p:nvSpPr>
          <p:cNvPr id="9" name="Rectângulo arredondado 10"/>
          <p:cNvSpPr/>
          <p:nvPr/>
        </p:nvSpPr>
        <p:spPr bwMode="auto">
          <a:xfrm>
            <a:off x="4211960" y="5301208"/>
            <a:ext cx="4608512" cy="1080120"/>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0066"/>
              </a:buClr>
              <a:buSzPct val="100000"/>
              <a:buFontTx/>
              <a:buChar char="-"/>
            </a:pPr>
            <a:r>
              <a:rPr lang="pt-PT" sz="1400" b="1">
                <a:solidFill>
                  <a:srgbClr val="000066"/>
                </a:solidFill>
                <a:latin typeface="Calibri" pitchFamily="34" charset="0"/>
                <a:cs typeface="Arial" charset="0"/>
              </a:rPr>
              <a:t> Greater access to funding for the development of investment projects</a:t>
            </a:r>
          </a:p>
          <a:p>
            <a:pPr algn="just">
              <a:buClr>
                <a:srgbClr val="000066"/>
              </a:buClr>
              <a:buSzPct val="100000"/>
              <a:buFontTx/>
              <a:buChar char="-"/>
            </a:pPr>
            <a:r>
              <a:rPr lang="pt-PT" sz="1400" b="1">
                <a:solidFill>
                  <a:srgbClr val="000066"/>
                </a:solidFill>
                <a:latin typeface="Calibri" pitchFamily="34" charset="0"/>
                <a:cs typeface="Arial" charset="0"/>
              </a:rPr>
              <a:t> Access to privileged partners, with management, strategic and financial know-how, and more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ítulo 1"/>
          <p:cNvSpPr>
            <a:spLocks noGrp="1"/>
          </p:cNvSpPr>
          <p:nvPr>
            <p:ph type="title"/>
          </p:nvPr>
        </p:nvSpPr>
        <p:spPr/>
        <p:txBody>
          <a:bodyPr/>
          <a:lstStyle/>
          <a:p>
            <a:r>
              <a:rPr lang="pt-PT" sz="2200" smtClean="0">
                <a:latin typeface="Calibri" pitchFamily="34" charset="0"/>
              </a:rPr>
              <a:t>Financial Engineering Instruments</a:t>
            </a:r>
          </a:p>
        </p:txBody>
      </p:sp>
      <p:sp>
        <p:nvSpPr>
          <p:cNvPr id="7" name="Rectângulo arredondado 4"/>
          <p:cNvSpPr/>
          <p:nvPr/>
        </p:nvSpPr>
        <p:spPr bwMode="auto">
          <a:xfrm>
            <a:off x="251520" y="1124744"/>
            <a:ext cx="8640000" cy="396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955675" eaLnBrk="0" hangingPunct="0">
              <a:spcBef>
                <a:spcPts val="0"/>
              </a:spcBef>
              <a:spcAft>
                <a:spcPts val="0"/>
              </a:spcAft>
              <a:buClr>
                <a:srgbClr val="003366"/>
              </a:buClr>
              <a:tabLst>
                <a:tab pos="0" algn="l"/>
              </a:tabLst>
              <a:defRPr/>
            </a:pPr>
            <a:r>
              <a:rPr lang="en-GB" sz="1600" b="1" dirty="0" smtClean="0">
                <a:latin typeface="Calibri" pitchFamily="34" charset="0"/>
              </a:rPr>
              <a:t>Venture Capital Revitalisation Funds</a:t>
            </a:r>
            <a:r>
              <a:rPr lang="pt-BR" sz="1600" b="1" dirty="0" smtClean="0">
                <a:solidFill>
                  <a:schemeClr val="bg1"/>
                </a:solidFill>
                <a:latin typeface="Calibri" pitchFamily="34" charset="0"/>
              </a:rPr>
              <a:t>:</a:t>
            </a:r>
            <a:endParaRPr lang="pt-BR" sz="1600" b="1" dirty="0">
              <a:solidFill>
                <a:schemeClr val="bg1"/>
              </a:solidFill>
              <a:latin typeface="Calibri" pitchFamily="34" charset="0"/>
            </a:endParaRPr>
          </a:p>
        </p:txBody>
      </p:sp>
      <p:sp>
        <p:nvSpPr>
          <p:cNvPr id="8" name="Rectângulo arredondado 20"/>
          <p:cNvSpPr/>
          <p:nvPr/>
        </p:nvSpPr>
        <p:spPr bwMode="auto">
          <a:xfrm>
            <a:off x="143920" y="1916832"/>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en-GB" sz="1200" b="1" dirty="0" smtClean="0">
                <a:latin typeface="Calibri" pitchFamily="34" charset="0"/>
                <a:cs typeface="Calibri" pitchFamily="34" charset="0"/>
              </a:rPr>
              <a:t>Conditions for Access</a:t>
            </a:r>
            <a:endParaRPr lang="pt-PT" sz="1200" b="1" dirty="0">
              <a:latin typeface="Calibri" pitchFamily="34" charset="0"/>
              <a:cs typeface="Calibri" pitchFamily="34" charset="0"/>
            </a:endParaRPr>
          </a:p>
        </p:txBody>
      </p:sp>
      <p:sp>
        <p:nvSpPr>
          <p:cNvPr id="10" name="Rectângulo arredondado 20"/>
          <p:cNvSpPr/>
          <p:nvPr/>
        </p:nvSpPr>
        <p:spPr bwMode="auto">
          <a:xfrm>
            <a:off x="143920" y="4293096"/>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en-GB" sz="1200" b="1" dirty="0" smtClean="0">
                <a:latin typeface="Calibri" pitchFamily="34" charset="0"/>
                <a:cs typeface="Calibri" pitchFamily="34" charset="0"/>
              </a:rPr>
              <a:t>Eligible operations</a:t>
            </a:r>
            <a:endParaRPr lang="pt-BR" sz="1200" b="1" dirty="0">
              <a:latin typeface="Calibri" pitchFamily="34" charset="0"/>
              <a:cs typeface="Calibri" pitchFamily="34" charset="0"/>
            </a:endParaRPr>
          </a:p>
        </p:txBody>
      </p:sp>
      <p:sp>
        <p:nvSpPr>
          <p:cNvPr id="12" name="Rectângulo arredondado 10"/>
          <p:cNvSpPr/>
          <p:nvPr/>
        </p:nvSpPr>
        <p:spPr bwMode="auto">
          <a:xfrm>
            <a:off x="4211960" y="4293096"/>
            <a:ext cx="4608512" cy="1656184"/>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marL="0" lvl="1">
              <a:buClr>
                <a:srgbClr val="009900"/>
              </a:buClr>
              <a:buSzPct val="100000"/>
            </a:pPr>
            <a:r>
              <a:rPr lang="pt-PT" sz="1400" b="1" dirty="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Participations</a:t>
            </a:r>
            <a:r>
              <a:rPr lang="pt-PT" sz="1400" b="1" dirty="0" smtClean="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per</a:t>
            </a:r>
            <a:r>
              <a:rPr lang="pt-PT" sz="1400" b="1" dirty="0">
                <a:solidFill>
                  <a:srgbClr val="000066"/>
                </a:solidFill>
                <a:latin typeface="Calibri" pitchFamily="34" charset="0"/>
                <a:cs typeface="Arial" charset="0"/>
              </a:rPr>
              <a:t> </a:t>
            </a:r>
            <a:r>
              <a:rPr lang="pt-PT" sz="1400" b="1" dirty="0" smtClean="0">
                <a:solidFill>
                  <a:srgbClr val="000066"/>
                </a:solidFill>
                <a:latin typeface="Calibri" pitchFamily="34" charset="0"/>
                <a:cs typeface="Arial" charset="0"/>
              </a:rPr>
              <a:t>SME, </a:t>
            </a:r>
            <a:r>
              <a:rPr lang="pt-PT" sz="1400" b="1" dirty="0" err="1" smtClean="0">
                <a:solidFill>
                  <a:srgbClr val="000066"/>
                </a:solidFill>
                <a:latin typeface="Calibri" pitchFamily="34" charset="0"/>
                <a:cs typeface="Arial" charset="0"/>
              </a:rPr>
              <a:t>limited</a:t>
            </a:r>
            <a:r>
              <a:rPr lang="pt-PT" sz="1400" b="1" dirty="0" smtClean="0">
                <a:solidFill>
                  <a:srgbClr val="000066"/>
                </a:solidFill>
                <a:latin typeface="Calibri" pitchFamily="34" charset="0"/>
                <a:cs typeface="Arial" charset="0"/>
              </a:rPr>
              <a:t> </a:t>
            </a:r>
            <a:r>
              <a:rPr lang="pt-PT" sz="1400" b="1" dirty="0">
                <a:solidFill>
                  <a:srgbClr val="000066"/>
                </a:solidFill>
                <a:latin typeface="Calibri" pitchFamily="34" charset="0"/>
                <a:cs typeface="Arial" charset="0"/>
              </a:rPr>
              <a:t>to </a:t>
            </a:r>
            <a:r>
              <a:rPr lang="pt-PT" sz="1400" b="1" dirty="0" err="1">
                <a:solidFill>
                  <a:srgbClr val="000066"/>
                </a:solidFill>
                <a:latin typeface="Calibri" pitchFamily="34" charset="0"/>
                <a:cs typeface="Arial" charset="0"/>
              </a:rPr>
              <a:t>1.5M€</a:t>
            </a:r>
            <a:r>
              <a:rPr lang="pt-PT" sz="1400" b="1" dirty="0">
                <a:solidFill>
                  <a:srgbClr val="000066"/>
                </a:solidFill>
                <a:latin typeface="Calibri" pitchFamily="34" charset="0"/>
                <a:cs typeface="Arial" charset="0"/>
              </a:rPr>
              <a:t>/12 </a:t>
            </a:r>
            <a:r>
              <a:rPr lang="pt-PT" sz="1400" b="1" dirty="0" err="1">
                <a:solidFill>
                  <a:srgbClr val="000066"/>
                </a:solidFill>
                <a:latin typeface="Calibri" pitchFamily="34" charset="0"/>
                <a:cs typeface="Arial" charset="0"/>
              </a:rPr>
              <a:t>months</a:t>
            </a:r>
            <a:r>
              <a:rPr lang="pt-PT" sz="1400" b="1" dirty="0">
                <a:solidFill>
                  <a:srgbClr val="000066"/>
                </a:solidFill>
                <a:latin typeface="Calibri" pitchFamily="34" charset="0"/>
                <a:cs typeface="Arial" charset="0"/>
              </a:rPr>
              <a:t>, 70%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which</a:t>
            </a:r>
            <a:r>
              <a:rPr lang="pt-PT" sz="1400" b="1" dirty="0">
                <a:solidFill>
                  <a:srgbClr val="000066"/>
                </a:solidFill>
                <a:latin typeface="Calibri" pitchFamily="34" charset="0"/>
                <a:cs typeface="Arial" charset="0"/>
              </a:rPr>
              <a:t> must </a:t>
            </a:r>
            <a:r>
              <a:rPr lang="pt-PT" sz="1400" b="1" dirty="0" err="1">
                <a:solidFill>
                  <a:srgbClr val="000066"/>
                </a:solidFill>
                <a:latin typeface="Calibri" pitchFamily="34" charset="0"/>
                <a:cs typeface="Arial" charset="0"/>
              </a:rPr>
              <a:t>be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made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a:t>
            </a:r>
            <a:r>
              <a:rPr lang="pt-PT" sz="1400" b="1" dirty="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equity</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or</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quasi-equity</a:t>
            </a:r>
            <a:endParaRPr lang="pt-PT" b="1" dirty="0">
              <a:solidFill>
                <a:srgbClr val="000066"/>
              </a:solidFill>
              <a:cs typeface="Arial" charset="0"/>
            </a:endParaRPr>
          </a:p>
          <a:p>
            <a:pPr marL="0" lvl="1">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Investment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decisions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based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sustainable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Business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Plans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and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with</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prospect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profitability</a:t>
            </a:r>
            <a:endParaRPr lang="pt-PT" sz="1400" b="1" dirty="0">
              <a:solidFill>
                <a:srgbClr val="000066"/>
              </a:solidFill>
              <a:latin typeface="Calibri" pitchFamily="34" charset="0"/>
              <a:cs typeface="Arial" charset="0"/>
            </a:endParaRPr>
          </a:p>
          <a:p>
            <a:pPr marL="0" lvl="1">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May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not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operations</a:t>
            </a:r>
            <a:r>
              <a:rPr lang="pt-PT" sz="1400" b="1" dirty="0">
                <a:solidFill>
                  <a:srgbClr val="000066"/>
                </a:solidFill>
                <a:latin typeface="Calibri" pitchFamily="34" charset="0"/>
                <a:cs typeface="Arial" charset="0"/>
              </a:rPr>
              <a:t> for </a:t>
            </a:r>
            <a:r>
              <a:rPr lang="pt-PT" sz="1400" b="1" dirty="0" err="1">
                <a:solidFill>
                  <a:srgbClr val="000066"/>
                </a:solidFill>
                <a:latin typeface="Calibri" pitchFamily="34" charset="0"/>
                <a:cs typeface="Arial" charset="0"/>
              </a:rPr>
              <a:t>consolidation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or</a:t>
            </a:r>
            <a:r>
              <a:rPr lang="pt-PT" sz="1400" b="1" dirty="0">
                <a:solidFill>
                  <a:srgbClr val="000066"/>
                </a:solidFill>
                <a:latin typeface="Calibri" pitchFamily="34" charset="0"/>
                <a:cs typeface="Arial" charset="0"/>
              </a:rPr>
              <a:t> financial </a:t>
            </a:r>
            <a:r>
              <a:rPr lang="pt-PT" sz="1400" b="1" dirty="0" err="1">
                <a:solidFill>
                  <a:srgbClr val="000066"/>
                </a:solidFill>
                <a:latin typeface="Calibri" pitchFamily="34" charset="0"/>
                <a:cs typeface="Arial" charset="0"/>
              </a:rPr>
              <a:t>restructuring</a:t>
            </a:r>
            <a:endParaRPr lang="pt-PT" sz="1400" b="1" dirty="0">
              <a:solidFill>
                <a:srgbClr val="000066"/>
              </a:solidFill>
              <a:latin typeface="Calibri" pitchFamily="34" charset="0"/>
              <a:cs typeface="Arial" charset="0"/>
            </a:endParaRPr>
          </a:p>
          <a:p>
            <a:pPr marL="0" lvl="1">
              <a:buClr>
                <a:srgbClr val="009900"/>
              </a:buClr>
              <a:buSzPct val="100000"/>
            </a:pPr>
            <a:r>
              <a:rPr lang="pt-PT" sz="1400" b="1" dirty="0">
                <a:solidFill>
                  <a:srgbClr val="000066"/>
                </a:solidFill>
                <a:latin typeface="Calibri" pitchFamily="34" charset="0"/>
                <a:cs typeface="Arial" charset="0"/>
              </a:rPr>
              <a:t> </a:t>
            </a:r>
          </a:p>
        </p:txBody>
      </p:sp>
      <p:sp>
        <p:nvSpPr>
          <p:cNvPr id="9" name="Rectângulo arredondado 10"/>
          <p:cNvSpPr/>
          <p:nvPr/>
        </p:nvSpPr>
        <p:spPr bwMode="auto">
          <a:xfrm>
            <a:off x="4211960" y="1916832"/>
            <a:ext cx="4608512" cy="2016224"/>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buClr>
                <a:srgbClr val="009900"/>
              </a:buClr>
              <a:buSzPct val="100000"/>
            </a:pPr>
            <a:r>
              <a:rPr lang="pt-PT" sz="1400" b="1" dirty="0">
                <a:solidFill>
                  <a:srgbClr val="000066"/>
                </a:solidFill>
                <a:latin typeface="Calibri" pitchFamily="34" charset="0"/>
                <a:cs typeface="Arial" charset="0"/>
              </a:rPr>
              <a:t>- Micro, </a:t>
            </a:r>
            <a:r>
              <a:rPr lang="pt-PT" sz="1400" b="1" dirty="0" err="1">
                <a:solidFill>
                  <a:srgbClr val="000066"/>
                </a:solidFill>
                <a:latin typeface="Calibri" pitchFamily="34" charset="0"/>
                <a:cs typeface="Arial" charset="0"/>
              </a:rPr>
              <a:t>Small</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or</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Medium</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enterprises</a:t>
            </a:r>
            <a:endParaRPr lang="pt-PT" sz="1400" b="1" dirty="0">
              <a:solidFill>
                <a:srgbClr val="000066"/>
              </a:solidFill>
              <a:latin typeface="Calibri" pitchFamily="34" charset="0"/>
              <a:cs typeface="Arial" charset="0"/>
            </a:endParaRPr>
          </a:p>
          <a:p>
            <a:pPr>
              <a:buClr>
                <a:srgbClr val="009900"/>
              </a:buClr>
              <a:buSzPct val="100000"/>
            </a:pP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Location-</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company</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head</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office</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in</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the</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Northern</a:t>
            </a:r>
            <a:r>
              <a:rPr lang="pt-BR" sz="1400" b="1" dirty="0">
                <a:solidFill>
                  <a:srgbClr val="000066"/>
                </a:solidFill>
                <a:latin typeface="Calibri" pitchFamily="34" charset="0"/>
                <a:cs typeface="Arial" charset="0"/>
              </a:rPr>
              <a:t>, Central </a:t>
            </a:r>
            <a:r>
              <a:rPr lang="pt-BR" sz="1400" b="1" dirty="0" err="1">
                <a:solidFill>
                  <a:srgbClr val="000066"/>
                </a:solidFill>
                <a:latin typeface="Calibri" pitchFamily="34" charset="0"/>
                <a:cs typeface="Arial" charset="0"/>
              </a:rPr>
              <a:t>and</a:t>
            </a:r>
            <a:r>
              <a:rPr lang="pt-BR" sz="1400" b="1" dirty="0">
                <a:solidFill>
                  <a:srgbClr val="000066"/>
                </a:solidFill>
                <a:latin typeface="Calibri" pitchFamily="34" charset="0"/>
                <a:cs typeface="Arial" charset="0"/>
              </a:rPr>
              <a:t> Alentejo </a:t>
            </a:r>
            <a:r>
              <a:rPr lang="pt-BR" sz="1400" b="1" dirty="0" err="1">
                <a:solidFill>
                  <a:srgbClr val="000066"/>
                </a:solidFill>
                <a:latin typeface="Calibri" pitchFamily="34" charset="0"/>
                <a:cs typeface="Arial" charset="0"/>
              </a:rPr>
              <a:t>Regions</a:t>
            </a:r>
            <a:endParaRPr lang="pt-BR" sz="1400" b="1" dirty="0">
              <a:solidFill>
                <a:srgbClr val="000066"/>
              </a:solidFill>
              <a:latin typeface="Calibri" pitchFamily="34" charset="0"/>
              <a:cs typeface="Arial" charset="0"/>
            </a:endParaRPr>
          </a:p>
          <a:p>
            <a:pPr>
              <a:buClr>
                <a:srgbClr val="009900"/>
              </a:buClr>
              <a:buSzPct val="100000"/>
            </a:pP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Company</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activity</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in</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line</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with</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the</a:t>
            </a:r>
            <a:r>
              <a:rPr lang="pt-BR" sz="1400" b="1" dirty="0">
                <a:solidFill>
                  <a:srgbClr val="000066"/>
                </a:solidFill>
                <a:latin typeface="Calibri" pitchFamily="34" charset="0"/>
                <a:cs typeface="Arial" charset="0"/>
              </a:rPr>
              <a:t> SAFPRI (</a:t>
            </a:r>
            <a:r>
              <a:rPr lang="pt-PT" sz="1400" b="1" dirty="0" err="1">
                <a:solidFill>
                  <a:srgbClr val="000066"/>
                </a:solidFill>
                <a:latin typeface="Calibri" pitchFamily="34" charset="0"/>
                <a:cs typeface="Arial" charset="0"/>
              </a:rPr>
              <a:t>Industry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Energy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Construction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Commerce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Tourism</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Transportation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Logistics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or</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Services</a:t>
            </a:r>
            <a:r>
              <a:rPr lang="pt-PT" sz="1400" b="1" dirty="0">
                <a:solidFill>
                  <a:srgbClr val="000066"/>
                </a:solidFill>
                <a:latin typeface="Calibri" pitchFamily="34" charset="0"/>
                <a:cs typeface="Arial" charset="0"/>
              </a:rPr>
              <a:t>)</a:t>
            </a:r>
          </a:p>
          <a:p>
            <a:pPr>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May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not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be</a:t>
            </a:r>
            <a:r>
              <a:rPr lang="pt-PT" sz="1400" b="1" dirty="0">
                <a:solidFill>
                  <a:srgbClr val="000066"/>
                </a:solidFill>
                <a:latin typeface="Calibri" pitchFamily="34" charset="0"/>
                <a:cs typeface="Arial" charset="0"/>
              </a:rPr>
              <a:t> </a:t>
            </a:r>
            <a:r>
              <a:rPr lang="pt-PT" sz="1400" b="1" dirty="0" smtClean="0">
                <a:solidFill>
                  <a:srgbClr val="000066"/>
                </a:solidFill>
                <a:latin typeface="Calibri" pitchFamily="34" charset="0"/>
                <a:cs typeface="Arial" charset="0"/>
              </a:rPr>
              <a:t>“</a:t>
            </a:r>
            <a:r>
              <a:rPr lang="pt-PT" sz="1400" b="1" dirty="0" err="1" smtClean="0">
                <a:solidFill>
                  <a:srgbClr val="000066"/>
                </a:solidFill>
                <a:latin typeface="Calibri" pitchFamily="34" charset="0"/>
                <a:cs typeface="Arial" charset="0"/>
              </a:rPr>
              <a:t>firms</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in</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difficulty</a:t>
            </a:r>
            <a:r>
              <a:rPr lang="pt-PT" sz="1400" b="1" dirty="0" smtClean="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accordance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with</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Community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concept</a:t>
            </a:r>
            <a:endParaRPr lang="pt-BR" sz="1400" b="1" dirty="0">
              <a:solidFill>
                <a:srgbClr val="000066"/>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ítulo 1"/>
          <p:cNvSpPr>
            <a:spLocks noGrp="1"/>
          </p:cNvSpPr>
          <p:nvPr>
            <p:ph type="title"/>
          </p:nvPr>
        </p:nvSpPr>
        <p:spPr/>
        <p:txBody>
          <a:bodyPr/>
          <a:lstStyle/>
          <a:p>
            <a:r>
              <a:rPr lang="pt-PT" sz="2200" smtClean="0">
                <a:latin typeface="Calibri" pitchFamily="34" charset="0"/>
              </a:rPr>
              <a:t>Financial Engineering Instruments</a:t>
            </a:r>
          </a:p>
        </p:txBody>
      </p:sp>
      <p:sp>
        <p:nvSpPr>
          <p:cNvPr id="11" name="Rectângulo arredondado 10"/>
          <p:cNvSpPr/>
          <p:nvPr/>
        </p:nvSpPr>
        <p:spPr bwMode="auto">
          <a:xfrm>
            <a:off x="4211960" y="1844824"/>
            <a:ext cx="4608512" cy="1656184"/>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9900"/>
              </a:buClr>
              <a:buSzPct val="100000"/>
            </a:pPr>
            <a:r>
              <a:rPr lang="pt-PT" sz="1400" b="1" dirty="0" err="1">
                <a:solidFill>
                  <a:srgbClr val="000066"/>
                </a:solidFill>
                <a:latin typeface="Calibri" pitchFamily="34" charset="0"/>
                <a:cs typeface="Arial" charset="0"/>
              </a:rPr>
              <a:t>Fill</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gaps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market</a:t>
            </a:r>
            <a:r>
              <a:rPr lang="pt-PT" sz="1400" b="1" dirty="0">
                <a:solidFill>
                  <a:srgbClr val="000066"/>
                </a:solidFill>
                <a:latin typeface="Calibri" pitchFamily="34" charset="0"/>
                <a:cs typeface="Arial" charset="0"/>
              </a:rPr>
              <a:t>:</a:t>
            </a:r>
          </a:p>
          <a:p>
            <a:pPr algn="just">
              <a:buClr>
                <a:srgbClr val="000066"/>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Develop</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financial </a:t>
            </a:r>
            <a:r>
              <a:rPr lang="pt-PT" sz="1400" b="1" dirty="0" err="1">
                <a:solidFill>
                  <a:srgbClr val="000066"/>
                </a:solidFill>
                <a:latin typeface="Calibri" pitchFamily="34" charset="0"/>
                <a:cs typeface="Arial" charset="0"/>
              </a:rPr>
              <a:t>market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through</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venture</a:t>
            </a:r>
            <a:r>
              <a:rPr lang="pt-PT" sz="1400" b="1" dirty="0">
                <a:solidFill>
                  <a:srgbClr val="000066"/>
                </a:solidFill>
                <a:latin typeface="Calibri" pitchFamily="34" charset="0"/>
                <a:cs typeface="Arial" charset="0"/>
              </a:rPr>
              <a:t> capital </a:t>
            </a:r>
            <a:r>
              <a:rPr lang="pt-PT" sz="1400" b="1" dirty="0" err="1">
                <a:solidFill>
                  <a:srgbClr val="000066"/>
                </a:solidFill>
                <a:latin typeface="Calibri" pitchFamily="34" charset="0"/>
                <a:cs typeface="Arial" charset="0"/>
              </a:rPr>
              <a:t>investors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Business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Angels</a:t>
            </a:r>
            <a:r>
              <a:rPr lang="pt-PT" sz="1400" b="1" dirty="0">
                <a:solidFill>
                  <a:srgbClr val="000066"/>
                </a:solidFill>
                <a:latin typeface="Calibri" pitchFamily="34" charset="0"/>
                <a:cs typeface="Arial" charset="0"/>
              </a:rPr>
              <a:t>)</a:t>
            </a:r>
          </a:p>
          <a:p>
            <a:pPr algn="just">
              <a:buClr>
                <a:srgbClr val="000066"/>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Facilitate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access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enterprises</a:t>
            </a:r>
            <a:r>
              <a:rPr lang="pt-PT" sz="1400" b="1" dirty="0" smtClean="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especially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smaller</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ones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and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those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which</a:t>
            </a:r>
            <a:r>
              <a:rPr lang="pt-PT" sz="1400" b="1" dirty="0">
                <a:solidFill>
                  <a:srgbClr val="000066"/>
                </a:solidFill>
                <a:latin typeface="Calibri" pitchFamily="34" charset="0"/>
                <a:cs typeface="Arial" charset="0"/>
              </a:rPr>
              <a:t> are </a:t>
            </a:r>
            <a:r>
              <a:rPr lang="pt-PT" sz="1400" b="1" dirty="0" err="1">
                <a:solidFill>
                  <a:srgbClr val="000066"/>
                </a:solidFill>
                <a:latin typeface="Calibri" pitchFamily="34" charset="0"/>
                <a:cs typeface="Arial" charset="0"/>
              </a:rPr>
              <a:t>innovation-based</a:t>
            </a:r>
            <a:r>
              <a:rPr lang="pt-PT" sz="1400" b="1" dirty="0">
                <a:solidFill>
                  <a:srgbClr val="000066"/>
                </a:solidFill>
                <a:latin typeface="Calibri" pitchFamily="34" charset="0"/>
                <a:cs typeface="Arial" charset="0"/>
              </a:rPr>
              <a:t>, to </a:t>
            </a:r>
            <a:r>
              <a:rPr lang="pt-PT" sz="1400" b="1" dirty="0" err="1">
                <a:solidFill>
                  <a:srgbClr val="000066"/>
                </a:solidFill>
                <a:latin typeface="Calibri" pitchFamily="34" charset="0"/>
                <a:cs typeface="Arial" charset="0"/>
              </a:rPr>
              <a:t>venture</a:t>
            </a:r>
            <a:r>
              <a:rPr lang="pt-PT" sz="1400" b="1" dirty="0">
                <a:solidFill>
                  <a:srgbClr val="000066"/>
                </a:solidFill>
                <a:latin typeface="Calibri" pitchFamily="34" charset="0"/>
                <a:cs typeface="Arial" charset="0"/>
              </a:rPr>
              <a:t> capital </a:t>
            </a:r>
            <a:r>
              <a:rPr lang="pt-PT" sz="1400" b="1" dirty="0" err="1">
                <a:solidFill>
                  <a:srgbClr val="000066"/>
                </a:solidFill>
                <a:latin typeface="Calibri" pitchFamily="34" charset="0"/>
                <a:cs typeface="Arial" charset="0"/>
              </a:rPr>
              <a:t>so</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that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may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develop</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their</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strategies</a:t>
            </a:r>
            <a:r>
              <a:rPr lang="pt-PT" sz="1400" b="1" dirty="0">
                <a:solidFill>
                  <a:srgbClr val="000066"/>
                </a:solidFill>
                <a:latin typeface="Calibri" pitchFamily="34" charset="0"/>
                <a:cs typeface="Arial" charset="0"/>
              </a:rPr>
              <a:t> for </a:t>
            </a:r>
            <a:r>
              <a:rPr lang="pt-PT" sz="1400" b="1" dirty="0" err="1">
                <a:solidFill>
                  <a:srgbClr val="000066"/>
                </a:solidFill>
                <a:latin typeface="Calibri" pitchFamily="34" charset="0"/>
                <a:cs typeface="Arial" charset="0"/>
              </a:rPr>
              <a:t>innovation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growth</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and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expansion</a:t>
            </a:r>
            <a:r>
              <a:rPr lang="pt-PT" sz="1400" b="1" dirty="0">
                <a:solidFill>
                  <a:srgbClr val="000066"/>
                </a:solidFill>
                <a:latin typeface="Calibri" pitchFamily="34" charset="0"/>
                <a:cs typeface="Arial" charset="0"/>
              </a:rPr>
              <a:t>.</a:t>
            </a:r>
          </a:p>
        </p:txBody>
      </p:sp>
      <p:sp>
        <p:nvSpPr>
          <p:cNvPr id="21" name="Rectângulo arredondado 20"/>
          <p:cNvSpPr/>
          <p:nvPr/>
        </p:nvSpPr>
        <p:spPr bwMode="auto">
          <a:xfrm>
            <a:off x="143920" y="1844824"/>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pt-BR" sz="1200" b="1" dirty="0" err="1" smtClean="0">
                <a:latin typeface="Calibri" pitchFamily="34" charset="0"/>
                <a:cs typeface="Calibri" pitchFamily="34" charset="0"/>
              </a:rPr>
              <a:t>Objectives</a:t>
            </a:r>
            <a:endParaRPr lang="pt-BR" sz="1200" b="1" dirty="0">
              <a:latin typeface="Calibri" pitchFamily="34" charset="0"/>
              <a:cs typeface="Calibri" pitchFamily="34" charset="0"/>
            </a:endParaRPr>
          </a:p>
        </p:txBody>
      </p:sp>
      <p:sp>
        <p:nvSpPr>
          <p:cNvPr id="7" name="Rectângulo arredondado 4"/>
          <p:cNvSpPr/>
          <p:nvPr/>
        </p:nvSpPr>
        <p:spPr bwMode="auto">
          <a:xfrm>
            <a:off x="251520" y="1124744"/>
            <a:ext cx="8640000" cy="396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955675" eaLnBrk="0" hangingPunct="0">
              <a:spcBef>
                <a:spcPts val="0"/>
              </a:spcBef>
              <a:spcAft>
                <a:spcPts val="0"/>
              </a:spcAft>
              <a:buClr>
                <a:srgbClr val="003366"/>
              </a:buClr>
              <a:tabLst>
                <a:tab pos="0" algn="l"/>
              </a:tabLst>
              <a:defRPr/>
            </a:pPr>
            <a:r>
              <a:rPr lang="en-GB" sz="1600" b="1" dirty="0" smtClean="0">
                <a:solidFill>
                  <a:schemeClr val="bg1"/>
                </a:solidFill>
                <a:latin typeface="Calibri" pitchFamily="34" charset="0"/>
              </a:rPr>
              <a:t>Financing Line for Business Angels (BAs):</a:t>
            </a:r>
            <a:endParaRPr lang="pt-PT" sz="1600" b="1" dirty="0">
              <a:solidFill>
                <a:schemeClr val="bg1"/>
              </a:solidFill>
              <a:latin typeface="Calibri" pitchFamily="34" charset="0"/>
            </a:endParaRPr>
          </a:p>
        </p:txBody>
      </p:sp>
      <p:sp>
        <p:nvSpPr>
          <p:cNvPr id="8" name="Rectângulo arredondado 20"/>
          <p:cNvSpPr/>
          <p:nvPr/>
        </p:nvSpPr>
        <p:spPr bwMode="auto">
          <a:xfrm>
            <a:off x="143920" y="3861048"/>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pt-BR" sz="1200" b="1" dirty="0" err="1" smtClean="0">
                <a:solidFill>
                  <a:schemeClr val="bg1"/>
                </a:solidFill>
                <a:latin typeface="Calibri" pitchFamily="34" charset="0"/>
                <a:cs typeface="Calibri" pitchFamily="34" charset="0"/>
              </a:rPr>
              <a:t>State</a:t>
            </a:r>
            <a:r>
              <a:rPr lang="pt-BR" sz="1200" b="1" dirty="0" smtClean="0">
                <a:solidFill>
                  <a:schemeClr val="bg1"/>
                </a:solidFill>
                <a:latin typeface="Calibri" pitchFamily="34" charset="0"/>
                <a:cs typeface="Calibri" pitchFamily="34" charset="0"/>
              </a:rPr>
              <a:t> </a:t>
            </a:r>
            <a:r>
              <a:rPr lang="pt-BR" sz="1200" b="1" dirty="0" err="1" smtClean="0">
                <a:solidFill>
                  <a:schemeClr val="bg1"/>
                </a:solidFill>
                <a:latin typeface="Calibri" pitchFamily="34" charset="0"/>
                <a:cs typeface="Calibri" pitchFamily="34" charset="0"/>
              </a:rPr>
              <a:t>Aid</a:t>
            </a:r>
            <a:endParaRPr lang="pt-BR" sz="1200" b="1" dirty="0">
              <a:solidFill>
                <a:schemeClr val="bg1"/>
              </a:solidFill>
              <a:latin typeface="Calibri" pitchFamily="34" charset="0"/>
              <a:cs typeface="Calibri" pitchFamily="34" charset="0"/>
            </a:endParaRPr>
          </a:p>
        </p:txBody>
      </p:sp>
      <p:sp>
        <p:nvSpPr>
          <p:cNvPr id="9" name="Rectângulo arredondado 10"/>
          <p:cNvSpPr/>
          <p:nvPr/>
        </p:nvSpPr>
        <p:spPr bwMode="auto">
          <a:xfrm>
            <a:off x="4211960" y="3789040"/>
            <a:ext cx="4608512" cy="1296144"/>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9900"/>
              </a:buClr>
              <a:buSzPct val="100000"/>
            </a:pPr>
            <a:r>
              <a:rPr lang="pt-PT" sz="1400" b="1" dirty="0" err="1" smtClean="0">
                <a:solidFill>
                  <a:srgbClr val="000066"/>
                </a:solidFill>
                <a:latin typeface="Calibri" pitchFamily="34" charset="0"/>
                <a:cs typeface="Arial" charset="0"/>
              </a:rPr>
              <a:t>State</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aid</a:t>
            </a:r>
            <a:r>
              <a:rPr lang="pt-PT" sz="1400" b="1" dirty="0" smtClean="0">
                <a:solidFill>
                  <a:srgbClr val="000066"/>
                </a:solidFill>
                <a:latin typeface="Calibri" pitchFamily="34" charset="0"/>
                <a:cs typeface="Arial" charset="0"/>
              </a:rPr>
              <a:t> </a:t>
            </a:r>
            <a:r>
              <a:rPr lang="pt-PT" sz="1400" b="1" dirty="0">
                <a:solidFill>
                  <a:srgbClr val="000066"/>
                </a:solidFill>
                <a:latin typeface="Calibri" pitchFamily="34" charset="0"/>
                <a:cs typeface="Arial" charset="0"/>
              </a:rPr>
              <a:t>(FINOVA) </a:t>
            </a:r>
            <a:r>
              <a:rPr lang="pt-PT" sz="1400" b="1" dirty="0" err="1">
                <a:solidFill>
                  <a:srgbClr val="000066"/>
                </a:solidFill>
                <a:latin typeface="Calibri" pitchFamily="34" charset="0"/>
                <a:cs typeface="Arial" charset="0"/>
              </a:rPr>
              <a:t>in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form</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granting</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funding</a:t>
            </a:r>
            <a:r>
              <a:rPr lang="pt-PT" sz="1400" b="1" dirty="0">
                <a:solidFill>
                  <a:srgbClr val="000066"/>
                </a:solidFill>
                <a:latin typeface="Calibri" pitchFamily="34" charset="0"/>
                <a:cs typeface="Arial" charset="0"/>
              </a:rPr>
              <a:t> to </a:t>
            </a:r>
            <a:r>
              <a:rPr lang="pt-PT" sz="1400" b="1" dirty="0" err="1">
                <a:solidFill>
                  <a:srgbClr val="000066"/>
                </a:solidFill>
                <a:latin typeface="Calibri" pitchFamily="34" charset="0"/>
                <a:cs typeface="Arial" charset="0"/>
              </a:rPr>
              <a:t>Vehicle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Entities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VE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owned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BAs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with</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underlying</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venture</a:t>
            </a:r>
            <a:r>
              <a:rPr lang="pt-PT" sz="1400" b="1" dirty="0">
                <a:solidFill>
                  <a:srgbClr val="000066"/>
                </a:solidFill>
                <a:latin typeface="Calibri" pitchFamily="34" charset="0"/>
                <a:cs typeface="Arial" charset="0"/>
              </a:rPr>
              <a:t> capital </a:t>
            </a:r>
            <a:r>
              <a:rPr lang="pt-PT" sz="1400" b="1" dirty="0" err="1">
                <a:solidFill>
                  <a:srgbClr val="000066"/>
                </a:solidFill>
                <a:latin typeface="Calibri" pitchFamily="34" charset="0"/>
                <a:cs typeface="Arial" charset="0"/>
              </a:rPr>
              <a:t>investment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made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BAs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funding</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up</a:t>
            </a:r>
            <a:r>
              <a:rPr lang="pt-PT" sz="1400" b="1" dirty="0">
                <a:solidFill>
                  <a:srgbClr val="000066"/>
                </a:solidFill>
                <a:latin typeface="Calibri" pitchFamily="34" charset="0"/>
                <a:cs typeface="Arial" charset="0"/>
              </a:rPr>
              <a:t> to 65%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amount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each</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venture</a:t>
            </a:r>
            <a:r>
              <a:rPr lang="pt-PT" sz="1400" b="1" dirty="0">
                <a:solidFill>
                  <a:srgbClr val="000066"/>
                </a:solidFill>
                <a:latin typeface="Calibri" pitchFamily="34" charset="0"/>
                <a:cs typeface="Arial" charset="0"/>
              </a:rPr>
              <a:t> capital </a:t>
            </a:r>
            <a:r>
              <a:rPr lang="pt-PT" sz="1400" b="1" dirty="0" err="1">
                <a:solidFill>
                  <a:srgbClr val="000066"/>
                </a:solidFill>
                <a:latin typeface="Calibri" pitchFamily="34" charset="0"/>
                <a:cs typeface="Arial" charset="0"/>
              </a:rPr>
              <a:t>operations</a:t>
            </a:r>
            <a:r>
              <a:rPr lang="pt-PT" sz="1400" b="1" dirty="0">
                <a:solidFill>
                  <a:srgbClr val="000066"/>
                </a:solidFill>
                <a:latin typeface="Calibri" pitchFamily="34" charset="0"/>
                <a:cs typeface="Arial" charset="0"/>
              </a:rPr>
              <a:t>)</a:t>
            </a:r>
          </a:p>
        </p:txBody>
      </p:sp>
      <p:sp>
        <p:nvSpPr>
          <p:cNvPr id="10" name="Rectângulo arredondado 20"/>
          <p:cNvSpPr/>
          <p:nvPr/>
        </p:nvSpPr>
        <p:spPr bwMode="auto">
          <a:xfrm>
            <a:off x="143920" y="5445224"/>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pt-BR" sz="1200" b="1" dirty="0" err="1" smtClean="0">
                <a:latin typeface="Calibri" pitchFamily="34" charset="0"/>
                <a:cs typeface="Calibri" pitchFamily="34" charset="0"/>
              </a:rPr>
              <a:t>Vehicle</a:t>
            </a:r>
            <a:r>
              <a:rPr lang="pt-BR" sz="1200" b="1" dirty="0" smtClean="0">
                <a:latin typeface="Calibri" pitchFamily="34" charset="0"/>
                <a:cs typeface="Calibri" pitchFamily="34" charset="0"/>
              </a:rPr>
              <a:t> </a:t>
            </a:r>
            <a:r>
              <a:rPr lang="pt-BR" sz="1200" b="1" dirty="0" err="1" smtClean="0">
                <a:latin typeface="Calibri" pitchFamily="34" charset="0"/>
                <a:cs typeface="Calibri" pitchFamily="34" charset="0"/>
              </a:rPr>
              <a:t>Entities</a:t>
            </a:r>
            <a:r>
              <a:rPr lang="pt-BR" sz="1200" b="1" dirty="0" smtClean="0">
                <a:latin typeface="Calibri" pitchFamily="34" charset="0"/>
                <a:cs typeface="Calibri" pitchFamily="34" charset="0"/>
              </a:rPr>
              <a:t> (</a:t>
            </a:r>
            <a:r>
              <a:rPr lang="pt-BR" sz="1200" b="1" dirty="0">
                <a:latin typeface="Calibri" pitchFamily="34" charset="0"/>
                <a:cs typeface="Calibri" pitchFamily="34" charset="0"/>
              </a:rPr>
              <a:t>51 </a:t>
            </a:r>
            <a:r>
              <a:rPr lang="pt-BR" sz="1200" b="1" dirty="0" smtClean="0">
                <a:latin typeface="Calibri" pitchFamily="34" charset="0"/>
                <a:cs typeface="Calibri" pitchFamily="34" charset="0"/>
              </a:rPr>
              <a:t>VE)</a:t>
            </a:r>
            <a:endParaRPr lang="pt-BR" sz="1200" b="1" dirty="0">
              <a:latin typeface="Calibri" pitchFamily="34" charset="0"/>
              <a:cs typeface="Calibri" pitchFamily="34" charset="0"/>
            </a:endParaRPr>
          </a:p>
        </p:txBody>
      </p:sp>
      <p:sp>
        <p:nvSpPr>
          <p:cNvPr id="12" name="Rectângulo arredondado 10"/>
          <p:cNvSpPr/>
          <p:nvPr/>
        </p:nvSpPr>
        <p:spPr bwMode="auto">
          <a:xfrm>
            <a:off x="4211960" y="5445224"/>
            <a:ext cx="4608512" cy="1224136"/>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Majority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owned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and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managed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BAs</a:t>
            </a:r>
            <a:endParaRPr lang="pt-PT" sz="1400" dirty="0">
              <a:solidFill>
                <a:srgbClr val="000066"/>
              </a:solidFill>
              <a:cs typeface="Arial" charset="0"/>
            </a:endParaRPr>
          </a:p>
          <a:p>
            <a:pPr algn="just">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Minimum</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amount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share</a:t>
            </a:r>
            <a:r>
              <a:rPr lang="pt-PT" sz="1400" b="1" dirty="0">
                <a:solidFill>
                  <a:srgbClr val="000066"/>
                </a:solidFill>
                <a:latin typeface="Calibri" pitchFamily="34" charset="0"/>
                <a:cs typeface="Arial" charset="0"/>
              </a:rPr>
              <a:t> capital </a:t>
            </a:r>
            <a:r>
              <a:rPr lang="pt-PT" sz="1400" b="1" dirty="0" err="1">
                <a:solidFill>
                  <a:srgbClr val="000066"/>
                </a:solidFill>
                <a:latin typeface="Calibri" pitchFamily="34" charset="0"/>
                <a:cs typeface="Arial" charset="0"/>
              </a:rPr>
              <a:t>paid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BAs</a:t>
            </a:r>
            <a:r>
              <a:rPr lang="pt-PT" sz="1400" b="1" dirty="0">
                <a:solidFill>
                  <a:srgbClr val="000066"/>
                </a:solidFill>
                <a:latin typeface="Calibri" pitchFamily="34" charset="0"/>
                <a:cs typeface="Arial" charset="0"/>
              </a:rPr>
              <a:t> to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VEs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may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not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less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than</a:t>
            </a:r>
            <a:r>
              <a:rPr lang="pt-PT" sz="1400" b="1" dirty="0">
                <a:solidFill>
                  <a:srgbClr val="000066"/>
                </a:solidFill>
                <a:latin typeface="Calibri" pitchFamily="34" charset="0"/>
                <a:cs typeface="Arial" charset="0"/>
              </a:rPr>
              <a:t> 35%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amount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each</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venture</a:t>
            </a:r>
            <a:r>
              <a:rPr lang="pt-PT" sz="1400" b="1" dirty="0">
                <a:solidFill>
                  <a:srgbClr val="000066"/>
                </a:solidFill>
                <a:latin typeface="Calibri" pitchFamily="34" charset="0"/>
                <a:cs typeface="Arial" charset="0"/>
              </a:rPr>
              <a:t> capital </a:t>
            </a:r>
            <a:r>
              <a:rPr lang="pt-PT" sz="1400" b="1" dirty="0" err="1">
                <a:solidFill>
                  <a:srgbClr val="000066"/>
                </a:solidFill>
                <a:latin typeface="Calibri" pitchFamily="34" charset="0"/>
                <a:cs typeface="Arial" charset="0"/>
              </a:rPr>
              <a:t>operations</a:t>
            </a:r>
            <a:endParaRPr lang="pt-PT" sz="1400" b="1" dirty="0">
              <a:solidFill>
                <a:srgbClr val="000066"/>
              </a:solidFill>
              <a:latin typeface="Calibri" pitchFamily="34" charset="0"/>
              <a:cs typeface="Arial" charset="0"/>
            </a:endParaRPr>
          </a:p>
          <a:p>
            <a:pPr algn="just">
              <a:buClr>
                <a:srgbClr val="009900"/>
              </a:buClr>
              <a:buSzPct val="100000"/>
            </a:pPr>
            <a:endParaRPr lang="pt-PT" sz="1400" b="1" dirty="0">
              <a:solidFill>
                <a:srgbClr val="FF0000"/>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a:off x="684213" y="1989138"/>
            <a:ext cx="7559675" cy="503237"/>
          </a:xfrm>
          <a:prstGeom prst="roundRect">
            <a:avLst>
              <a:gd name="adj" fmla="val 16667"/>
            </a:avLst>
          </a:prstGeom>
          <a:solidFill>
            <a:schemeClr val="bg1">
              <a:lumMod val="85000"/>
            </a:schemeClr>
          </a:solidFill>
          <a:ln w="12700">
            <a:noFill/>
            <a:round/>
            <a:headEnd type="none" w="sm" len="sm"/>
            <a:tailEnd/>
          </a:ln>
        </p:spPr>
        <p:txBody>
          <a:bodyPr wrap="none" anchor="ctr"/>
          <a:lstStyle/>
          <a:p>
            <a:pPr>
              <a:defRPr/>
            </a:pPr>
            <a:endParaRPr lang="en-US" sz="1700" b="1" dirty="0">
              <a:solidFill>
                <a:srgbClr val="000066"/>
              </a:solidFill>
              <a:latin typeface="Calibri" pitchFamily="34" charset="0"/>
              <a:cs typeface="+mn-cs"/>
            </a:endParaRPr>
          </a:p>
        </p:txBody>
      </p:sp>
      <p:sp>
        <p:nvSpPr>
          <p:cNvPr id="16386" name="CaixaDeTexto 10"/>
          <p:cNvSpPr txBox="1">
            <a:spLocks noChangeArrowheads="1"/>
          </p:cNvSpPr>
          <p:nvPr/>
        </p:nvSpPr>
        <p:spPr bwMode="auto">
          <a:xfrm>
            <a:off x="684213" y="1628775"/>
            <a:ext cx="7523162" cy="3671888"/>
          </a:xfrm>
          <a:prstGeom prst="rect">
            <a:avLst/>
          </a:prstGeom>
          <a:noFill/>
          <a:ln w="9525">
            <a:noFill/>
            <a:miter lim="800000"/>
            <a:headEnd/>
            <a:tailEnd/>
          </a:ln>
        </p:spPr>
        <p:txBody>
          <a:bodyPr/>
          <a:lstStyle/>
          <a:p>
            <a:pPr>
              <a:lnSpc>
                <a:spcPct val="300000"/>
              </a:lnSpc>
            </a:pPr>
            <a:r>
              <a:rPr lang="pt-PT" sz="1800" b="1">
                <a:solidFill>
                  <a:srgbClr val="000066"/>
                </a:solidFill>
                <a:latin typeface="Calibri" pitchFamily="34" charset="0"/>
              </a:rPr>
              <a:t>PME Investimentos</a:t>
            </a:r>
            <a:endParaRPr lang="en-US" sz="1800" b="1">
              <a:solidFill>
                <a:srgbClr val="000066"/>
              </a:solidFill>
              <a:latin typeface="Calibri" pitchFamily="34" charset="0"/>
            </a:endParaRPr>
          </a:p>
          <a:p>
            <a:pPr>
              <a:lnSpc>
                <a:spcPct val="300000"/>
              </a:lnSpc>
            </a:pPr>
            <a:r>
              <a:rPr lang="pt-PT" sz="1800" b="1">
                <a:solidFill>
                  <a:srgbClr val="000066"/>
                </a:solidFill>
                <a:latin typeface="Calibri" pitchFamily="34" charset="0"/>
              </a:rPr>
              <a:t>FINOVA – Holding Fund</a:t>
            </a:r>
          </a:p>
          <a:p>
            <a:pPr>
              <a:lnSpc>
                <a:spcPct val="300000"/>
              </a:lnSpc>
            </a:pPr>
            <a:r>
              <a:rPr lang="pt-PT" sz="1800" b="1">
                <a:solidFill>
                  <a:srgbClr val="000066"/>
                </a:solidFill>
                <a:latin typeface="Calibri" pitchFamily="34" charset="0"/>
              </a:rPr>
              <a:t>Financial Engineering Instruments</a:t>
            </a:r>
          </a:p>
          <a:p>
            <a:pPr>
              <a:lnSpc>
                <a:spcPct val="300000"/>
              </a:lnSpc>
            </a:pPr>
            <a:r>
              <a:rPr lang="pt-PT" sz="1800" b="1">
                <a:solidFill>
                  <a:srgbClr val="000066"/>
                </a:solidFill>
                <a:latin typeface="Calibri" pitchFamily="34" charset="0"/>
              </a:rPr>
              <a:t>Results</a:t>
            </a:r>
          </a:p>
        </p:txBody>
      </p:sp>
      <p:sp>
        <p:nvSpPr>
          <p:cNvPr id="10" name="AutoShape 3"/>
          <p:cNvSpPr>
            <a:spLocks noChangeArrowheads="1"/>
          </p:cNvSpPr>
          <p:nvPr/>
        </p:nvSpPr>
        <p:spPr bwMode="auto">
          <a:xfrm>
            <a:off x="611560" y="980728"/>
            <a:ext cx="8352928" cy="504056"/>
          </a:xfrm>
          <a:prstGeom prst="roundRect">
            <a:avLst>
              <a:gd name="adj" fmla="val 16667"/>
            </a:avLst>
          </a:prstGeom>
          <a:solidFill>
            <a:srgbClr val="000066"/>
          </a:solidFill>
          <a:ln>
            <a:headEnd type="none" w="sm" len="sm"/>
            <a:tailEnd/>
          </a:ln>
        </p:spPr>
        <p:style>
          <a:lnRef idx="0">
            <a:schemeClr val="accent1"/>
          </a:lnRef>
          <a:fillRef idx="3">
            <a:schemeClr val="accent1"/>
          </a:fillRef>
          <a:effectRef idx="3">
            <a:schemeClr val="accent1"/>
          </a:effectRef>
          <a:fontRef idx="minor">
            <a:schemeClr val="lt1"/>
          </a:fontRef>
        </p:style>
        <p:txBody>
          <a:bodyPr wrap="none" anchor="ctr"/>
          <a:lstStyle/>
          <a:p>
            <a:pPr defTabSz="955675" eaLnBrk="0" hangingPunct="0">
              <a:lnSpc>
                <a:spcPct val="105000"/>
              </a:lnSpc>
              <a:spcBef>
                <a:spcPct val="30000"/>
              </a:spcBef>
              <a:spcAft>
                <a:spcPct val="20000"/>
              </a:spcAft>
              <a:buClr>
                <a:srgbClr val="003366"/>
              </a:buClr>
              <a:tabLst>
                <a:tab pos="0" algn="l"/>
              </a:tabLst>
            </a:pPr>
            <a:r>
              <a:rPr lang="pt-PT" sz="1600" b="1">
                <a:solidFill>
                  <a:schemeClr val="bg1"/>
                </a:solidFill>
                <a:latin typeface="Calibri" pitchFamily="34" charset="0"/>
                <a:cs typeface="Arial" charset="0"/>
              </a:rPr>
              <a:t>CONTENTS</a:t>
            </a:r>
            <a:endParaRPr lang="en-US" sz="1600" b="1">
              <a:solidFill>
                <a:schemeClr val="bg1"/>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ítulo 1"/>
          <p:cNvSpPr>
            <a:spLocks noGrp="1"/>
          </p:cNvSpPr>
          <p:nvPr>
            <p:ph type="title"/>
          </p:nvPr>
        </p:nvSpPr>
        <p:spPr/>
        <p:txBody>
          <a:bodyPr/>
          <a:lstStyle/>
          <a:p>
            <a:r>
              <a:rPr lang="pt-PT" sz="2200" smtClean="0">
                <a:latin typeface="Calibri" pitchFamily="34" charset="0"/>
              </a:rPr>
              <a:t>Financial Engineering Instruments</a:t>
            </a:r>
          </a:p>
        </p:txBody>
      </p:sp>
      <p:sp>
        <p:nvSpPr>
          <p:cNvPr id="11" name="Rectângulo arredondado 10"/>
          <p:cNvSpPr/>
          <p:nvPr/>
        </p:nvSpPr>
        <p:spPr bwMode="auto">
          <a:xfrm>
            <a:off x="4211960" y="1844824"/>
            <a:ext cx="4608512" cy="3672408"/>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Medium-term</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funding</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granted</a:t>
            </a:r>
            <a:r>
              <a:rPr lang="pt-PT" sz="1400" b="1" dirty="0">
                <a:solidFill>
                  <a:srgbClr val="000066"/>
                </a:solidFill>
                <a:latin typeface="Calibri" pitchFamily="34" charset="0"/>
                <a:cs typeface="Arial" charset="0"/>
              </a:rPr>
              <a:t> to </a:t>
            </a:r>
            <a:r>
              <a:rPr lang="pt-PT" sz="1400" b="1" dirty="0" err="1">
                <a:solidFill>
                  <a:srgbClr val="000066"/>
                </a:solidFill>
                <a:latin typeface="Calibri" pitchFamily="34" charset="0"/>
                <a:cs typeface="Arial" charset="0"/>
              </a:rPr>
              <a:t>VEs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with</a:t>
            </a:r>
            <a:r>
              <a:rPr lang="pt-PT" sz="1400" b="1" dirty="0">
                <a:solidFill>
                  <a:srgbClr val="000066"/>
                </a:solidFill>
                <a:latin typeface="Calibri" pitchFamily="34" charset="0"/>
                <a:cs typeface="Arial" charset="0"/>
              </a:rPr>
              <a:t> a </a:t>
            </a:r>
            <a:r>
              <a:rPr lang="pt-PT" sz="1400" b="1" dirty="0" err="1">
                <a:solidFill>
                  <a:srgbClr val="000066"/>
                </a:solidFill>
                <a:latin typeface="Calibri" pitchFamily="34" charset="0"/>
                <a:cs typeface="Arial" charset="0"/>
              </a:rPr>
              <a:t>maximum</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amount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500 </a:t>
            </a:r>
            <a:r>
              <a:rPr lang="pt-PT" sz="1400" b="1" dirty="0" err="1" smtClean="0">
                <a:solidFill>
                  <a:srgbClr val="000066"/>
                </a:solidFill>
                <a:latin typeface="Calibri" pitchFamily="34" charset="0"/>
                <a:cs typeface="Arial" charset="0"/>
              </a:rPr>
              <a:t>k€</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carried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out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accordance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with</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venture</a:t>
            </a:r>
            <a:r>
              <a:rPr lang="pt-PT" sz="1400" b="1" dirty="0">
                <a:solidFill>
                  <a:srgbClr val="000066"/>
                </a:solidFill>
                <a:latin typeface="Calibri" pitchFamily="34" charset="0"/>
                <a:cs typeface="Arial" charset="0"/>
              </a:rPr>
              <a:t> capital </a:t>
            </a:r>
            <a:r>
              <a:rPr lang="pt-PT" sz="1400" b="1" dirty="0" err="1">
                <a:solidFill>
                  <a:srgbClr val="000066"/>
                </a:solidFill>
                <a:latin typeface="Calibri" pitchFamily="34" charset="0"/>
                <a:cs typeface="Arial" charset="0"/>
              </a:rPr>
              <a:t>operations</a:t>
            </a:r>
            <a:endParaRPr lang="pt-PT" sz="1400" b="1" dirty="0">
              <a:solidFill>
                <a:srgbClr val="000066"/>
              </a:solidFill>
              <a:latin typeface="Calibri" pitchFamily="34" charset="0"/>
              <a:cs typeface="Arial" charset="0"/>
            </a:endParaRPr>
          </a:p>
          <a:p>
            <a:pPr algn="just">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Return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funding</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set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according</a:t>
            </a:r>
            <a:r>
              <a:rPr lang="pt-PT" sz="1400" b="1" dirty="0">
                <a:solidFill>
                  <a:srgbClr val="000066"/>
                </a:solidFill>
                <a:latin typeface="Calibri" pitchFamily="34" charset="0"/>
                <a:cs typeface="Arial" charset="0"/>
              </a:rPr>
              <a:t> to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performance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underlying</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venture</a:t>
            </a:r>
            <a:r>
              <a:rPr lang="pt-PT" sz="1400" b="1" dirty="0">
                <a:solidFill>
                  <a:srgbClr val="000066"/>
                </a:solidFill>
                <a:latin typeface="Calibri" pitchFamily="34" charset="0"/>
                <a:cs typeface="Arial" charset="0"/>
              </a:rPr>
              <a:t> capital </a:t>
            </a:r>
            <a:r>
              <a:rPr lang="pt-PT" sz="1400" b="1" dirty="0" err="1">
                <a:solidFill>
                  <a:srgbClr val="000066"/>
                </a:solidFill>
                <a:latin typeface="Calibri" pitchFamily="34" charset="0"/>
                <a:cs typeface="Arial" charset="0"/>
              </a:rPr>
              <a:t>operation</a:t>
            </a:r>
            <a:endParaRPr lang="pt-PT" sz="1400" b="1" dirty="0">
              <a:solidFill>
                <a:srgbClr val="000066"/>
              </a:solidFill>
              <a:latin typeface="Calibri" pitchFamily="34" charset="0"/>
              <a:cs typeface="Arial" charset="0"/>
            </a:endParaRPr>
          </a:p>
          <a:p>
            <a:pPr algn="just">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Repayment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funding</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with</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asymmetric</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distribution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between</a:t>
            </a:r>
            <a:r>
              <a:rPr lang="pt-PT" sz="1400" b="1" dirty="0">
                <a:solidFill>
                  <a:srgbClr val="000066"/>
                </a:solidFill>
                <a:latin typeface="Calibri" pitchFamily="34" charset="0"/>
                <a:cs typeface="Arial" charset="0"/>
              </a:rPr>
              <a:t> FINOVA </a:t>
            </a:r>
            <a:r>
              <a:rPr lang="pt-PT" sz="1400" b="1" dirty="0" err="1">
                <a:solidFill>
                  <a:srgbClr val="000066"/>
                </a:solidFill>
                <a:latin typeface="Calibri" pitchFamily="34" charset="0"/>
                <a:cs typeface="Arial" charset="0"/>
              </a:rPr>
              <a:t>and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BAs</a:t>
            </a:r>
            <a:r>
              <a:rPr lang="pt-PT" sz="1400" b="1" dirty="0">
                <a:solidFill>
                  <a:srgbClr val="000066"/>
                </a:solidFill>
                <a:latin typeface="Calibri" pitchFamily="34" charset="0"/>
                <a:cs typeface="Arial" charset="0"/>
              </a:rPr>
              <a:t>:</a:t>
            </a:r>
          </a:p>
          <a:p>
            <a:pPr algn="just">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Distribution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repayment</a:t>
            </a:r>
            <a:r>
              <a:rPr lang="pt-PT" sz="1400" b="1" dirty="0">
                <a:solidFill>
                  <a:srgbClr val="000066"/>
                </a:solidFill>
                <a:latin typeface="Calibri" pitchFamily="34" charset="0"/>
                <a:cs typeface="Arial" charset="0"/>
              </a:rPr>
              <a:t> 20% (FINOVA)/ 80% (BA), </a:t>
            </a:r>
            <a:r>
              <a:rPr lang="pt-PT" sz="1400" b="1" dirty="0" err="1">
                <a:solidFill>
                  <a:srgbClr val="000066"/>
                </a:solidFill>
                <a:latin typeface="Calibri" pitchFamily="34" charset="0"/>
                <a:cs typeface="Arial" charset="0"/>
              </a:rPr>
              <a:t>until</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BAs</a:t>
            </a:r>
            <a:r>
              <a:rPr lang="pt-PT" sz="1400" b="1" dirty="0">
                <a:solidFill>
                  <a:srgbClr val="000066"/>
                </a:solidFill>
                <a:latin typeface="Calibri" pitchFamily="34" charset="0"/>
                <a:cs typeface="Arial" charset="0"/>
              </a:rPr>
              <a:t> are </a:t>
            </a:r>
            <a:r>
              <a:rPr lang="pt-PT" sz="1400" b="1" dirty="0" err="1">
                <a:solidFill>
                  <a:srgbClr val="000066"/>
                </a:solidFill>
                <a:latin typeface="Calibri" pitchFamily="34" charset="0"/>
                <a:cs typeface="Arial" charset="0"/>
              </a:rPr>
              <a:t>repaid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total </a:t>
            </a:r>
            <a:r>
              <a:rPr lang="pt-PT" sz="1400" b="1" dirty="0" err="1">
                <a:solidFill>
                  <a:srgbClr val="000066"/>
                </a:solidFill>
                <a:latin typeface="Calibri" pitchFamily="34" charset="0"/>
                <a:cs typeface="Arial" charset="0"/>
              </a:rPr>
              <a:t>amount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invested</a:t>
            </a:r>
            <a:endParaRPr lang="pt-PT" sz="1400" b="1" dirty="0">
              <a:solidFill>
                <a:srgbClr val="000066"/>
              </a:solidFill>
              <a:latin typeface="Calibri" pitchFamily="34" charset="0"/>
              <a:cs typeface="Arial" charset="0"/>
            </a:endParaRPr>
          </a:p>
          <a:p>
            <a:pPr algn="just">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Subsequent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symmetric</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distribution</a:t>
            </a:r>
            <a:r>
              <a:rPr lang="pt-PT" sz="1400" b="1" dirty="0">
                <a:solidFill>
                  <a:srgbClr val="000066"/>
                </a:solidFill>
                <a:latin typeface="Calibri" pitchFamily="34" charset="0"/>
                <a:cs typeface="Arial" charset="0"/>
              </a:rPr>
              <a:t> (50%/50%), </a:t>
            </a:r>
            <a:r>
              <a:rPr lang="pt-PT" sz="1400" b="1" dirty="0" err="1">
                <a:solidFill>
                  <a:srgbClr val="000066"/>
                </a:solidFill>
                <a:latin typeface="Calibri" pitchFamily="34" charset="0"/>
                <a:cs typeface="Arial" charset="0"/>
              </a:rPr>
              <a:t>until</a:t>
            </a:r>
            <a:r>
              <a:rPr lang="pt-PT" sz="1400" b="1" dirty="0">
                <a:solidFill>
                  <a:srgbClr val="000066"/>
                </a:solidFill>
                <a:latin typeface="Calibri" pitchFamily="34" charset="0"/>
                <a:cs typeface="Arial" charset="0"/>
              </a:rPr>
              <a:t> FINOVA </a:t>
            </a:r>
            <a:r>
              <a:rPr lang="pt-PT" sz="1400" b="1" dirty="0" err="1">
                <a:solidFill>
                  <a:srgbClr val="000066"/>
                </a:solidFill>
                <a:latin typeface="Calibri" pitchFamily="34" charset="0"/>
                <a:cs typeface="Arial" charset="0"/>
              </a:rPr>
              <a:t>is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reimbursed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amount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funded</a:t>
            </a:r>
            <a:endParaRPr lang="pt-PT" sz="1400" b="1" dirty="0">
              <a:solidFill>
                <a:srgbClr val="000066"/>
              </a:solidFill>
              <a:latin typeface="Calibri" pitchFamily="34" charset="0"/>
              <a:cs typeface="Arial" charset="0"/>
            </a:endParaRPr>
          </a:p>
          <a:p>
            <a:pPr algn="just">
              <a:buClr>
                <a:srgbClr val="009900"/>
              </a:buClr>
              <a:buSzPct val="100000"/>
            </a:pP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Distribution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remaining</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proceeds</a:t>
            </a:r>
            <a:r>
              <a:rPr lang="pt-PT" sz="1400" b="1" dirty="0">
                <a:solidFill>
                  <a:srgbClr val="000066"/>
                </a:solidFill>
                <a:latin typeface="Calibri" pitchFamily="34" charset="0"/>
                <a:cs typeface="Arial" charset="0"/>
              </a:rPr>
              <a:t> 20% (FINOVA)/ 80% (BA)</a:t>
            </a:r>
          </a:p>
        </p:txBody>
      </p:sp>
      <p:sp>
        <p:nvSpPr>
          <p:cNvPr id="21" name="Rectângulo arredondado 20"/>
          <p:cNvSpPr/>
          <p:nvPr/>
        </p:nvSpPr>
        <p:spPr bwMode="auto">
          <a:xfrm>
            <a:off x="143920" y="1844824"/>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en-GB" sz="1200" b="1" dirty="0" smtClean="0">
                <a:latin typeface="Calibri" pitchFamily="34" charset="0"/>
                <a:cs typeface="Calibri" pitchFamily="34" charset="0"/>
              </a:rPr>
              <a:t>Funding characteristics</a:t>
            </a:r>
            <a:endParaRPr lang="pt-BR" sz="1200" b="1" dirty="0">
              <a:latin typeface="Calibri" pitchFamily="34" charset="0"/>
              <a:cs typeface="Calibri" pitchFamily="34" charset="0"/>
            </a:endParaRPr>
          </a:p>
        </p:txBody>
      </p:sp>
      <p:sp>
        <p:nvSpPr>
          <p:cNvPr id="7" name="Rectângulo arredondado 4"/>
          <p:cNvSpPr/>
          <p:nvPr/>
        </p:nvSpPr>
        <p:spPr bwMode="auto">
          <a:xfrm>
            <a:off x="251520" y="1124744"/>
            <a:ext cx="8640000" cy="396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955675" eaLnBrk="0" hangingPunct="0">
              <a:spcBef>
                <a:spcPts val="0"/>
              </a:spcBef>
              <a:spcAft>
                <a:spcPts val="0"/>
              </a:spcAft>
              <a:buClr>
                <a:srgbClr val="003366"/>
              </a:buClr>
              <a:tabLst>
                <a:tab pos="0" algn="l"/>
              </a:tabLst>
              <a:defRPr/>
            </a:pPr>
            <a:r>
              <a:rPr lang="en-GB" sz="1600" b="1" dirty="0" smtClean="0">
                <a:solidFill>
                  <a:schemeClr val="bg1"/>
                </a:solidFill>
                <a:latin typeface="Calibri" pitchFamily="34" charset="0"/>
              </a:rPr>
              <a:t>Financing Line for Business Angels (BAs):</a:t>
            </a:r>
            <a:endParaRPr lang="pt-PT" sz="1600" b="1" dirty="0">
              <a:solidFill>
                <a:schemeClr val="bg1"/>
              </a:solidFill>
              <a:latin typeface="Calibri" pitchFamily="34" charset="0"/>
            </a:endParaRPr>
          </a:p>
        </p:txBody>
      </p:sp>
      <p:sp>
        <p:nvSpPr>
          <p:cNvPr id="10" name="Rectângulo arredondado 20"/>
          <p:cNvSpPr/>
          <p:nvPr/>
        </p:nvSpPr>
        <p:spPr bwMode="auto">
          <a:xfrm>
            <a:off x="143920" y="5805264"/>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en-GB" sz="1200" b="1" dirty="0" smtClean="0">
                <a:latin typeface="Calibri" pitchFamily="34" charset="0"/>
                <a:cs typeface="Calibri" pitchFamily="34" charset="0"/>
              </a:rPr>
              <a:t>Total amount available for investment</a:t>
            </a:r>
            <a:endParaRPr lang="pt-PT" sz="1200" b="1" dirty="0" smtClean="0">
              <a:latin typeface="Calibri" pitchFamily="34" charset="0"/>
              <a:cs typeface="Calibri" pitchFamily="34" charset="0"/>
            </a:endParaRPr>
          </a:p>
        </p:txBody>
      </p:sp>
      <p:sp>
        <p:nvSpPr>
          <p:cNvPr id="12" name="Rectângulo arredondado 10"/>
          <p:cNvSpPr/>
          <p:nvPr/>
        </p:nvSpPr>
        <p:spPr bwMode="auto">
          <a:xfrm>
            <a:off x="4211960" y="5877272"/>
            <a:ext cx="4608512" cy="432048"/>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buClr>
                <a:srgbClr val="000066"/>
              </a:buClr>
              <a:buSzPct val="100000"/>
            </a:pPr>
            <a:r>
              <a:rPr lang="pt-PT" sz="1400" b="1">
                <a:solidFill>
                  <a:srgbClr val="000066"/>
                </a:solidFill>
                <a:latin typeface="Calibri" pitchFamily="34" charset="0"/>
                <a:cs typeface="Arial" charset="0"/>
              </a:rPr>
              <a:t>43 M€</a:t>
            </a:r>
            <a:endParaRPr lang="pt-PT" sz="1400" b="1">
              <a:solidFill>
                <a:srgbClr val="FF0000"/>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ítulo 1"/>
          <p:cNvSpPr>
            <a:spLocks noGrp="1"/>
          </p:cNvSpPr>
          <p:nvPr>
            <p:ph type="title"/>
          </p:nvPr>
        </p:nvSpPr>
        <p:spPr/>
        <p:txBody>
          <a:bodyPr/>
          <a:lstStyle/>
          <a:p>
            <a:r>
              <a:rPr lang="pt-PT" sz="2200" smtClean="0">
                <a:latin typeface="Calibri" pitchFamily="34" charset="0"/>
              </a:rPr>
              <a:t>Financial Engineering Instruments</a:t>
            </a:r>
          </a:p>
        </p:txBody>
      </p:sp>
      <p:sp>
        <p:nvSpPr>
          <p:cNvPr id="11" name="Rectângulo arredondado 10"/>
          <p:cNvSpPr/>
          <p:nvPr/>
        </p:nvSpPr>
        <p:spPr bwMode="auto">
          <a:xfrm>
            <a:off x="4211960" y="1844824"/>
            <a:ext cx="4608512" cy="1080120"/>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r>
              <a:rPr lang="pt-PT">
                <a:solidFill>
                  <a:schemeClr val="tx1"/>
                </a:solidFill>
                <a:cs typeface="Arial" charset="0"/>
              </a:rPr>
              <a:t>- </a:t>
            </a:r>
            <a:r>
              <a:rPr lang="pt-PT" sz="1400" b="1">
                <a:solidFill>
                  <a:srgbClr val="000066"/>
                </a:solidFill>
                <a:latin typeface="Calibri" pitchFamily="34" charset="0"/>
                <a:cs typeface="Arial" charset="0"/>
              </a:rPr>
              <a:t>Greater access to funding for the development of investment projects</a:t>
            </a:r>
          </a:p>
          <a:p>
            <a:r>
              <a:rPr lang="pt-PT" sz="1400" b="1">
                <a:solidFill>
                  <a:srgbClr val="000066"/>
                </a:solidFill>
                <a:latin typeface="Calibri" pitchFamily="34" charset="0"/>
                <a:cs typeface="Arial" charset="0"/>
              </a:rPr>
              <a:t>- Access to privileged partners, with management, strategic and financial know-how, and more</a:t>
            </a:r>
          </a:p>
        </p:txBody>
      </p:sp>
      <p:sp>
        <p:nvSpPr>
          <p:cNvPr id="21" name="Rectângulo arredondado 20"/>
          <p:cNvSpPr/>
          <p:nvPr/>
        </p:nvSpPr>
        <p:spPr bwMode="auto">
          <a:xfrm>
            <a:off x="143920" y="1844824"/>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pt-PT" sz="1200" b="1" dirty="0" err="1" smtClean="0">
                <a:latin typeface="Calibri" pitchFamily="34" charset="0"/>
                <a:cs typeface="Calibri" pitchFamily="34" charset="0"/>
              </a:rPr>
              <a:t>Advantages</a:t>
            </a:r>
            <a:r>
              <a:rPr lang="pt-PT" sz="1200" b="1" dirty="0" smtClean="0">
                <a:latin typeface="Calibri" pitchFamily="34" charset="0"/>
                <a:cs typeface="Calibri" pitchFamily="34" charset="0"/>
              </a:rPr>
              <a:t> for </a:t>
            </a:r>
            <a:r>
              <a:rPr lang="pt-PT" sz="1200" b="1" dirty="0" err="1" smtClean="0">
                <a:latin typeface="Calibri" pitchFamily="34" charset="0"/>
                <a:cs typeface="Calibri" pitchFamily="34" charset="0"/>
              </a:rPr>
              <a:t>SMEs</a:t>
            </a:r>
            <a:endParaRPr lang="pt-PT" sz="1200" b="1" dirty="0">
              <a:latin typeface="Calibri" pitchFamily="34" charset="0"/>
              <a:cs typeface="Calibri" pitchFamily="34" charset="0"/>
            </a:endParaRPr>
          </a:p>
        </p:txBody>
      </p:sp>
      <p:sp>
        <p:nvSpPr>
          <p:cNvPr id="7" name="Rectângulo arredondado 4"/>
          <p:cNvSpPr/>
          <p:nvPr/>
        </p:nvSpPr>
        <p:spPr bwMode="auto">
          <a:xfrm>
            <a:off x="251520" y="1124744"/>
            <a:ext cx="8640000" cy="396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955675" eaLnBrk="0" hangingPunct="0">
              <a:spcBef>
                <a:spcPts val="0"/>
              </a:spcBef>
              <a:spcAft>
                <a:spcPts val="0"/>
              </a:spcAft>
              <a:buClr>
                <a:srgbClr val="003366"/>
              </a:buClr>
              <a:tabLst>
                <a:tab pos="0" algn="l"/>
              </a:tabLst>
              <a:defRPr/>
            </a:pPr>
            <a:r>
              <a:rPr lang="en-GB" sz="1600" b="1" dirty="0" smtClean="0">
                <a:solidFill>
                  <a:schemeClr val="bg1"/>
                </a:solidFill>
                <a:latin typeface="Calibri" pitchFamily="34" charset="0"/>
              </a:rPr>
              <a:t>Financing Line for Business Angels (BAs):</a:t>
            </a:r>
            <a:endParaRPr lang="pt-PT" sz="1600" b="1" dirty="0">
              <a:solidFill>
                <a:schemeClr val="bg1"/>
              </a:solidFill>
              <a:latin typeface="Calibri" pitchFamily="34" charset="0"/>
            </a:endParaRPr>
          </a:p>
        </p:txBody>
      </p:sp>
      <p:sp>
        <p:nvSpPr>
          <p:cNvPr id="8" name="Rectângulo arredondado 20"/>
          <p:cNvSpPr/>
          <p:nvPr/>
        </p:nvSpPr>
        <p:spPr bwMode="auto">
          <a:xfrm>
            <a:off x="143920" y="3284984"/>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pt-PT" sz="1200" b="1" dirty="0" err="1" smtClean="0">
                <a:latin typeface="Calibri" pitchFamily="34" charset="0"/>
                <a:cs typeface="Calibri" pitchFamily="34" charset="0"/>
              </a:rPr>
              <a:t>Conditions</a:t>
            </a:r>
            <a:r>
              <a:rPr lang="pt-PT" sz="1200" b="1" dirty="0" smtClean="0">
                <a:latin typeface="Calibri" pitchFamily="34" charset="0"/>
                <a:cs typeface="Calibri" pitchFamily="34" charset="0"/>
              </a:rPr>
              <a:t> </a:t>
            </a:r>
            <a:r>
              <a:rPr lang="pt-PT" sz="1200" b="1" dirty="0" err="1" smtClean="0">
                <a:latin typeface="Calibri" pitchFamily="34" charset="0"/>
                <a:cs typeface="Calibri" pitchFamily="34" charset="0"/>
              </a:rPr>
              <a:t>of</a:t>
            </a:r>
            <a:r>
              <a:rPr lang="pt-PT" sz="1200" b="1" dirty="0" smtClean="0">
                <a:latin typeface="Calibri" pitchFamily="34" charset="0"/>
                <a:cs typeface="Calibri" pitchFamily="34" charset="0"/>
              </a:rPr>
              <a:t> </a:t>
            </a:r>
            <a:r>
              <a:rPr lang="pt-PT" sz="1200" b="1" dirty="0" err="1" smtClean="0">
                <a:latin typeface="Calibri" pitchFamily="34" charset="0"/>
                <a:cs typeface="Calibri" pitchFamily="34" charset="0"/>
              </a:rPr>
              <a:t>Access</a:t>
            </a:r>
            <a:endParaRPr lang="pt-PT" sz="1200" b="1" dirty="0" smtClean="0">
              <a:latin typeface="Calibri" pitchFamily="34" charset="0"/>
              <a:cs typeface="Calibri" pitchFamily="34" charset="0"/>
            </a:endParaRPr>
          </a:p>
        </p:txBody>
      </p:sp>
      <p:sp>
        <p:nvSpPr>
          <p:cNvPr id="10" name="Rectângulo arredondado 20"/>
          <p:cNvSpPr/>
          <p:nvPr/>
        </p:nvSpPr>
        <p:spPr bwMode="auto">
          <a:xfrm>
            <a:off x="143920" y="5085184"/>
            <a:ext cx="3708000" cy="576064"/>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lstStyle/>
          <a:p>
            <a:pPr marL="285750" indent="-285750" algn="just">
              <a:lnSpc>
                <a:spcPct val="150000"/>
              </a:lnSpc>
              <a:defRPr/>
            </a:pPr>
            <a:r>
              <a:rPr lang="pt-PT" sz="1200" b="1" dirty="0" err="1" smtClean="0">
                <a:latin typeface="Calibri" pitchFamily="34" charset="0"/>
                <a:cs typeface="Calibri" pitchFamily="34" charset="0"/>
              </a:rPr>
              <a:t>Eligible</a:t>
            </a:r>
            <a:r>
              <a:rPr lang="pt-PT" sz="1200" b="1" dirty="0" smtClean="0">
                <a:latin typeface="Calibri" pitchFamily="34" charset="0"/>
                <a:cs typeface="Calibri" pitchFamily="34" charset="0"/>
              </a:rPr>
              <a:t> </a:t>
            </a:r>
            <a:r>
              <a:rPr lang="pt-PT" sz="1200" b="1" dirty="0" err="1" smtClean="0">
                <a:latin typeface="Calibri" pitchFamily="34" charset="0"/>
                <a:cs typeface="Calibri" pitchFamily="34" charset="0"/>
              </a:rPr>
              <a:t>Operations</a:t>
            </a:r>
            <a:endParaRPr lang="pt-PT" sz="1200" b="1" dirty="0" smtClean="0">
              <a:latin typeface="Calibri" pitchFamily="34" charset="0"/>
              <a:cs typeface="Calibri" pitchFamily="34" charset="0"/>
            </a:endParaRPr>
          </a:p>
        </p:txBody>
      </p:sp>
      <p:sp>
        <p:nvSpPr>
          <p:cNvPr id="12" name="Rectângulo arredondado 10"/>
          <p:cNvSpPr/>
          <p:nvPr/>
        </p:nvSpPr>
        <p:spPr bwMode="auto">
          <a:xfrm>
            <a:off x="4211960" y="5013176"/>
            <a:ext cx="4608512" cy="1656184"/>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marL="0" lvl="1"/>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Participations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per</a:t>
            </a:r>
            <a:r>
              <a:rPr lang="pt-PT" sz="1400" b="1" dirty="0">
                <a:solidFill>
                  <a:srgbClr val="000066"/>
                </a:solidFill>
                <a:latin typeface="Calibri" pitchFamily="34" charset="0"/>
                <a:cs typeface="Arial" charset="0"/>
              </a:rPr>
              <a:t> </a:t>
            </a:r>
            <a:r>
              <a:rPr lang="pt-PT" sz="1400" b="1" dirty="0" smtClean="0">
                <a:solidFill>
                  <a:srgbClr val="000066"/>
                </a:solidFill>
                <a:latin typeface="Calibri" pitchFamily="34" charset="0"/>
                <a:cs typeface="Arial" charset="0"/>
              </a:rPr>
              <a:t>SME, </a:t>
            </a:r>
            <a:r>
              <a:rPr lang="pt-PT" sz="1400" b="1" dirty="0" err="1" smtClean="0">
                <a:solidFill>
                  <a:srgbClr val="000066"/>
                </a:solidFill>
                <a:latin typeface="Calibri" pitchFamily="34" charset="0"/>
                <a:cs typeface="Arial" charset="0"/>
              </a:rPr>
              <a:t>limited</a:t>
            </a:r>
            <a:r>
              <a:rPr lang="pt-PT" sz="1400" b="1" dirty="0" smtClean="0">
                <a:solidFill>
                  <a:srgbClr val="000066"/>
                </a:solidFill>
                <a:latin typeface="Calibri" pitchFamily="34" charset="0"/>
                <a:cs typeface="Arial" charset="0"/>
              </a:rPr>
              <a:t> </a:t>
            </a:r>
            <a:r>
              <a:rPr lang="pt-PT" sz="1400" b="1" dirty="0">
                <a:solidFill>
                  <a:srgbClr val="000066"/>
                </a:solidFill>
                <a:latin typeface="Calibri" pitchFamily="34" charset="0"/>
                <a:cs typeface="Arial" charset="0"/>
              </a:rPr>
              <a:t>to </a:t>
            </a:r>
            <a:r>
              <a:rPr lang="pt-PT" sz="1400" b="1" dirty="0" err="1">
                <a:solidFill>
                  <a:srgbClr val="000066"/>
                </a:solidFill>
                <a:latin typeface="Calibri" pitchFamily="34" charset="0"/>
                <a:cs typeface="Arial" charset="0"/>
              </a:rPr>
              <a:t>1.5M€</a:t>
            </a:r>
            <a:r>
              <a:rPr lang="pt-PT" sz="1400" b="1" dirty="0">
                <a:solidFill>
                  <a:srgbClr val="000066"/>
                </a:solidFill>
                <a:latin typeface="Calibri" pitchFamily="34" charset="0"/>
                <a:cs typeface="Arial" charset="0"/>
              </a:rPr>
              <a:t>/12 </a:t>
            </a:r>
            <a:r>
              <a:rPr lang="pt-PT" sz="1400" b="1" dirty="0" err="1">
                <a:solidFill>
                  <a:srgbClr val="000066"/>
                </a:solidFill>
                <a:latin typeface="Calibri" pitchFamily="34" charset="0"/>
                <a:cs typeface="Arial" charset="0"/>
              </a:rPr>
              <a:t>months</a:t>
            </a:r>
            <a:r>
              <a:rPr lang="pt-PT" sz="1400" b="1" dirty="0">
                <a:solidFill>
                  <a:srgbClr val="000066"/>
                </a:solidFill>
                <a:latin typeface="Calibri" pitchFamily="34" charset="0"/>
                <a:cs typeface="Arial" charset="0"/>
              </a:rPr>
              <a:t>, 70%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which</a:t>
            </a:r>
            <a:r>
              <a:rPr lang="pt-PT" sz="1400" b="1" dirty="0">
                <a:solidFill>
                  <a:srgbClr val="000066"/>
                </a:solidFill>
                <a:latin typeface="Calibri" pitchFamily="34" charset="0"/>
                <a:cs typeface="Arial" charset="0"/>
              </a:rPr>
              <a:t> must </a:t>
            </a:r>
            <a:r>
              <a:rPr lang="pt-PT" sz="1400" b="1" dirty="0" err="1">
                <a:solidFill>
                  <a:srgbClr val="000066"/>
                </a:solidFill>
                <a:latin typeface="Calibri" pitchFamily="34" charset="0"/>
                <a:cs typeface="Arial" charset="0"/>
              </a:rPr>
              <a:t>be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made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a:t>
            </a:r>
            <a:r>
              <a:rPr lang="pt-PT" sz="1400" b="1" dirty="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equity</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or</a:t>
            </a:r>
            <a:r>
              <a:rPr lang="pt-PT" sz="1400" b="1" dirty="0" smtClean="0">
                <a:solidFill>
                  <a:srgbClr val="000066"/>
                </a:solidFill>
                <a:latin typeface="Calibri" pitchFamily="34" charset="0"/>
                <a:cs typeface="Arial" charset="0"/>
              </a:rPr>
              <a:t> </a:t>
            </a:r>
            <a:r>
              <a:rPr lang="pt-PT" sz="1400" b="1" dirty="0" err="1" smtClean="0">
                <a:solidFill>
                  <a:srgbClr val="000066"/>
                </a:solidFill>
                <a:latin typeface="Calibri" pitchFamily="34" charset="0"/>
                <a:cs typeface="Arial" charset="0"/>
              </a:rPr>
              <a:t>quasi-equity</a:t>
            </a:r>
            <a:endParaRPr lang="pt-PT" sz="1400" b="1" dirty="0">
              <a:solidFill>
                <a:srgbClr val="000066"/>
              </a:solidFill>
              <a:latin typeface="Calibri" pitchFamily="34" charset="0"/>
              <a:cs typeface="Arial" charset="0"/>
            </a:endParaRPr>
          </a:p>
          <a:p>
            <a:pPr marL="0" lvl="1"/>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Investment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decisions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based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sustainable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Business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Plans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and</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with</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the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prospect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of</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profitability</a:t>
            </a:r>
            <a:endParaRPr lang="pt-PT" sz="1400" b="1" dirty="0">
              <a:solidFill>
                <a:srgbClr val="000066"/>
              </a:solidFill>
              <a:latin typeface="Calibri" pitchFamily="34" charset="0"/>
              <a:cs typeface="Arial" charset="0"/>
            </a:endParaRPr>
          </a:p>
          <a:p>
            <a:pPr marL="0" lvl="1"/>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May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not</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be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operations</a:t>
            </a:r>
            <a:r>
              <a:rPr lang="pt-PT" sz="1400" b="1" dirty="0">
                <a:solidFill>
                  <a:srgbClr val="000066"/>
                </a:solidFill>
                <a:latin typeface="Calibri" pitchFamily="34" charset="0"/>
                <a:cs typeface="Arial" charset="0"/>
              </a:rPr>
              <a:t> for </a:t>
            </a:r>
            <a:r>
              <a:rPr lang="pt-PT" sz="1400" b="1" dirty="0" err="1">
                <a:solidFill>
                  <a:srgbClr val="000066"/>
                </a:solidFill>
                <a:latin typeface="Calibri" pitchFamily="34" charset="0"/>
                <a:cs typeface="Arial" charset="0"/>
              </a:rPr>
              <a:t>consolidation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or</a:t>
            </a:r>
            <a:r>
              <a:rPr lang="pt-PT" sz="1400" b="1" dirty="0">
                <a:solidFill>
                  <a:srgbClr val="000066"/>
                </a:solidFill>
                <a:latin typeface="Calibri" pitchFamily="34" charset="0"/>
                <a:cs typeface="Arial" charset="0"/>
              </a:rPr>
              <a:t> financial </a:t>
            </a:r>
            <a:r>
              <a:rPr lang="pt-PT" sz="1400" b="1" dirty="0" err="1">
                <a:solidFill>
                  <a:srgbClr val="000066"/>
                </a:solidFill>
                <a:latin typeface="Calibri" pitchFamily="34" charset="0"/>
                <a:cs typeface="Arial" charset="0"/>
              </a:rPr>
              <a:t>restructuring</a:t>
            </a:r>
            <a:endParaRPr lang="pt-PT" sz="1400" b="1" dirty="0">
              <a:solidFill>
                <a:srgbClr val="000066"/>
              </a:solidFill>
              <a:latin typeface="Calibri" pitchFamily="34" charset="0"/>
              <a:cs typeface="Arial" charset="0"/>
            </a:endParaRPr>
          </a:p>
          <a:p>
            <a:pPr marL="0" lvl="1">
              <a:buClr>
                <a:srgbClr val="009900"/>
              </a:buClr>
              <a:buSzPct val="100000"/>
            </a:pPr>
            <a:r>
              <a:rPr lang="pt-PT" sz="1400" b="1" dirty="0">
                <a:solidFill>
                  <a:srgbClr val="000066"/>
                </a:solidFill>
                <a:latin typeface="Calibri" pitchFamily="34" charset="0"/>
                <a:cs typeface="Arial" charset="0"/>
              </a:rPr>
              <a:t> </a:t>
            </a:r>
          </a:p>
        </p:txBody>
      </p:sp>
      <p:sp>
        <p:nvSpPr>
          <p:cNvPr id="9" name="Rectângulo arredondado 10"/>
          <p:cNvSpPr/>
          <p:nvPr/>
        </p:nvSpPr>
        <p:spPr bwMode="auto">
          <a:xfrm>
            <a:off x="4211960" y="3284984"/>
            <a:ext cx="4608512" cy="1440160"/>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r>
              <a:rPr lang="pt-PT" sz="1400" b="1" dirty="0">
                <a:solidFill>
                  <a:srgbClr val="000066"/>
                </a:solidFill>
                <a:latin typeface="Calibri" pitchFamily="34" charset="0"/>
                <a:cs typeface="Arial" charset="0"/>
              </a:rPr>
              <a:t>- Micro, </a:t>
            </a:r>
            <a:r>
              <a:rPr lang="pt-PT" sz="1400" b="1" dirty="0" err="1">
                <a:solidFill>
                  <a:srgbClr val="000066"/>
                </a:solidFill>
                <a:latin typeface="Calibri" pitchFamily="34" charset="0"/>
                <a:cs typeface="Arial" charset="0"/>
              </a:rPr>
              <a:t>Small</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or</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Medium</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enterprises</a:t>
            </a:r>
            <a:endParaRPr lang="pt-PT" sz="1400" b="1" dirty="0">
              <a:solidFill>
                <a:srgbClr val="000066"/>
              </a:solidFill>
              <a:latin typeface="Calibri" pitchFamily="34" charset="0"/>
              <a:cs typeface="Arial" charset="0"/>
            </a:endParaRPr>
          </a:p>
          <a:p>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Location</a:t>
            </a:r>
            <a:r>
              <a:rPr lang="pt-BR" sz="1400" b="1" dirty="0">
                <a:solidFill>
                  <a:srgbClr val="000066"/>
                </a:solidFill>
                <a:latin typeface="Calibri" pitchFamily="34" charset="0"/>
                <a:cs typeface="Arial" charset="0"/>
              </a:rPr>
              <a:t> – </a:t>
            </a:r>
            <a:r>
              <a:rPr lang="pt-BR" sz="1400" b="1" dirty="0" err="1">
                <a:solidFill>
                  <a:srgbClr val="000066"/>
                </a:solidFill>
                <a:latin typeface="Calibri" pitchFamily="34" charset="0"/>
                <a:cs typeface="Arial" charset="0"/>
              </a:rPr>
              <a:t>company</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head</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office</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in</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the</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Northern</a:t>
            </a:r>
            <a:r>
              <a:rPr lang="pt-BR" sz="1400" b="1" dirty="0">
                <a:solidFill>
                  <a:srgbClr val="000066"/>
                </a:solidFill>
                <a:latin typeface="Calibri" pitchFamily="34" charset="0"/>
                <a:cs typeface="Arial" charset="0"/>
              </a:rPr>
              <a:t>, Central </a:t>
            </a:r>
            <a:r>
              <a:rPr lang="pt-BR" sz="1400" b="1" dirty="0" err="1">
                <a:solidFill>
                  <a:srgbClr val="000066"/>
                </a:solidFill>
                <a:latin typeface="Calibri" pitchFamily="34" charset="0"/>
                <a:cs typeface="Arial" charset="0"/>
              </a:rPr>
              <a:t>and</a:t>
            </a:r>
            <a:r>
              <a:rPr lang="pt-BR" sz="1400" b="1" dirty="0">
                <a:solidFill>
                  <a:srgbClr val="000066"/>
                </a:solidFill>
                <a:latin typeface="Calibri" pitchFamily="34" charset="0"/>
                <a:cs typeface="Arial" charset="0"/>
              </a:rPr>
              <a:t> Alentejo </a:t>
            </a:r>
            <a:r>
              <a:rPr lang="pt-BR" sz="1400" b="1" dirty="0" err="1">
                <a:solidFill>
                  <a:srgbClr val="000066"/>
                </a:solidFill>
                <a:latin typeface="Calibri" pitchFamily="34" charset="0"/>
                <a:cs typeface="Arial" charset="0"/>
              </a:rPr>
              <a:t>Regions</a:t>
            </a:r>
            <a:endParaRPr lang="pt-BR" sz="1400" b="1" dirty="0">
              <a:solidFill>
                <a:srgbClr val="000066"/>
              </a:solidFill>
              <a:latin typeface="Calibri" pitchFamily="34" charset="0"/>
              <a:cs typeface="Arial" charset="0"/>
            </a:endParaRPr>
          </a:p>
          <a:p>
            <a:r>
              <a:rPr lang="pt-BR" sz="1400" b="1" dirty="0">
                <a:solidFill>
                  <a:srgbClr val="000066"/>
                </a:solidFill>
                <a:latin typeface="Calibri" pitchFamily="34" charset="0"/>
                <a:cs typeface="Arial" charset="0"/>
              </a:rPr>
              <a:t>- </a:t>
            </a:r>
            <a:r>
              <a:rPr lang="pt-BR" sz="1400" b="1" dirty="0" err="1" smtClean="0">
                <a:solidFill>
                  <a:srgbClr val="000066"/>
                </a:solidFill>
                <a:latin typeface="Calibri" pitchFamily="34" charset="0"/>
                <a:cs typeface="Arial" charset="0"/>
              </a:rPr>
              <a:t>SMEs</a:t>
            </a:r>
            <a:r>
              <a:rPr lang="pt-BR" sz="1400" b="1" dirty="0" smtClean="0">
                <a:solidFill>
                  <a:srgbClr val="000066"/>
                </a:solidFill>
                <a:latin typeface="Calibri" pitchFamily="34" charset="0"/>
                <a:cs typeface="Arial" charset="0"/>
              </a:rPr>
              <a:t> </a:t>
            </a:r>
            <a:r>
              <a:rPr lang="pt-BR" sz="1400" b="1" dirty="0" err="1" smtClean="0">
                <a:solidFill>
                  <a:srgbClr val="000066"/>
                </a:solidFill>
                <a:latin typeface="Calibri" pitchFamily="34" charset="0"/>
                <a:cs typeface="Arial" charset="0"/>
              </a:rPr>
              <a:t>activity</a:t>
            </a:r>
            <a:r>
              <a:rPr lang="pt-BR" sz="1400" b="1" dirty="0" smtClean="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in</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line</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with</a:t>
            </a:r>
            <a:r>
              <a:rPr lang="pt-BR" sz="1400" b="1" dirty="0">
                <a:solidFill>
                  <a:srgbClr val="000066"/>
                </a:solidFill>
                <a:latin typeface="Calibri" pitchFamily="34" charset="0"/>
                <a:cs typeface="Arial" charset="0"/>
              </a:rPr>
              <a:t> </a:t>
            </a:r>
            <a:r>
              <a:rPr lang="pt-BR" sz="1400" b="1" dirty="0" err="1">
                <a:solidFill>
                  <a:srgbClr val="000066"/>
                </a:solidFill>
                <a:latin typeface="Calibri" pitchFamily="34" charset="0"/>
                <a:cs typeface="Arial" charset="0"/>
              </a:rPr>
              <a:t>the</a:t>
            </a:r>
            <a:r>
              <a:rPr lang="pt-BR" sz="1400" b="1" dirty="0">
                <a:solidFill>
                  <a:srgbClr val="000066"/>
                </a:solidFill>
                <a:latin typeface="Calibri" pitchFamily="34" charset="0"/>
                <a:cs typeface="Arial" charset="0"/>
              </a:rPr>
              <a:t> SAFPRI (</a:t>
            </a:r>
            <a:r>
              <a:rPr lang="pt-PT" sz="1400" b="1" dirty="0" err="1">
                <a:solidFill>
                  <a:srgbClr val="000066"/>
                </a:solidFill>
                <a:latin typeface="Calibri" pitchFamily="34" charset="0"/>
                <a:cs typeface="Arial" charset="0"/>
              </a:rPr>
              <a:t>Industry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Energy</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Construction</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Commerce</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Tourism</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Transportation</a:t>
            </a:r>
            <a:r>
              <a:rPr lang="pt-PT" sz="1400" b="1" dirty="0">
                <a:solidFill>
                  <a:srgbClr val="000066"/>
                </a:solidFill>
                <a:latin typeface="Calibri" pitchFamily="34" charset="0"/>
                <a:cs typeface="Arial" charset="0"/>
              </a:rPr>
              <a:t> / </a:t>
            </a:r>
            <a:r>
              <a:rPr lang="pt-PT" sz="1400" b="1" dirty="0" err="1">
                <a:solidFill>
                  <a:srgbClr val="000066"/>
                </a:solidFill>
                <a:latin typeface="Calibri" pitchFamily="34" charset="0"/>
                <a:cs typeface="Arial" charset="0"/>
              </a:rPr>
              <a:t>Logistics</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or</a:t>
            </a:r>
            <a:r>
              <a:rPr lang="pt-PT" sz="1400" b="1" dirty="0">
                <a:solidFill>
                  <a:srgbClr val="000066"/>
                </a:solidFill>
                <a:latin typeface="Calibri" pitchFamily="34" charset="0"/>
                <a:cs typeface="Arial" charset="0"/>
              </a:rPr>
              <a:t> </a:t>
            </a:r>
            <a:r>
              <a:rPr lang="pt-PT" sz="1400" b="1" dirty="0" err="1">
                <a:solidFill>
                  <a:srgbClr val="000066"/>
                </a:solidFill>
                <a:latin typeface="Calibri" pitchFamily="34" charset="0"/>
                <a:cs typeface="Arial" charset="0"/>
              </a:rPr>
              <a:t>Services</a:t>
            </a:r>
            <a:r>
              <a:rPr lang="pt-PT" sz="1400" b="1" dirty="0">
                <a:solidFill>
                  <a:srgbClr val="000066"/>
                </a:solidFill>
                <a:latin typeface="Calibri" pitchFamily="34" charset="0"/>
                <a:cs typeface="Arial" charset="0"/>
              </a:rPr>
              <a:t>)</a:t>
            </a:r>
            <a:endParaRPr lang="pt-BR" sz="1400" b="1" dirty="0">
              <a:solidFill>
                <a:srgbClr val="000066"/>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a:off x="684213" y="4437063"/>
            <a:ext cx="7559675" cy="504825"/>
          </a:xfrm>
          <a:prstGeom prst="roundRect">
            <a:avLst>
              <a:gd name="adj" fmla="val 16667"/>
            </a:avLst>
          </a:prstGeom>
          <a:solidFill>
            <a:schemeClr val="bg1">
              <a:lumMod val="85000"/>
            </a:schemeClr>
          </a:solidFill>
          <a:ln w="12700">
            <a:noFill/>
            <a:round/>
            <a:headEnd type="none" w="sm" len="sm"/>
            <a:tailEnd/>
          </a:ln>
        </p:spPr>
        <p:txBody>
          <a:bodyPr wrap="none" anchor="ctr"/>
          <a:lstStyle/>
          <a:p>
            <a:r>
              <a:rPr lang="en-US" sz="1800" b="1">
                <a:solidFill>
                  <a:srgbClr val="000066"/>
                </a:solidFill>
                <a:latin typeface="Calibri" pitchFamily="34" charset="0"/>
              </a:rPr>
              <a:t>Results</a:t>
            </a:r>
          </a:p>
        </p:txBody>
      </p:sp>
      <p:sp>
        <p:nvSpPr>
          <p:cNvPr id="40962" name="CaixaDeTexto 10"/>
          <p:cNvSpPr txBox="1">
            <a:spLocks noChangeArrowheads="1"/>
          </p:cNvSpPr>
          <p:nvPr/>
        </p:nvSpPr>
        <p:spPr bwMode="auto">
          <a:xfrm>
            <a:off x="684213" y="1628775"/>
            <a:ext cx="7523162" cy="3671888"/>
          </a:xfrm>
          <a:prstGeom prst="rect">
            <a:avLst/>
          </a:prstGeom>
          <a:noFill/>
          <a:ln w="9525">
            <a:noFill/>
            <a:miter lim="800000"/>
            <a:headEnd/>
            <a:tailEnd/>
          </a:ln>
        </p:spPr>
        <p:txBody>
          <a:bodyPr/>
          <a:lstStyle/>
          <a:p>
            <a:pPr>
              <a:lnSpc>
                <a:spcPct val="300000"/>
              </a:lnSpc>
            </a:pPr>
            <a:r>
              <a:rPr lang="pt-PT" sz="1800" b="1">
                <a:solidFill>
                  <a:srgbClr val="000066"/>
                </a:solidFill>
                <a:latin typeface="Calibri" pitchFamily="34" charset="0"/>
              </a:rPr>
              <a:t>PME Investimentos</a:t>
            </a:r>
            <a:endParaRPr lang="en-US" sz="1800" b="1">
              <a:solidFill>
                <a:srgbClr val="000066"/>
              </a:solidFill>
              <a:latin typeface="Calibri" pitchFamily="34" charset="0"/>
            </a:endParaRPr>
          </a:p>
          <a:p>
            <a:pPr>
              <a:lnSpc>
                <a:spcPct val="300000"/>
              </a:lnSpc>
            </a:pPr>
            <a:r>
              <a:rPr lang="pt-PT" sz="1800" b="1">
                <a:solidFill>
                  <a:srgbClr val="000066"/>
                </a:solidFill>
                <a:latin typeface="Calibri" pitchFamily="34" charset="0"/>
              </a:rPr>
              <a:t>FINOVA – Holding Fund</a:t>
            </a:r>
          </a:p>
          <a:p>
            <a:pPr>
              <a:lnSpc>
                <a:spcPct val="300000"/>
              </a:lnSpc>
            </a:pPr>
            <a:r>
              <a:rPr lang="pt-PT" sz="1800" b="1">
                <a:solidFill>
                  <a:srgbClr val="000066"/>
                </a:solidFill>
                <a:latin typeface="Calibri" pitchFamily="34" charset="0"/>
              </a:rPr>
              <a:t>Financial Engineering Instruments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ítulo 1"/>
          <p:cNvSpPr>
            <a:spLocks noGrp="1"/>
          </p:cNvSpPr>
          <p:nvPr>
            <p:ph type="title"/>
          </p:nvPr>
        </p:nvSpPr>
        <p:spPr/>
        <p:txBody>
          <a:bodyPr/>
          <a:lstStyle/>
          <a:p>
            <a:pPr eaLnBrk="1" hangingPunct="1"/>
            <a:r>
              <a:rPr lang="pt-PT" sz="2200" smtClean="0">
                <a:latin typeface="Calibri" pitchFamily="34" charset="0"/>
              </a:rPr>
              <a:t>Results</a:t>
            </a:r>
            <a:endParaRPr lang="pt-BR" sz="2200" smtClean="0">
              <a:latin typeface="Calibri" pitchFamily="34" charset="0"/>
            </a:endParaRPr>
          </a:p>
        </p:txBody>
      </p:sp>
      <p:grpSp>
        <p:nvGrpSpPr>
          <p:cNvPr id="43010" name="Grupo 4"/>
          <p:cNvGrpSpPr>
            <a:grpSpLocks/>
          </p:cNvGrpSpPr>
          <p:nvPr/>
        </p:nvGrpSpPr>
        <p:grpSpPr bwMode="auto">
          <a:xfrm>
            <a:off x="3563938" y="1905000"/>
            <a:ext cx="4321175" cy="515938"/>
            <a:chOff x="611560" y="1648383"/>
            <a:chExt cx="4320000" cy="504000"/>
          </a:xfrm>
        </p:grpSpPr>
        <p:grpSp>
          <p:nvGrpSpPr>
            <p:cNvPr id="43043" name="Grupo 15"/>
            <p:cNvGrpSpPr>
              <a:grpSpLocks/>
            </p:cNvGrpSpPr>
            <p:nvPr/>
          </p:nvGrpSpPr>
          <p:grpSpPr bwMode="auto">
            <a:xfrm>
              <a:off x="611560" y="1648383"/>
              <a:ext cx="4320000" cy="504000"/>
              <a:chOff x="1409569" y="1"/>
              <a:chExt cx="4642694" cy="172394"/>
            </a:xfrm>
          </p:grpSpPr>
          <p:sp>
            <p:nvSpPr>
              <p:cNvPr id="11" name="Arredondar Rectângulo de Canto do Mesmo Lado 32"/>
              <p:cNvSpPr/>
              <p:nvPr/>
            </p:nvSpPr>
            <p:spPr>
              <a:xfrm>
                <a:off x="1409569" y="1"/>
                <a:ext cx="4642694" cy="172394"/>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12" name="Oval 16"/>
              <p:cNvSpPr/>
              <p:nvPr/>
            </p:nvSpPr>
            <p:spPr>
              <a:xfrm>
                <a:off x="1951076" y="8488"/>
                <a:ext cx="3173410" cy="141628"/>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r>
                  <a:rPr lang="en-US" sz="1600" b="1" dirty="0">
                    <a:solidFill>
                      <a:srgbClr val="000066"/>
                    </a:solidFill>
                    <a:latin typeface="Calibri" pitchFamily="34" charset="0"/>
                    <a:cs typeface="Arial" charset="0"/>
                  </a:rPr>
                  <a:t>53%  </a:t>
                </a:r>
                <a:r>
                  <a:rPr lang="pt-PT" sz="1600" b="1" dirty="0" err="1">
                    <a:solidFill>
                      <a:srgbClr val="000066"/>
                    </a:solidFill>
                    <a:latin typeface="Calibri" pitchFamily="34" charset="0"/>
                    <a:cs typeface="Arial" charset="0"/>
                  </a:rPr>
                  <a:t>Small</a:t>
                </a:r>
                <a:r>
                  <a:rPr lang="pt-PT" sz="1600" b="1" dirty="0">
                    <a:solidFill>
                      <a:srgbClr val="000066"/>
                    </a:solidFill>
                    <a:latin typeface="Calibri" pitchFamily="34" charset="0"/>
                    <a:cs typeface="Arial" charset="0"/>
                  </a:rPr>
                  <a:t> </a:t>
                </a:r>
                <a:r>
                  <a:rPr lang="pt-PT" sz="1600" b="1" dirty="0" err="1">
                    <a:solidFill>
                      <a:srgbClr val="000066"/>
                    </a:solidFill>
                    <a:latin typeface="Calibri" pitchFamily="34" charset="0"/>
                    <a:cs typeface="Arial" charset="0"/>
                  </a:rPr>
                  <a:t>enterprises</a:t>
                </a:r>
                <a:endParaRPr lang="pt-PT" sz="1600" b="1" dirty="0">
                  <a:solidFill>
                    <a:srgbClr val="000066"/>
                  </a:solidFill>
                  <a:latin typeface="Calibri" pitchFamily="34" charset="0"/>
                  <a:cs typeface="Arial" charset="0"/>
                </a:endParaRPr>
              </a:p>
            </p:txBody>
          </p:sp>
        </p:grpSp>
        <p:sp>
          <p:nvSpPr>
            <p:cNvPr id="10" name="Rectângulo arredondado 48"/>
            <p:cNvSpPr/>
            <p:nvPr/>
          </p:nvSpPr>
          <p:spPr>
            <a:xfrm>
              <a:off x="648062" y="1701109"/>
              <a:ext cx="431683" cy="431113"/>
            </a:xfrm>
            <a:prstGeom prst="roundRect">
              <a:avLst/>
            </a:prstGeom>
            <a:blipFill rotWithShape="0">
              <a:blip r:embed="rId2"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29" name="Rectângulo arredondado 28"/>
          <p:cNvSpPr/>
          <p:nvPr/>
        </p:nvSpPr>
        <p:spPr bwMode="auto">
          <a:xfrm>
            <a:off x="611560" y="1892050"/>
            <a:ext cx="2232248" cy="4345262"/>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en-GB" sz="2200" b="1" dirty="0" smtClean="0">
                <a:solidFill>
                  <a:schemeClr val="bg1"/>
                </a:solidFill>
                <a:latin typeface="Calibri" pitchFamily="34" charset="0"/>
              </a:rPr>
              <a:t>Credit Lines </a:t>
            </a:r>
          </a:p>
          <a:p>
            <a:pPr algn="ctr" defTabSz="955675" eaLnBrk="0" hangingPunct="0">
              <a:lnSpc>
                <a:spcPts val="700"/>
              </a:lnSpc>
              <a:spcBef>
                <a:spcPct val="30000"/>
              </a:spcBef>
              <a:spcAft>
                <a:spcPct val="20000"/>
              </a:spcAft>
              <a:buClr>
                <a:srgbClr val="003366"/>
              </a:buClr>
              <a:tabLst>
                <a:tab pos="0" algn="l"/>
              </a:tabLst>
              <a:defRPr/>
            </a:pPr>
            <a:r>
              <a:rPr lang="en-GB" sz="2200" b="1" dirty="0" smtClean="0">
                <a:solidFill>
                  <a:schemeClr val="bg1"/>
                </a:solidFill>
                <a:latin typeface="Calibri" pitchFamily="34" charset="0"/>
              </a:rPr>
              <a:t>PME </a:t>
            </a:r>
            <a:r>
              <a:rPr lang="en-GB" sz="2200" b="1" dirty="0" err="1" smtClean="0">
                <a:solidFill>
                  <a:schemeClr val="bg1"/>
                </a:solidFill>
                <a:latin typeface="Calibri" pitchFamily="34" charset="0"/>
              </a:rPr>
              <a:t>Investe</a:t>
            </a:r>
            <a:r>
              <a:rPr lang="en-GB" sz="2200" b="1" dirty="0" smtClean="0">
                <a:solidFill>
                  <a:schemeClr val="bg1"/>
                </a:solidFill>
                <a:latin typeface="Calibri" pitchFamily="34" charset="0"/>
              </a:rPr>
              <a:t> I &amp; II</a:t>
            </a:r>
          </a:p>
          <a:p>
            <a:pPr algn="ctr" defTabSz="955675" eaLnBrk="0" hangingPunct="0">
              <a:lnSpc>
                <a:spcPts val="700"/>
              </a:lnSpc>
              <a:spcBef>
                <a:spcPct val="30000"/>
              </a:spcBef>
              <a:spcAft>
                <a:spcPct val="20000"/>
              </a:spcAft>
              <a:buClr>
                <a:srgbClr val="003366"/>
              </a:buClr>
              <a:tabLst>
                <a:tab pos="0" algn="l"/>
              </a:tabLst>
              <a:defRPr/>
            </a:pPr>
            <a:endParaRPr lang="en-GB" sz="2800" b="1" dirty="0" smtClean="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en-GB" sz="2000" b="1" dirty="0" smtClean="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r>
              <a:rPr lang="en-GB" sz="2000" b="1" dirty="0" smtClean="0">
                <a:solidFill>
                  <a:schemeClr val="bg1"/>
                </a:solidFill>
                <a:latin typeface="Calibri" pitchFamily="34" charset="0"/>
              </a:rPr>
              <a:t> 1.535 M€</a:t>
            </a:r>
          </a:p>
          <a:p>
            <a:pPr algn="ctr" defTabSz="955675" eaLnBrk="0" hangingPunct="0">
              <a:lnSpc>
                <a:spcPts val="700"/>
              </a:lnSpc>
              <a:spcBef>
                <a:spcPct val="30000"/>
              </a:spcBef>
              <a:spcAft>
                <a:spcPct val="20000"/>
              </a:spcAft>
              <a:buClr>
                <a:srgbClr val="003366"/>
              </a:buClr>
              <a:tabLst>
                <a:tab pos="0" algn="l"/>
              </a:tabLst>
              <a:defRPr/>
            </a:pPr>
            <a:r>
              <a:rPr lang="en-GB" sz="2000" b="1" dirty="0" smtClean="0">
                <a:solidFill>
                  <a:schemeClr val="bg1"/>
                </a:solidFill>
                <a:latin typeface="Calibri" pitchFamily="34" charset="0"/>
              </a:rPr>
              <a:t>Total Credit Loans</a:t>
            </a:r>
          </a:p>
          <a:p>
            <a:pPr algn="ctr" defTabSz="955675" eaLnBrk="0" hangingPunct="0">
              <a:lnSpc>
                <a:spcPts val="700"/>
              </a:lnSpc>
              <a:spcBef>
                <a:spcPct val="30000"/>
              </a:spcBef>
              <a:spcAft>
                <a:spcPct val="20000"/>
              </a:spcAft>
              <a:buClr>
                <a:srgbClr val="003366"/>
              </a:buClr>
              <a:tabLst>
                <a:tab pos="0" algn="l"/>
              </a:tabLst>
              <a:defRPr/>
            </a:pPr>
            <a:endParaRPr lang="en-GB" sz="2000" b="1" dirty="0" smtClean="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en-GB" sz="2000" b="1" dirty="0" smtClean="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r>
              <a:rPr lang="en-GB" sz="2000" b="1" dirty="0" smtClean="0">
                <a:solidFill>
                  <a:schemeClr val="bg1"/>
                </a:solidFill>
                <a:latin typeface="Calibri" pitchFamily="34" charset="0"/>
              </a:rPr>
              <a:t>4.508</a:t>
            </a:r>
          </a:p>
          <a:p>
            <a:pPr algn="ctr" defTabSz="955675" eaLnBrk="0" hangingPunct="0">
              <a:lnSpc>
                <a:spcPts val="700"/>
              </a:lnSpc>
              <a:spcBef>
                <a:spcPct val="30000"/>
              </a:spcBef>
              <a:spcAft>
                <a:spcPct val="20000"/>
              </a:spcAft>
              <a:buClr>
                <a:srgbClr val="003366"/>
              </a:buClr>
              <a:tabLst>
                <a:tab pos="0" algn="l"/>
              </a:tabLst>
              <a:defRPr/>
            </a:pPr>
            <a:r>
              <a:rPr lang="en-GB" sz="2000" b="1" dirty="0" smtClean="0">
                <a:solidFill>
                  <a:schemeClr val="bg1"/>
                </a:solidFill>
                <a:latin typeface="Calibri" pitchFamily="34" charset="0"/>
              </a:rPr>
              <a:t>Loans</a:t>
            </a:r>
            <a:endParaRPr lang="en-GB" sz="2000" b="1" dirty="0">
              <a:solidFill>
                <a:schemeClr val="bg1"/>
              </a:solidFill>
              <a:latin typeface="Calibri" pitchFamily="34" charset="0"/>
            </a:endParaRPr>
          </a:p>
        </p:txBody>
      </p:sp>
      <p:grpSp>
        <p:nvGrpSpPr>
          <p:cNvPr id="43048" name="Group 40"/>
          <p:cNvGrpSpPr>
            <a:grpSpLocks/>
          </p:cNvGrpSpPr>
          <p:nvPr/>
        </p:nvGrpSpPr>
        <p:grpSpPr bwMode="auto">
          <a:xfrm>
            <a:off x="3563938" y="3848100"/>
            <a:ext cx="4321175" cy="517525"/>
            <a:chOff x="2245" y="2424"/>
            <a:chExt cx="2722" cy="326"/>
          </a:xfrm>
        </p:grpSpPr>
        <p:sp>
          <p:nvSpPr>
            <p:cNvPr id="34" name="Arredondar Rectângulo de Canto do Mesmo Lado 32"/>
            <p:cNvSpPr/>
            <p:nvPr/>
          </p:nvSpPr>
          <p:spPr>
            <a:xfrm>
              <a:off x="2245" y="2424"/>
              <a:ext cx="2722" cy="326"/>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35" name="Oval 16"/>
            <p:cNvSpPr/>
            <p:nvPr/>
          </p:nvSpPr>
          <p:spPr>
            <a:xfrm>
              <a:off x="2699" y="2486"/>
              <a:ext cx="2177" cy="202"/>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r>
                <a:rPr lang="en-US" sz="1600" b="1" dirty="0">
                  <a:solidFill>
                    <a:srgbClr val="000066"/>
                  </a:solidFill>
                  <a:latin typeface="Calibri" pitchFamily="34" charset="0"/>
                  <a:cs typeface="Arial" charset="0"/>
                </a:rPr>
                <a:t>Average operation amount</a:t>
              </a:r>
              <a:r>
                <a:rPr lang="pt-PT" sz="1600" b="1" dirty="0">
                  <a:solidFill>
                    <a:srgbClr val="000066"/>
                  </a:solidFill>
                  <a:latin typeface="Calibri" pitchFamily="34" charset="0"/>
                  <a:cs typeface="Arial" charset="0"/>
                </a:rPr>
                <a:t> 340 </a:t>
              </a:r>
              <a:r>
                <a:rPr lang="pt-PT" sz="1600" b="1" dirty="0" err="1" smtClean="0">
                  <a:solidFill>
                    <a:srgbClr val="000066"/>
                  </a:solidFill>
                  <a:latin typeface="Calibri" pitchFamily="34" charset="0"/>
                  <a:cs typeface="Arial" charset="0"/>
                </a:rPr>
                <a:t>k€</a:t>
              </a:r>
              <a:endParaRPr lang="pt-PT" sz="1600" b="1" dirty="0">
                <a:solidFill>
                  <a:srgbClr val="000066"/>
                </a:solidFill>
                <a:latin typeface="Calibri" pitchFamily="34" charset="0"/>
                <a:cs typeface="Arial" charset="0"/>
              </a:endParaRPr>
            </a:p>
          </p:txBody>
        </p:sp>
        <p:sp>
          <p:nvSpPr>
            <p:cNvPr id="33" name="Rectângulo arredondado 48"/>
            <p:cNvSpPr/>
            <p:nvPr/>
          </p:nvSpPr>
          <p:spPr>
            <a:xfrm>
              <a:off x="2268" y="2452"/>
              <a:ext cx="272" cy="280"/>
            </a:xfrm>
            <a:prstGeom prst="roundRect">
              <a:avLst/>
            </a:prstGeom>
            <a:blipFill rotWithShape="0">
              <a:blip r:embed="rId3"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3013" name="Grupo 5"/>
          <p:cNvGrpSpPr>
            <a:grpSpLocks/>
          </p:cNvGrpSpPr>
          <p:nvPr/>
        </p:nvGrpSpPr>
        <p:grpSpPr bwMode="auto">
          <a:xfrm>
            <a:off x="3563938" y="2552700"/>
            <a:ext cx="4321175" cy="515938"/>
            <a:chOff x="611560" y="2404292"/>
            <a:chExt cx="4320000" cy="504000"/>
          </a:xfrm>
        </p:grpSpPr>
        <p:grpSp>
          <p:nvGrpSpPr>
            <p:cNvPr id="43035" name="Grupo 15"/>
            <p:cNvGrpSpPr>
              <a:grpSpLocks/>
            </p:cNvGrpSpPr>
            <p:nvPr/>
          </p:nvGrpSpPr>
          <p:grpSpPr bwMode="auto">
            <a:xfrm>
              <a:off x="611560" y="2404292"/>
              <a:ext cx="4320000" cy="504000"/>
              <a:chOff x="1409566" y="0"/>
              <a:chExt cx="791745" cy="647182"/>
            </a:xfrm>
          </p:grpSpPr>
          <p:sp>
            <p:nvSpPr>
              <p:cNvPr id="39" name="Arredondar Rectângulo de Canto do Mesmo Lado 32"/>
              <p:cNvSpPr/>
              <p:nvPr/>
            </p:nvSpPr>
            <p:spPr>
              <a:xfrm>
                <a:off x="1409566" y="0"/>
                <a:ext cx="791745" cy="647182"/>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40" name="Oval 16"/>
              <p:cNvSpPr/>
              <p:nvPr/>
            </p:nvSpPr>
            <p:spPr>
              <a:xfrm>
                <a:off x="1541329" y="91601"/>
                <a:ext cx="422633" cy="503806"/>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r>
                  <a:rPr lang="en-US" sz="1600" b="1">
                    <a:solidFill>
                      <a:srgbClr val="000066"/>
                    </a:solidFill>
                    <a:latin typeface="Calibri" pitchFamily="34" charset="0"/>
                    <a:cs typeface="Arial" charset="0"/>
                  </a:rPr>
                  <a:t>42%  </a:t>
                </a:r>
                <a:r>
                  <a:rPr lang="pt-PT" sz="1600" b="1">
                    <a:solidFill>
                      <a:srgbClr val="000066"/>
                    </a:solidFill>
                    <a:latin typeface="Calibri" pitchFamily="34" charset="0"/>
                    <a:cs typeface="Arial" charset="0"/>
                  </a:rPr>
                  <a:t>Northern Region</a:t>
                </a:r>
              </a:p>
            </p:txBody>
          </p:sp>
        </p:grpSp>
        <p:sp>
          <p:nvSpPr>
            <p:cNvPr id="38" name="Rectângulo arredondado 48"/>
            <p:cNvSpPr/>
            <p:nvPr/>
          </p:nvSpPr>
          <p:spPr>
            <a:xfrm>
              <a:off x="648062" y="2449265"/>
              <a:ext cx="431683" cy="432664"/>
            </a:xfrm>
            <a:prstGeom prst="roundRect">
              <a:avLst/>
            </a:prstGeom>
            <a:blipFill rotWithShape="0">
              <a:blip r:embed="rId4"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3014" name="Grupo 6"/>
          <p:cNvGrpSpPr>
            <a:grpSpLocks/>
          </p:cNvGrpSpPr>
          <p:nvPr/>
        </p:nvGrpSpPr>
        <p:grpSpPr bwMode="auto">
          <a:xfrm>
            <a:off x="3563938" y="3200400"/>
            <a:ext cx="4319587" cy="515938"/>
            <a:chOff x="611560" y="3140967"/>
            <a:chExt cx="4320000" cy="504000"/>
          </a:xfrm>
        </p:grpSpPr>
        <p:grpSp>
          <p:nvGrpSpPr>
            <p:cNvPr id="43031" name="Grupo 15"/>
            <p:cNvGrpSpPr>
              <a:grpSpLocks/>
            </p:cNvGrpSpPr>
            <p:nvPr/>
          </p:nvGrpSpPr>
          <p:grpSpPr bwMode="auto">
            <a:xfrm>
              <a:off x="611560" y="3140967"/>
              <a:ext cx="4320000" cy="504000"/>
              <a:chOff x="1349186" y="0"/>
              <a:chExt cx="876868" cy="667407"/>
            </a:xfrm>
          </p:grpSpPr>
          <p:sp>
            <p:nvSpPr>
              <p:cNvPr id="44" name="Arredondar Rectângulo de Canto do Mesmo Lado 32"/>
              <p:cNvSpPr/>
              <p:nvPr/>
            </p:nvSpPr>
            <p:spPr>
              <a:xfrm>
                <a:off x="1349186" y="0"/>
                <a:ext cx="876868" cy="667407"/>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45" name="Oval 16"/>
              <p:cNvSpPr/>
              <p:nvPr/>
            </p:nvSpPr>
            <p:spPr>
              <a:xfrm>
                <a:off x="1462299" y="12321"/>
                <a:ext cx="559120" cy="642764"/>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r>
                  <a:rPr lang="en-US" sz="1600" b="1">
                    <a:solidFill>
                      <a:srgbClr val="000066"/>
                    </a:solidFill>
                    <a:latin typeface="Calibri" pitchFamily="34" charset="0"/>
                    <a:cs typeface="Arial" charset="0"/>
                  </a:rPr>
                  <a:t>44% </a:t>
                </a:r>
                <a:r>
                  <a:rPr lang="pt-PT" sz="1600" b="1">
                    <a:solidFill>
                      <a:srgbClr val="000066"/>
                    </a:solidFill>
                    <a:latin typeface="Calibri" pitchFamily="34" charset="0"/>
                    <a:cs typeface="Arial" charset="0"/>
                  </a:rPr>
                  <a:t>Industrial Sector</a:t>
                </a:r>
              </a:p>
            </p:txBody>
          </p:sp>
        </p:grpSp>
        <p:sp>
          <p:nvSpPr>
            <p:cNvPr id="43" name="Rectângulo arredondado 48"/>
            <p:cNvSpPr/>
            <p:nvPr/>
          </p:nvSpPr>
          <p:spPr>
            <a:xfrm>
              <a:off x="648075" y="3159576"/>
              <a:ext cx="431841" cy="432665"/>
            </a:xfrm>
            <a:prstGeom prst="roundRect">
              <a:avLst/>
            </a:prstGeom>
            <a:blipFill rotWithShape="0">
              <a:blip r:embed="rId5"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3015" name="Grupo 14"/>
          <p:cNvGrpSpPr>
            <a:grpSpLocks/>
          </p:cNvGrpSpPr>
          <p:nvPr/>
        </p:nvGrpSpPr>
        <p:grpSpPr bwMode="auto">
          <a:xfrm>
            <a:off x="3563938" y="4497388"/>
            <a:ext cx="4321175" cy="515937"/>
            <a:chOff x="611560" y="4653877"/>
            <a:chExt cx="4319985" cy="504000"/>
          </a:xfrm>
        </p:grpSpPr>
        <p:grpSp>
          <p:nvGrpSpPr>
            <p:cNvPr id="43027" name="Grupo 15"/>
            <p:cNvGrpSpPr>
              <a:grpSpLocks/>
            </p:cNvGrpSpPr>
            <p:nvPr/>
          </p:nvGrpSpPr>
          <p:grpSpPr bwMode="auto">
            <a:xfrm>
              <a:off x="611560" y="4653877"/>
              <a:ext cx="4319985" cy="504000"/>
              <a:chOff x="1409564" y="0"/>
              <a:chExt cx="870919" cy="711901"/>
            </a:xfrm>
          </p:grpSpPr>
          <p:sp>
            <p:nvSpPr>
              <p:cNvPr id="63" name="Arredondar Rectângulo de Canto do Mesmo Lado 32"/>
              <p:cNvSpPr/>
              <p:nvPr/>
            </p:nvSpPr>
            <p:spPr>
              <a:xfrm>
                <a:off x="1409564" y="0"/>
                <a:ext cx="870919" cy="711901"/>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64" name="Oval 16"/>
              <p:cNvSpPr/>
              <p:nvPr/>
            </p:nvSpPr>
            <p:spPr>
              <a:xfrm>
                <a:off x="1525708" y="43809"/>
                <a:ext cx="539125" cy="611140"/>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r>
                  <a:rPr lang="pt-PT" sz="1600" b="1">
                    <a:solidFill>
                      <a:srgbClr val="000066"/>
                    </a:solidFill>
                    <a:latin typeface="Calibri" pitchFamily="34" charset="0"/>
                    <a:cs typeface="Arial" charset="0"/>
                  </a:rPr>
                  <a:t>   Average duration 4.4 years</a:t>
                </a:r>
              </a:p>
            </p:txBody>
          </p:sp>
        </p:grpSp>
        <p:sp>
          <p:nvSpPr>
            <p:cNvPr id="62" name="Rectângulo arredondado 48"/>
            <p:cNvSpPr/>
            <p:nvPr/>
          </p:nvSpPr>
          <p:spPr>
            <a:xfrm>
              <a:off x="648062" y="4684892"/>
              <a:ext cx="431681" cy="432665"/>
            </a:xfrm>
            <a:prstGeom prst="roundRect">
              <a:avLst/>
            </a:prstGeom>
            <a:blipFill rotWithShape="0">
              <a:blip r:embed="rId6"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3016" name="Grupo 15"/>
          <p:cNvGrpSpPr>
            <a:grpSpLocks/>
          </p:cNvGrpSpPr>
          <p:nvPr/>
        </p:nvGrpSpPr>
        <p:grpSpPr bwMode="auto">
          <a:xfrm>
            <a:off x="3563938" y="5145088"/>
            <a:ext cx="4321175" cy="515937"/>
            <a:chOff x="611560" y="5364848"/>
            <a:chExt cx="4320000" cy="504000"/>
          </a:xfrm>
        </p:grpSpPr>
        <p:grpSp>
          <p:nvGrpSpPr>
            <p:cNvPr id="43023" name="Grupo 15"/>
            <p:cNvGrpSpPr>
              <a:grpSpLocks/>
            </p:cNvGrpSpPr>
            <p:nvPr/>
          </p:nvGrpSpPr>
          <p:grpSpPr bwMode="auto">
            <a:xfrm>
              <a:off x="611560" y="5364848"/>
              <a:ext cx="4320000" cy="504000"/>
              <a:chOff x="1452077" y="0"/>
              <a:chExt cx="870919" cy="711901"/>
            </a:xfrm>
          </p:grpSpPr>
          <p:sp>
            <p:nvSpPr>
              <p:cNvPr id="98" name="Arredondar Rectângulo de Canto do Mesmo Lado 32"/>
              <p:cNvSpPr/>
              <p:nvPr/>
            </p:nvSpPr>
            <p:spPr>
              <a:xfrm>
                <a:off x="1452077" y="0"/>
                <a:ext cx="870919" cy="711901"/>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99" name="Oval 16"/>
              <p:cNvSpPr/>
              <p:nvPr/>
            </p:nvSpPr>
            <p:spPr>
              <a:xfrm>
                <a:off x="1632532" y="76666"/>
                <a:ext cx="626153" cy="490665"/>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r>
                  <a:rPr lang="pt-PT" sz="1600" b="1">
                    <a:solidFill>
                      <a:srgbClr val="000066"/>
                    </a:solidFill>
                    <a:latin typeface="Calibri" pitchFamily="34" charset="0"/>
                    <a:cs typeface="Arial" charset="0"/>
                  </a:rPr>
                  <a:t>62% Investment in Fixed Assets</a:t>
                </a:r>
              </a:p>
            </p:txBody>
          </p:sp>
        </p:grpSp>
        <p:sp>
          <p:nvSpPr>
            <p:cNvPr id="97" name="Rectângulo arredondado 48"/>
            <p:cNvSpPr/>
            <p:nvPr/>
          </p:nvSpPr>
          <p:spPr>
            <a:xfrm>
              <a:off x="648062" y="5400515"/>
              <a:ext cx="431683" cy="431114"/>
            </a:xfrm>
            <a:prstGeom prst="roundRect">
              <a:avLst/>
            </a:prstGeom>
            <a:blipFill rotWithShape="0">
              <a:blip r:embed="rId7"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3017" name="Grupo 54"/>
          <p:cNvGrpSpPr>
            <a:grpSpLocks/>
          </p:cNvGrpSpPr>
          <p:nvPr/>
        </p:nvGrpSpPr>
        <p:grpSpPr bwMode="auto">
          <a:xfrm>
            <a:off x="3563938" y="5792788"/>
            <a:ext cx="4321175" cy="515937"/>
            <a:chOff x="611560" y="5364848"/>
            <a:chExt cx="4320000" cy="504000"/>
          </a:xfrm>
        </p:grpSpPr>
        <p:grpSp>
          <p:nvGrpSpPr>
            <p:cNvPr id="43019" name="Grupo 15"/>
            <p:cNvGrpSpPr>
              <a:grpSpLocks/>
            </p:cNvGrpSpPr>
            <p:nvPr/>
          </p:nvGrpSpPr>
          <p:grpSpPr bwMode="auto">
            <a:xfrm>
              <a:off x="611560" y="5364848"/>
              <a:ext cx="4320000" cy="504000"/>
              <a:chOff x="1452077" y="0"/>
              <a:chExt cx="870919" cy="711901"/>
            </a:xfrm>
          </p:grpSpPr>
          <p:sp>
            <p:nvSpPr>
              <p:cNvPr id="58" name="Arredondar Rectângulo de Canto do Mesmo Lado 32"/>
              <p:cNvSpPr/>
              <p:nvPr/>
            </p:nvSpPr>
            <p:spPr>
              <a:xfrm>
                <a:off x="1452077" y="0"/>
                <a:ext cx="870919" cy="711901"/>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59" name="Oval 16"/>
              <p:cNvSpPr/>
              <p:nvPr/>
            </p:nvSpPr>
            <p:spPr>
              <a:xfrm>
                <a:off x="1624213" y="100761"/>
                <a:ext cx="626153" cy="490665"/>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r>
                  <a:rPr lang="pt-PT" sz="1600" b="1">
                    <a:solidFill>
                      <a:srgbClr val="000066"/>
                    </a:solidFill>
                    <a:latin typeface="Calibri" pitchFamily="34" charset="0"/>
                    <a:cs typeface="Arial" charset="0"/>
                  </a:rPr>
                  <a:t>Average number of employees  36</a:t>
                </a:r>
              </a:p>
            </p:txBody>
          </p:sp>
        </p:grpSp>
        <p:sp>
          <p:nvSpPr>
            <p:cNvPr id="57" name="Rectângulo arredondado 48"/>
            <p:cNvSpPr/>
            <p:nvPr/>
          </p:nvSpPr>
          <p:spPr>
            <a:xfrm>
              <a:off x="648062" y="5400515"/>
              <a:ext cx="431683" cy="431114"/>
            </a:xfrm>
            <a:prstGeom prst="roundRect">
              <a:avLst/>
            </a:prstGeom>
            <a:blipFill rotWithShape="0">
              <a:blip r:embed="rId8"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41" name="Rectângulo arredondado 4"/>
          <p:cNvSpPr/>
          <p:nvPr/>
        </p:nvSpPr>
        <p:spPr bwMode="auto">
          <a:xfrm>
            <a:off x="179512" y="1124744"/>
            <a:ext cx="8640000" cy="396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955675" eaLnBrk="0" hangingPunct="0">
              <a:spcBef>
                <a:spcPts val="0"/>
              </a:spcBef>
              <a:spcAft>
                <a:spcPts val="0"/>
              </a:spcAft>
              <a:buClr>
                <a:srgbClr val="003366"/>
              </a:buClr>
              <a:tabLst>
                <a:tab pos="0" algn="l"/>
              </a:tabLst>
              <a:defRPr/>
            </a:pPr>
            <a:r>
              <a:rPr lang="en-GB" sz="1600" b="1" dirty="0" smtClean="0">
                <a:latin typeface="Calibri" pitchFamily="34" charset="0"/>
              </a:rPr>
              <a:t>Subsidised and Guaranteed </a:t>
            </a:r>
            <a:r>
              <a:rPr lang="en-GB" sz="1600" b="1" dirty="0" smtClean="0">
                <a:solidFill>
                  <a:schemeClr val="bg1"/>
                </a:solidFill>
                <a:latin typeface="Calibri" pitchFamily="34" charset="0"/>
              </a:rPr>
              <a:t>Credit Lines</a:t>
            </a:r>
            <a:r>
              <a:rPr lang="en-GB" sz="1600" b="1" dirty="0" smtClean="0">
                <a:latin typeface="Calibri" pitchFamily="34" charset="0"/>
              </a:rPr>
              <a:t>:</a:t>
            </a:r>
            <a:endParaRPr lang="pt-PT" sz="1600" b="1" dirty="0" smtClean="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ítulo 1"/>
          <p:cNvSpPr>
            <a:spLocks noGrp="1"/>
          </p:cNvSpPr>
          <p:nvPr>
            <p:ph type="title"/>
          </p:nvPr>
        </p:nvSpPr>
        <p:spPr/>
        <p:txBody>
          <a:bodyPr/>
          <a:lstStyle/>
          <a:p>
            <a:pPr eaLnBrk="1" hangingPunct="1"/>
            <a:r>
              <a:rPr lang="pt-PT" sz="2200" smtClean="0">
                <a:latin typeface="Calibri" pitchFamily="34" charset="0"/>
              </a:rPr>
              <a:t>Results</a:t>
            </a:r>
            <a:endParaRPr lang="pt-BR" sz="2200" smtClean="0">
              <a:latin typeface="Calibri" pitchFamily="34" charset="0"/>
            </a:endParaRPr>
          </a:p>
        </p:txBody>
      </p:sp>
      <p:grpSp>
        <p:nvGrpSpPr>
          <p:cNvPr id="44034" name="Grupo 4"/>
          <p:cNvGrpSpPr>
            <a:grpSpLocks/>
          </p:cNvGrpSpPr>
          <p:nvPr/>
        </p:nvGrpSpPr>
        <p:grpSpPr bwMode="auto">
          <a:xfrm>
            <a:off x="3563938" y="1844675"/>
            <a:ext cx="4321175" cy="720725"/>
            <a:chOff x="611560" y="1648383"/>
            <a:chExt cx="4320000" cy="504000"/>
          </a:xfrm>
        </p:grpSpPr>
        <p:grpSp>
          <p:nvGrpSpPr>
            <p:cNvPr id="44058" name="Grupo 15"/>
            <p:cNvGrpSpPr>
              <a:grpSpLocks/>
            </p:cNvGrpSpPr>
            <p:nvPr/>
          </p:nvGrpSpPr>
          <p:grpSpPr bwMode="auto">
            <a:xfrm>
              <a:off x="611560" y="1648383"/>
              <a:ext cx="4320000" cy="504000"/>
              <a:chOff x="1409569" y="1"/>
              <a:chExt cx="4642694" cy="172394"/>
            </a:xfrm>
          </p:grpSpPr>
          <p:sp>
            <p:nvSpPr>
              <p:cNvPr id="11" name="Arredondar Rectângulo de Canto do Mesmo Lado 32"/>
              <p:cNvSpPr/>
              <p:nvPr/>
            </p:nvSpPr>
            <p:spPr>
              <a:xfrm>
                <a:off x="1409569" y="1"/>
                <a:ext cx="4642694" cy="172394"/>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12" name="Oval 16"/>
              <p:cNvSpPr/>
              <p:nvPr/>
            </p:nvSpPr>
            <p:spPr>
              <a:xfrm>
                <a:off x="2415884" y="15949"/>
                <a:ext cx="3559626" cy="141637"/>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defTabSz="355600"/>
                <a:r>
                  <a:rPr lang="en-US" sz="1600" b="1" dirty="0">
                    <a:solidFill>
                      <a:srgbClr val="000066"/>
                    </a:solidFill>
                    <a:latin typeface="Calibri" pitchFamily="34" charset="0"/>
                    <a:cs typeface="Arial" charset="0"/>
                  </a:rPr>
                  <a:t>37% </a:t>
                </a:r>
                <a:r>
                  <a:rPr lang="pt-PT" sz="1600" b="1" dirty="0">
                    <a:solidFill>
                      <a:srgbClr val="000066"/>
                    </a:solidFill>
                    <a:latin typeface="Calibri" pitchFamily="34" charset="0"/>
                    <a:cs typeface="Arial" charset="0"/>
                  </a:rPr>
                  <a:t>Micro </a:t>
                </a:r>
                <a:r>
                  <a:rPr lang="pt-PT" sz="1600" b="1" dirty="0" err="1">
                    <a:solidFill>
                      <a:srgbClr val="000066"/>
                    </a:solidFill>
                    <a:latin typeface="Calibri" pitchFamily="34" charset="0"/>
                    <a:cs typeface="Arial" charset="0"/>
                  </a:rPr>
                  <a:t>e</a:t>
                </a:r>
                <a:r>
                  <a:rPr lang="pt-PT" sz="1600" b="1" dirty="0" err="1" smtClean="0">
                    <a:solidFill>
                      <a:srgbClr val="000066"/>
                    </a:solidFill>
                    <a:latin typeface="Calibri" pitchFamily="34" charset="0"/>
                    <a:cs typeface="Arial" charset="0"/>
                  </a:rPr>
                  <a:t>nterprises</a:t>
                </a:r>
                <a:endParaRPr lang="pt-PT" sz="1600" b="1" dirty="0">
                  <a:solidFill>
                    <a:srgbClr val="000066"/>
                  </a:solidFill>
                  <a:latin typeface="Calibri" pitchFamily="34" charset="0"/>
                  <a:cs typeface="Arial" charset="0"/>
                </a:endParaRPr>
              </a:p>
              <a:p>
                <a:pPr defTabSz="355600"/>
                <a:r>
                  <a:rPr lang="pt-PT" sz="1600" b="1" dirty="0">
                    <a:solidFill>
                      <a:srgbClr val="000066"/>
                    </a:solidFill>
                    <a:latin typeface="Calibri" pitchFamily="34" charset="0"/>
                    <a:cs typeface="Arial" charset="0"/>
                  </a:rPr>
                  <a:t>33% </a:t>
                </a:r>
                <a:r>
                  <a:rPr lang="pt-PT" sz="1600" b="1" dirty="0" err="1">
                    <a:solidFill>
                      <a:srgbClr val="000066"/>
                    </a:solidFill>
                    <a:latin typeface="Calibri" pitchFamily="34" charset="0"/>
                    <a:cs typeface="Arial" charset="0"/>
                  </a:rPr>
                  <a:t>Medium</a:t>
                </a:r>
                <a:r>
                  <a:rPr lang="pt-PT" sz="1600" b="1" dirty="0">
                    <a:solidFill>
                      <a:srgbClr val="000066"/>
                    </a:solidFill>
                    <a:latin typeface="Calibri" pitchFamily="34" charset="0"/>
                    <a:cs typeface="Arial" charset="0"/>
                  </a:rPr>
                  <a:t> </a:t>
                </a:r>
                <a:r>
                  <a:rPr lang="pt-PT" sz="1600" b="1" dirty="0" err="1">
                    <a:solidFill>
                      <a:srgbClr val="000066"/>
                    </a:solidFill>
                    <a:latin typeface="Calibri" pitchFamily="34" charset="0"/>
                    <a:cs typeface="Arial" charset="0"/>
                  </a:rPr>
                  <a:t>e</a:t>
                </a:r>
                <a:r>
                  <a:rPr lang="pt-PT" sz="1600" b="1" dirty="0" err="1" smtClean="0">
                    <a:solidFill>
                      <a:srgbClr val="000066"/>
                    </a:solidFill>
                    <a:latin typeface="Calibri" pitchFamily="34" charset="0"/>
                    <a:cs typeface="Arial" charset="0"/>
                  </a:rPr>
                  <a:t>nterprises</a:t>
                </a:r>
                <a:endParaRPr lang="pt-PT" sz="1600" b="1" dirty="0">
                  <a:solidFill>
                    <a:srgbClr val="000066"/>
                  </a:solidFill>
                  <a:latin typeface="Calibri" pitchFamily="34" charset="0"/>
                  <a:cs typeface="Arial" charset="0"/>
                </a:endParaRPr>
              </a:p>
            </p:txBody>
          </p:sp>
        </p:grpSp>
        <p:sp>
          <p:nvSpPr>
            <p:cNvPr id="10" name="Rectângulo arredondado 48"/>
            <p:cNvSpPr/>
            <p:nvPr/>
          </p:nvSpPr>
          <p:spPr>
            <a:xfrm>
              <a:off x="648062" y="1700560"/>
              <a:ext cx="431683" cy="431841"/>
            </a:xfrm>
            <a:prstGeom prst="roundRect">
              <a:avLst/>
            </a:prstGeom>
            <a:blipFill rotWithShape="0">
              <a:blip r:embed="rId2"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29" name="Rectângulo arredondado 28"/>
          <p:cNvSpPr/>
          <p:nvPr/>
        </p:nvSpPr>
        <p:spPr bwMode="auto">
          <a:xfrm>
            <a:off x="611560" y="1892050"/>
            <a:ext cx="2232248" cy="4345262"/>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pt-BR" sz="2400" b="1" dirty="0">
                <a:solidFill>
                  <a:schemeClr val="bg1"/>
                </a:solidFill>
                <a:latin typeface="Calibri" pitchFamily="34" charset="0"/>
              </a:rPr>
              <a:t>19 </a:t>
            </a:r>
            <a:r>
              <a:rPr lang="pt-BR" sz="2400" b="1" dirty="0" smtClean="0">
                <a:solidFill>
                  <a:schemeClr val="bg1"/>
                </a:solidFill>
                <a:latin typeface="Calibri" pitchFamily="34" charset="0"/>
              </a:rPr>
              <a:t>VCF</a:t>
            </a:r>
            <a:endParaRPr lang="pt-BR" sz="2400" b="1" dirty="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BR" sz="2800" b="1" dirty="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r>
              <a:rPr lang="pt-BR" sz="2000" b="1" dirty="0" smtClean="0">
                <a:solidFill>
                  <a:schemeClr val="bg1"/>
                </a:solidFill>
                <a:latin typeface="Calibri" pitchFamily="34" charset="0"/>
              </a:rPr>
              <a:t>22 </a:t>
            </a:r>
            <a:r>
              <a:rPr lang="pt-BR" sz="2000" b="1" dirty="0" smtClean="0">
                <a:solidFill>
                  <a:schemeClr val="bg1"/>
                </a:solidFill>
                <a:latin typeface="Calibri" pitchFamily="34" charset="0"/>
              </a:rPr>
              <a:t>M€ </a:t>
            </a:r>
            <a:endParaRPr lang="pt-BR" sz="2000" b="1" dirty="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r>
              <a:rPr lang="pt-BR" sz="2000" b="1" dirty="0" err="1" smtClean="0">
                <a:solidFill>
                  <a:schemeClr val="bg1"/>
                </a:solidFill>
                <a:latin typeface="Calibri" pitchFamily="34" charset="0"/>
              </a:rPr>
              <a:t>Invested</a:t>
            </a:r>
            <a:r>
              <a:rPr lang="pt-BR" sz="2000" b="1" dirty="0" smtClean="0">
                <a:solidFill>
                  <a:schemeClr val="bg1"/>
                </a:solidFill>
                <a:latin typeface="Calibri" pitchFamily="34" charset="0"/>
              </a:rPr>
              <a:t> </a:t>
            </a:r>
            <a:r>
              <a:rPr lang="pt-BR" sz="2000" b="1" dirty="0" err="1" smtClean="0">
                <a:solidFill>
                  <a:schemeClr val="bg1"/>
                </a:solidFill>
                <a:latin typeface="Calibri" pitchFamily="34" charset="0"/>
              </a:rPr>
              <a:t>in</a:t>
            </a:r>
            <a:r>
              <a:rPr lang="pt-BR" sz="2000" b="1" dirty="0" smtClean="0">
                <a:solidFill>
                  <a:schemeClr val="bg1"/>
                </a:solidFill>
                <a:latin typeface="Calibri" pitchFamily="34" charset="0"/>
              </a:rPr>
              <a:t> </a:t>
            </a:r>
            <a:r>
              <a:rPr lang="pt-BR" sz="2000" b="1" dirty="0" err="1" smtClean="0">
                <a:solidFill>
                  <a:schemeClr val="bg1"/>
                </a:solidFill>
                <a:latin typeface="Calibri" pitchFamily="34" charset="0"/>
              </a:rPr>
              <a:t>SMEs</a:t>
            </a:r>
            <a:endParaRPr lang="pt-BR" sz="2000" b="1" dirty="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BR" sz="2800" b="1" dirty="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r>
              <a:rPr lang="pt-BR" sz="2000" b="1" dirty="0">
                <a:solidFill>
                  <a:schemeClr val="bg1"/>
                </a:solidFill>
                <a:latin typeface="Calibri" pitchFamily="34" charset="0"/>
              </a:rPr>
              <a:t>29 </a:t>
            </a:r>
            <a:r>
              <a:rPr lang="pt-BR" sz="2000" b="1" dirty="0" err="1" smtClean="0">
                <a:solidFill>
                  <a:schemeClr val="bg1"/>
                </a:solidFill>
                <a:latin typeface="Calibri" pitchFamily="34" charset="0"/>
              </a:rPr>
              <a:t>operations</a:t>
            </a:r>
            <a:endParaRPr lang="pt-BR" sz="2000" b="1" dirty="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BR" sz="2000" b="1" dirty="0">
              <a:solidFill>
                <a:schemeClr val="bg1"/>
              </a:solidFill>
              <a:latin typeface="Calibri" pitchFamily="34" charset="0"/>
            </a:endParaRPr>
          </a:p>
        </p:txBody>
      </p:sp>
      <p:grpSp>
        <p:nvGrpSpPr>
          <p:cNvPr id="44036" name="Grupo 7"/>
          <p:cNvGrpSpPr>
            <a:grpSpLocks/>
          </p:cNvGrpSpPr>
          <p:nvPr/>
        </p:nvGrpSpPr>
        <p:grpSpPr bwMode="auto">
          <a:xfrm>
            <a:off x="3563938" y="4437063"/>
            <a:ext cx="4321175" cy="515937"/>
            <a:chOff x="611560" y="3933056"/>
            <a:chExt cx="4320000" cy="504000"/>
          </a:xfrm>
        </p:grpSpPr>
        <p:grpSp>
          <p:nvGrpSpPr>
            <p:cNvPr id="44054" name="Grupo 15"/>
            <p:cNvGrpSpPr>
              <a:grpSpLocks/>
            </p:cNvGrpSpPr>
            <p:nvPr/>
          </p:nvGrpSpPr>
          <p:grpSpPr bwMode="auto">
            <a:xfrm>
              <a:off x="611560" y="3933056"/>
              <a:ext cx="4320000" cy="504000"/>
              <a:chOff x="1409566" y="171463"/>
              <a:chExt cx="870920" cy="540438"/>
            </a:xfrm>
          </p:grpSpPr>
          <p:sp>
            <p:nvSpPr>
              <p:cNvPr id="34" name="Arredondar Rectângulo de Canto do Mesmo Lado 32"/>
              <p:cNvSpPr/>
              <p:nvPr/>
            </p:nvSpPr>
            <p:spPr>
              <a:xfrm>
                <a:off x="1409566" y="171463"/>
                <a:ext cx="870920" cy="540438"/>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35" name="Oval 16"/>
              <p:cNvSpPr/>
              <p:nvPr/>
            </p:nvSpPr>
            <p:spPr>
              <a:xfrm>
                <a:off x="1594501" y="274562"/>
                <a:ext cx="656869" cy="334240"/>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r>
                  <a:rPr lang="en-US" sz="1600" b="1" dirty="0">
                    <a:solidFill>
                      <a:srgbClr val="000066"/>
                    </a:solidFill>
                    <a:latin typeface="Calibri" pitchFamily="34" charset="0"/>
                    <a:cs typeface="Arial" charset="0"/>
                  </a:rPr>
                  <a:t>Average operation amount</a:t>
                </a:r>
                <a:r>
                  <a:rPr lang="pt-PT" sz="1600" b="1" dirty="0">
                    <a:solidFill>
                      <a:srgbClr val="000066"/>
                    </a:solidFill>
                    <a:latin typeface="Calibri" pitchFamily="34" charset="0"/>
                    <a:cs typeface="Arial" charset="0"/>
                  </a:rPr>
                  <a:t> 744 </a:t>
                </a:r>
                <a:r>
                  <a:rPr lang="pt-PT" sz="1600" b="1" dirty="0" err="1">
                    <a:solidFill>
                      <a:srgbClr val="000066"/>
                    </a:solidFill>
                    <a:latin typeface="Calibri" pitchFamily="34" charset="0"/>
                    <a:cs typeface="Arial" charset="0"/>
                  </a:rPr>
                  <a:t>k</a:t>
                </a:r>
                <a:r>
                  <a:rPr lang="pt-PT" sz="1600" b="1" dirty="0" err="1" smtClean="0">
                    <a:solidFill>
                      <a:srgbClr val="000066"/>
                    </a:solidFill>
                    <a:latin typeface="Calibri" pitchFamily="34" charset="0"/>
                    <a:cs typeface="Arial" charset="0"/>
                  </a:rPr>
                  <a:t>€</a:t>
                </a:r>
                <a:endParaRPr lang="pt-PT" sz="1600" b="1" dirty="0">
                  <a:solidFill>
                    <a:srgbClr val="000066"/>
                  </a:solidFill>
                  <a:latin typeface="Calibri" pitchFamily="34" charset="0"/>
                  <a:cs typeface="Arial" charset="0"/>
                </a:endParaRPr>
              </a:p>
            </p:txBody>
          </p:sp>
        </p:grpSp>
        <p:sp>
          <p:nvSpPr>
            <p:cNvPr id="33" name="Rectângulo arredondado 48"/>
            <p:cNvSpPr/>
            <p:nvPr/>
          </p:nvSpPr>
          <p:spPr>
            <a:xfrm>
              <a:off x="648062" y="3976478"/>
              <a:ext cx="431683" cy="432665"/>
            </a:xfrm>
            <a:prstGeom prst="roundRect">
              <a:avLst/>
            </a:prstGeom>
            <a:blipFill rotWithShape="0">
              <a:blip r:embed="rId3"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4037" name="Grupo 5"/>
          <p:cNvGrpSpPr>
            <a:grpSpLocks/>
          </p:cNvGrpSpPr>
          <p:nvPr/>
        </p:nvGrpSpPr>
        <p:grpSpPr bwMode="auto">
          <a:xfrm>
            <a:off x="3563938" y="2840038"/>
            <a:ext cx="4321175" cy="517525"/>
            <a:chOff x="611560" y="2404290"/>
            <a:chExt cx="4320000" cy="504000"/>
          </a:xfrm>
        </p:grpSpPr>
        <p:grpSp>
          <p:nvGrpSpPr>
            <p:cNvPr id="44050" name="Grupo 15"/>
            <p:cNvGrpSpPr>
              <a:grpSpLocks/>
            </p:cNvGrpSpPr>
            <p:nvPr/>
          </p:nvGrpSpPr>
          <p:grpSpPr bwMode="auto">
            <a:xfrm>
              <a:off x="611560" y="2404290"/>
              <a:ext cx="4320000" cy="504000"/>
              <a:chOff x="1409566" y="-3"/>
              <a:chExt cx="791745" cy="647184"/>
            </a:xfrm>
          </p:grpSpPr>
          <p:sp>
            <p:nvSpPr>
              <p:cNvPr id="39" name="Arredondar Rectângulo de Canto do Mesmo Lado 32"/>
              <p:cNvSpPr/>
              <p:nvPr/>
            </p:nvSpPr>
            <p:spPr>
              <a:xfrm>
                <a:off x="1409566" y="-3"/>
                <a:ext cx="791745" cy="647184"/>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40" name="Oval 16"/>
              <p:cNvSpPr/>
              <p:nvPr/>
            </p:nvSpPr>
            <p:spPr>
              <a:xfrm>
                <a:off x="1541329" y="91317"/>
                <a:ext cx="422633" cy="502262"/>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r>
                  <a:rPr lang="en-US" sz="1600" b="1">
                    <a:solidFill>
                      <a:srgbClr val="000066"/>
                    </a:solidFill>
                    <a:latin typeface="Calibri" pitchFamily="34" charset="0"/>
                    <a:cs typeface="Arial" charset="0"/>
                  </a:rPr>
                  <a:t>83%  </a:t>
                </a:r>
                <a:r>
                  <a:rPr lang="pt-PT" sz="1600" b="1">
                    <a:solidFill>
                      <a:srgbClr val="000066"/>
                    </a:solidFill>
                    <a:latin typeface="Calibri" pitchFamily="34" charset="0"/>
                    <a:cs typeface="Arial" charset="0"/>
                  </a:rPr>
                  <a:t>Central Region</a:t>
                </a:r>
              </a:p>
            </p:txBody>
          </p:sp>
        </p:grpSp>
        <p:sp>
          <p:nvSpPr>
            <p:cNvPr id="38" name="Rectângulo arredondado 48"/>
            <p:cNvSpPr/>
            <p:nvPr/>
          </p:nvSpPr>
          <p:spPr>
            <a:xfrm>
              <a:off x="648062" y="2449124"/>
              <a:ext cx="431683" cy="432883"/>
            </a:xfrm>
            <a:prstGeom prst="roundRect">
              <a:avLst/>
            </a:prstGeom>
            <a:blipFill rotWithShape="0">
              <a:blip r:embed="rId4"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4038" name="Grupo 6"/>
          <p:cNvGrpSpPr>
            <a:grpSpLocks/>
          </p:cNvGrpSpPr>
          <p:nvPr/>
        </p:nvGrpSpPr>
        <p:grpSpPr bwMode="auto">
          <a:xfrm>
            <a:off x="3563938" y="3644900"/>
            <a:ext cx="4321175" cy="515938"/>
            <a:chOff x="611560" y="3140967"/>
            <a:chExt cx="4320000" cy="504000"/>
          </a:xfrm>
        </p:grpSpPr>
        <p:grpSp>
          <p:nvGrpSpPr>
            <p:cNvPr id="44046" name="Grupo 15"/>
            <p:cNvGrpSpPr>
              <a:grpSpLocks/>
            </p:cNvGrpSpPr>
            <p:nvPr/>
          </p:nvGrpSpPr>
          <p:grpSpPr bwMode="auto">
            <a:xfrm>
              <a:off x="611560" y="3140967"/>
              <a:ext cx="4320000" cy="504000"/>
              <a:chOff x="1349186" y="0"/>
              <a:chExt cx="876868" cy="667407"/>
            </a:xfrm>
          </p:grpSpPr>
          <p:sp>
            <p:nvSpPr>
              <p:cNvPr id="44" name="Arredondar Rectângulo de Canto do Mesmo Lado 32"/>
              <p:cNvSpPr/>
              <p:nvPr/>
            </p:nvSpPr>
            <p:spPr>
              <a:xfrm>
                <a:off x="1349186" y="0"/>
                <a:ext cx="876868" cy="667407"/>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45" name="Oval 16"/>
              <p:cNvSpPr/>
              <p:nvPr/>
            </p:nvSpPr>
            <p:spPr>
              <a:xfrm>
                <a:off x="1462257" y="12321"/>
                <a:ext cx="559237" cy="642764"/>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r>
                  <a:rPr lang="en-US" sz="1600" b="1">
                    <a:solidFill>
                      <a:srgbClr val="000066"/>
                    </a:solidFill>
                    <a:latin typeface="Calibri" pitchFamily="34" charset="0"/>
                    <a:cs typeface="Arial" charset="0"/>
                  </a:rPr>
                  <a:t>72% </a:t>
                </a:r>
                <a:r>
                  <a:rPr lang="pt-PT" sz="1600" b="1">
                    <a:solidFill>
                      <a:srgbClr val="000066"/>
                    </a:solidFill>
                    <a:latin typeface="Calibri" pitchFamily="34" charset="0"/>
                    <a:cs typeface="Arial" charset="0"/>
                  </a:rPr>
                  <a:t>Services Sector</a:t>
                </a:r>
              </a:p>
            </p:txBody>
          </p:sp>
        </p:grpSp>
        <p:sp>
          <p:nvSpPr>
            <p:cNvPr id="43" name="Rectângulo arredondado 48"/>
            <p:cNvSpPr/>
            <p:nvPr/>
          </p:nvSpPr>
          <p:spPr>
            <a:xfrm>
              <a:off x="648062" y="3159576"/>
              <a:ext cx="431683" cy="432665"/>
            </a:xfrm>
            <a:prstGeom prst="roundRect">
              <a:avLst/>
            </a:prstGeom>
            <a:blipFill rotWithShape="0">
              <a:blip r:embed="rId5"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4039" name="Grupo 54"/>
          <p:cNvGrpSpPr>
            <a:grpSpLocks/>
          </p:cNvGrpSpPr>
          <p:nvPr/>
        </p:nvGrpSpPr>
        <p:grpSpPr bwMode="auto">
          <a:xfrm>
            <a:off x="3563938" y="5216525"/>
            <a:ext cx="4321175" cy="515938"/>
            <a:chOff x="611560" y="5364848"/>
            <a:chExt cx="4320000" cy="504000"/>
          </a:xfrm>
        </p:grpSpPr>
        <p:grpSp>
          <p:nvGrpSpPr>
            <p:cNvPr id="44042" name="Grupo 15"/>
            <p:cNvGrpSpPr>
              <a:grpSpLocks/>
            </p:cNvGrpSpPr>
            <p:nvPr/>
          </p:nvGrpSpPr>
          <p:grpSpPr bwMode="auto">
            <a:xfrm>
              <a:off x="611560" y="5364848"/>
              <a:ext cx="4320000" cy="504000"/>
              <a:chOff x="1452077" y="0"/>
              <a:chExt cx="870919" cy="711901"/>
            </a:xfrm>
          </p:grpSpPr>
          <p:sp>
            <p:nvSpPr>
              <p:cNvPr id="58" name="Arredondar Rectângulo de Canto do Mesmo Lado 32"/>
              <p:cNvSpPr/>
              <p:nvPr/>
            </p:nvSpPr>
            <p:spPr>
              <a:xfrm>
                <a:off x="1452077" y="0"/>
                <a:ext cx="870919" cy="711901"/>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59" name="Oval 16"/>
              <p:cNvSpPr/>
              <p:nvPr/>
            </p:nvSpPr>
            <p:spPr>
              <a:xfrm>
                <a:off x="1624213" y="100761"/>
                <a:ext cx="626153" cy="490664"/>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r>
                  <a:rPr lang="pt-PT" sz="1600" b="1">
                    <a:solidFill>
                      <a:srgbClr val="000066"/>
                    </a:solidFill>
                    <a:latin typeface="Calibri" pitchFamily="34" charset="0"/>
                    <a:cs typeface="Arial" charset="0"/>
                  </a:rPr>
                  <a:t> Number of employees  21</a:t>
                </a:r>
              </a:p>
            </p:txBody>
          </p:sp>
        </p:grpSp>
        <p:sp>
          <p:nvSpPr>
            <p:cNvPr id="57" name="Rectângulo arredondado 48"/>
            <p:cNvSpPr/>
            <p:nvPr/>
          </p:nvSpPr>
          <p:spPr>
            <a:xfrm>
              <a:off x="648062" y="5400516"/>
              <a:ext cx="431683" cy="431113"/>
            </a:xfrm>
            <a:prstGeom prst="roundRect">
              <a:avLst/>
            </a:prstGeom>
            <a:blipFill rotWithShape="0">
              <a:blip r:embed="rId6"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41" name="Rectângulo arredondado 4"/>
          <p:cNvSpPr/>
          <p:nvPr/>
        </p:nvSpPr>
        <p:spPr bwMode="auto">
          <a:xfrm>
            <a:off x="251520" y="1124744"/>
            <a:ext cx="8640000" cy="396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955675" eaLnBrk="0" hangingPunct="0">
              <a:spcBef>
                <a:spcPts val="0"/>
              </a:spcBef>
              <a:spcAft>
                <a:spcPts val="0"/>
              </a:spcAft>
              <a:buClr>
                <a:srgbClr val="003366"/>
              </a:buClr>
              <a:tabLst>
                <a:tab pos="0" algn="l"/>
              </a:tabLst>
              <a:defRPr/>
            </a:pPr>
            <a:r>
              <a:rPr lang="pt-BR" sz="1600" b="1" dirty="0" err="1" smtClean="0">
                <a:solidFill>
                  <a:schemeClr val="bg1"/>
                </a:solidFill>
                <a:latin typeface="Calibri" pitchFamily="34" charset="0"/>
              </a:rPr>
              <a:t>Venture</a:t>
            </a:r>
            <a:r>
              <a:rPr lang="pt-BR" sz="1600" b="1" dirty="0" smtClean="0">
                <a:solidFill>
                  <a:schemeClr val="bg1"/>
                </a:solidFill>
                <a:latin typeface="Calibri" pitchFamily="34" charset="0"/>
              </a:rPr>
              <a:t> Capital Funds</a:t>
            </a:r>
            <a:r>
              <a:rPr lang="pt-BR" sz="1600" b="1" baseline="30000" dirty="0" smtClean="0">
                <a:solidFill>
                  <a:schemeClr val="bg1"/>
                </a:solidFill>
                <a:latin typeface="Calibri" pitchFamily="34" charset="0"/>
              </a:rPr>
              <a:t>1</a:t>
            </a:r>
            <a:r>
              <a:rPr lang="pt-BR" sz="1600" b="1" dirty="0">
                <a:solidFill>
                  <a:schemeClr val="bg1"/>
                </a:solidFill>
                <a:latin typeface="Calibri" pitchFamily="34" charset="0"/>
              </a:rPr>
              <a:t>:</a:t>
            </a:r>
          </a:p>
        </p:txBody>
      </p:sp>
      <p:sp>
        <p:nvSpPr>
          <p:cNvPr id="30" name="TextBox 29"/>
          <p:cNvSpPr txBox="1"/>
          <p:nvPr/>
        </p:nvSpPr>
        <p:spPr>
          <a:xfrm>
            <a:off x="539750" y="6494463"/>
            <a:ext cx="7416800" cy="244475"/>
          </a:xfrm>
          <a:prstGeom prst="rect">
            <a:avLst/>
          </a:prstGeom>
          <a:noFill/>
        </p:spPr>
        <p:txBody>
          <a:bodyPr>
            <a:spAutoFit/>
          </a:bodyPr>
          <a:lstStyle/>
          <a:p>
            <a:pPr algn="just"/>
            <a:r>
              <a:rPr lang="pt-PT" i="1" baseline="30000">
                <a:latin typeface="Calibri" pitchFamily="34" charset="0"/>
              </a:rPr>
              <a:t>1</a:t>
            </a:r>
            <a:r>
              <a:rPr lang="pt-PT" i="1">
                <a:latin typeface="Calibri" pitchFamily="34" charset="0"/>
              </a:rPr>
              <a:t> Information reported in June 2013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ítulo 1"/>
          <p:cNvSpPr>
            <a:spLocks noGrp="1"/>
          </p:cNvSpPr>
          <p:nvPr>
            <p:ph type="title"/>
          </p:nvPr>
        </p:nvSpPr>
        <p:spPr/>
        <p:txBody>
          <a:bodyPr/>
          <a:lstStyle/>
          <a:p>
            <a:pPr eaLnBrk="1" hangingPunct="1"/>
            <a:r>
              <a:rPr lang="pt-PT" sz="2200" smtClean="0">
                <a:latin typeface="Calibri" pitchFamily="34" charset="0"/>
              </a:rPr>
              <a:t>Results</a:t>
            </a:r>
            <a:endParaRPr lang="pt-BR" sz="2200" smtClean="0">
              <a:latin typeface="Calibri" pitchFamily="34" charset="0"/>
            </a:endParaRPr>
          </a:p>
        </p:txBody>
      </p:sp>
      <p:grpSp>
        <p:nvGrpSpPr>
          <p:cNvPr id="45058" name="Grupo 4"/>
          <p:cNvGrpSpPr>
            <a:grpSpLocks/>
          </p:cNvGrpSpPr>
          <p:nvPr/>
        </p:nvGrpSpPr>
        <p:grpSpPr bwMode="auto">
          <a:xfrm>
            <a:off x="3563938" y="1976438"/>
            <a:ext cx="4321175" cy="515937"/>
            <a:chOff x="611560" y="1648383"/>
            <a:chExt cx="4320000" cy="504000"/>
          </a:xfrm>
        </p:grpSpPr>
        <p:grpSp>
          <p:nvGrpSpPr>
            <p:cNvPr id="45082" name="Grupo 15"/>
            <p:cNvGrpSpPr>
              <a:grpSpLocks/>
            </p:cNvGrpSpPr>
            <p:nvPr/>
          </p:nvGrpSpPr>
          <p:grpSpPr bwMode="auto">
            <a:xfrm>
              <a:off x="611560" y="1648383"/>
              <a:ext cx="4320000" cy="504000"/>
              <a:chOff x="1409569" y="1"/>
              <a:chExt cx="4642694" cy="172394"/>
            </a:xfrm>
          </p:grpSpPr>
          <p:sp>
            <p:nvSpPr>
              <p:cNvPr id="11" name="Arredondar Rectângulo de Canto do Mesmo Lado 32"/>
              <p:cNvSpPr/>
              <p:nvPr/>
            </p:nvSpPr>
            <p:spPr>
              <a:xfrm>
                <a:off x="1409569" y="1"/>
                <a:ext cx="4642694" cy="172394"/>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12" name="Oval 16"/>
              <p:cNvSpPr/>
              <p:nvPr/>
            </p:nvSpPr>
            <p:spPr>
              <a:xfrm>
                <a:off x="2105807" y="15914"/>
                <a:ext cx="3249203" cy="141628"/>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r>
                  <a:rPr lang="en-US" sz="1600" b="1" dirty="0">
                    <a:solidFill>
                      <a:srgbClr val="000066"/>
                    </a:solidFill>
                    <a:latin typeface="Calibri" pitchFamily="34" charset="0"/>
                    <a:cs typeface="Arial" charset="0"/>
                  </a:rPr>
                  <a:t>&gt;50% </a:t>
                </a:r>
                <a:r>
                  <a:rPr lang="pt-PT" sz="1600" b="1" dirty="0">
                    <a:solidFill>
                      <a:srgbClr val="000066"/>
                    </a:solidFill>
                    <a:latin typeface="Calibri" pitchFamily="34" charset="0"/>
                    <a:cs typeface="Arial" charset="0"/>
                  </a:rPr>
                  <a:t>Micro </a:t>
                </a:r>
                <a:r>
                  <a:rPr lang="pt-PT" sz="1600" b="1" dirty="0" err="1">
                    <a:solidFill>
                      <a:srgbClr val="000066"/>
                    </a:solidFill>
                    <a:latin typeface="Calibri" pitchFamily="34" charset="0"/>
                    <a:cs typeface="Arial" charset="0"/>
                  </a:rPr>
                  <a:t>enterprises</a:t>
                </a:r>
                <a:r>
                  <a:rPr lang="en-US" sz="1600" b="1" dirty="0">
                    <a:solidFill>
                      <a:srgbClr val="000066"/>
                    </a:solidFill>
                    <a:latin typeface="Calibri" pitchFamily="34" charset="0"/>
                    <a:cs typeface="Arial" charset="0"/>
                  </a:rPr>
                  <a:t> </a:t>
                </a:r>
                <a:endParaRPr lang="pt-PT" sz="1600" b="1" dirty="0">
                  <a:solidFill>
                    <a:srgbClr val="000066"/>
                  </a:solidFill>
                  <a:latin typeface="Calibri" pitchFamily="34" charset="0"/>
                  <a:cs typeface="Arial" charset="0"/>
                </a:endParaRPr>
              </a:p>
            </p:txBody>
          </p:sp>
        </p:grpSp>
        <p:sp>
          <p:nvSpPr>
            <p:cNvPr id="10" name="Rectângulo arredondado 48"/>
            <p:cNvSpPr/>
            <p:nvPr/>
          </p:nvSpPr>
          <p:spPr>
            <a:xfrm>
              <a:off x="648062" y="1701109"/>
              <a:ext cx="431683" cy="431114"/>
            </a:xfrm>
            <a:prstGeom prst="roundRect">
              <a:avLst/>
            </a:prstGeom>
            <a:blipFill rotWithShape="0">
              <a:blip r:embed="rId2"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29" name="Rectângulo arredondado 28"/>
          <p:cNvSpPr/>
          <p:nvPr/>
        </p:nvSpPr>
        <p:spPr bwMode="auto">
          <a:xfrm>
            <a:off x="611560" y="1844824"/>
            <a:ext cx="2232248" cy="4345262"/>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pt-BR" sz="2400" b="1" dirty="0">
                <a:solidFill>
                  <a:schemeClr val="bg1"/>
                </a:solidFill>
                <a:latin typeface="Calibri" pitchFamily="34" charset="0"/>
              </a:rPr>
              <a:t>51 </a:t>
            </a:r>
            <a:r>
              <a:rPr lang="en-GB" sz="2400" b="1" dirty="0" smtClean="0">
                <a:latin typeface="Calibri" pitchFamily="34" charset="0"/>
              </a:rPr>
              <a:t>Vehicle </a:t>
            </a:r>
          </a:p>
          <a:p>
            <a:pPr algn="ctr" defTabSz="955675" eaLnBrk="0" hangingPunct="0">
              <a:lnSpc>
                <a:spcPts val="700"/>
              </a:lnSpc>
              <a:spcBef>
                <a:spcPct val="30000"/>
              </a:spcBef>
              <a:spcAft>
                <a:spcPct val="20000"/>
              </a:spcAft>
              <a:buClr>
                <a:srgbClr val="003366"/>
              </a:buClr>
              <a:tabLst>
                <a:tab pos="0" algn="l"/>
              </a:tabLst>
              <a:defRPr/>
            </a:pPr>
            <a:r>
              <a:rPr lang="en-GB" sz="2400" b="1" dirty="0" smtClean="0">
                <a:latin typeface="Calibri" pitchFamily="34" charset="0"/>
              </a:rPr>
              <a:t>Entities</a:t>
            </a:r>
          </a:p>
          <a:p>
            <a:pPr algn="ctr" defTabSz="955675" eaLnBrk="0" hangingPunct="0">
              <a:lnSpc>
                <a:spcPts val="700"/>
              </a:lnSpc>
              <a:spcBef>
                <a:spcPct val="30000"/>
              </a:spcBef>
              <a:spcAft>
                <a:spcPct val="20000"/>
              </a:spcAft>
              <a:buClr>
                <a:srgbClr val="003366"/>
              </a:buClr>
              <a:tabLst>
                <a:tab pos="0" algn="l"/>
              </a:tabLst>
              <a:defRPr/>
            </a:pPr>
            <a:r>
              <a:rPr lang="en-GB" sz="2400" b="1" dirty="0" smtClean="0">
                <a:latin typeface="Calibri" pitchFamily="34" charset="0"/>
              </a:rPr>
              <a:t> owned by BAs</a:t>
            </a:r>
            <a:endParaRPr lang="pt-BR" sz="2400" b="1" dirty="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BR" sz="1700" b="1" dirty="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r>
              <a:rPr lang="pt-BR" sz="2000" b="1" dirty="0" smtClean="0">
                <a:solidFill>
                  <a:schemeClr val="bg1"/>
                </a:solidFill>
                <a:latin typeface="Calibri" pitchFamily="34" charset="0"/>
              </a:rPr>
              <a:t>109 </a:t>
            </a:r>
            <a:r>
              <a:rPr lang="en-GB" sz="2000" b="1" dirty="0" smtClean="0">
                <a:latin typeface="Calibri" pitchFamily="34" charset="0"/>
              </a:rPr>
              <a:t>Financing </a:t>
            </a:r>
          </a:p>
          <a:p>
            <a:pPr algn="ctr" defTabSz="955675" eaLnBrk="0" hangingPunct="0">
              <a:lnSpc>
                <a:spcPts val="700"/>
              </a:lnSpc>
              <a:spcBef>
                <a:spcPct val="30000"/>
              </a:spcBef>
              <a:spcAft>
                <a:spcPct val="20000"/>
              </a:spcAft>
              <a:buClr>
                <a:srgbClr val="003366"/>
              </a:buClr>
              <a:tabLst>
                <a:tab pos="0" algn="l"/>
              </a:tabLst>
              <a:defRPr/>
            </a:pPr>
            <a:r>
              <a:rPr lang="en-GB" sz="2000" b="1" dirty="0" smtClean="0">
                <a:latin typeface="Calibri" pitchFamily="34" charset="0"/>
              </a:rPr>
              <a:t>Operations </a:t>
            </a:r>
          </a:p>
          <a:p>
            <a:pPr algn="ctr" defTabSz="955675" eaLnBrk="0" hangingPunct="0">
              <a:lnSpc>
                <a:spcPts val="700"/>
              </a:lnSpc>
              <a:spcBef>
                <a:spcPct val="30000"/>
              </a:spcBef>
              <a:spcAft>
                <a:spcPct val="20000"/>
              </a:spcAft>
              <a:buClr>
                <a:srgbClr val="003366"/>
              </a:buClr>
              <a:tabLst>
                <a:tab pos="0" algn="l"/>
              </a:tabLst>
              <a:defRPr/>
            </a:pPr>
            <a:r>
              <a:rPr lang="en-GB" sz="2000" b="1" dirty="0" smtClean="0">
                <a:latin typeface="Calibri" pitchFamily="34" charset="0"/>
              </a:rPr>
              <a:t>granted to VEs</a:t>
            </a:r>
          </a:p>
          <a:p>
            <a:pPr algn="ctr" defTabSz="955675" eaLnBrk="0" hangingPunct="0">
              <a:lnSpc>
                <a:spcPts val="700"/>
              </a:lnSpc>
              <a:spcBef>
                <a:spcPct val="30000"/>
              </a:spcBef>
              <a:spcAft>
                <a:spcPct val="20000"/>
              </a:spcAft>
              <a:buClr>
                <a:srgbClr val="003366"/>
              </a:buClr>
              <a:tabLst>
                <a:tab pos="0" algn="l"/>
              </a:tabLst>
              <a:defRPr/>
            </a:pPr>
            <a:endParaRPr lang="pt-BR" sz="1700" b="1" dirty="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BR" sz="1700" b="1" dirty="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r>
              <a:rPr lang="pt-BR" sz="1700" b="1" dirty="0" smtClean="0">
                <a:solidFill>
                  <a:schemeClr val="bg1"/>
                </a:solidFill>
                <a:latin typeface="Calibri" pitchFamily="34" charset="0"/>
              </a:rPr>
              <a:t>14 </a:t>
            </a:r>
            <a:r>
              <a:rPr lang="pt-BR" sz="1700" b="1" dirty="0" err="1" smtClean="0">
                <a:solidFill>
                  <a:schemeClr val="bg1"/>
                </a:solidFill>
                <a:latin typeface="Calibri" pitchFamily="34" charset="0"/>
              </a:rPr>
              <a:t>M€</a:t>
            </a:r>
            <a:r>
              <a:rPr lang="pt-BR" sz="1700" b="1" dirty="0" smtClean="0">
                <a:solidFill>
                  <a:schemeClr val="bg1"/>
                </a:solidFill>
                <a:latin typeface="Calibri" pitchFamily="34" charset="0"/>
              </a:rPr>
              <a:t> </a:t>
            </a:r>
            <a:r>
              <a:rPr lang="pt-BR" sz="1700" b="1" dirty="0" err="1" smtClean="0">
                <a:solidFill>
                  <a:schemeClr val="bg1"/>
                </a:solidFill>
                <a:latin typeface="Calibri" pitchFamily="34" charset="0"/>
              </a:rPr>
              <a:t>Invested</a:t>
            </a:r>
            <a:endParaRPr lang="pt-BR" sz="1700" b="1" dirty="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BR" sz="1700" b="1" dirty="0">
              <a:solidFill>
                <a:schemeClr val="bg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r>
              <a:rPr lang="pt-BR" sz="1700" b="1" dirty="0">
                <a:solidFill>
                  <a:schemeClr val="bg1"/>
                </a:solidFill>
                <a:latin typeface="Calibri" pitchFamily="34" charset="0"/>
              </a:rPr>
              <a:t>78 </a:t>
            </a:r>
            <a:r>
              <a:rPr lang="pt-BR" sz="1700" b="1" dirty="0" err="1" smtClean="0">
                <a:solidFill>
                  <a:schemeClr val="bg1"/>
                </a:solidFill>
                <a:latin typeface="Calibri" pitchFamily="34" charset="0"/>
              </a:rPr>
              <a:t>SMEs</a:t>
            </a:r>
            <a:r>
              <a:rPr lang="pt-BR" sz="1700" b="1" dirty="0" smtClean="0">
                <a:solidFill>
                  <a:schemeClr val="bg1"/>
                </a:solidFill>
                <a:latin typeface="Calibri" pitchFamily="34" charset="0"/>
              </a:rPr>
              <a:t> </a:t>
            </a:r>
            <a:r>
              <a:rPr lang="pt-BR" sz="1700" b="1" dirty="0" err="1" smtClean="0">
                <a:solidFill>
                  <a:schemeClr val="bg1"/>
                </a:solidFill>
                <a:latin typeface="Calibri" pitchFamily="34" charset="0"/>
              </a:rPr>
              <a:t>supported</a:t>
            </a:r>
            <a:endParaRPr lang="pt-BR" sz="1700" b="1" dirty="0">
              <a:solidFill>
                <a:schemeClr val="bg1"/>
              </a:solidFill>
              <a:latin typeface="Calibri" pitchFamily="34" charset="0"/>
            </a:endParaRPr>
          </a:p>
        </p:txBody>
      </p:sp>
      <p:grpSp>
        <p:nvGrpSpPr>
          <p:cNvPr id="45060" name="Grupo 7"/>
          <p:cNvGrpSpPr>
            <a:grpSpLocks/>
          </p:cNvGrpSpPr>
          <p:nvPr/>
        </p:nvGrpSpPr>
        <p:grpSpPr bwMode="auto">
          <a:xfrm>
            <a:off x="3563938" y="4365625"/>
            <a:ext cx="4321175" cy="515938"/>
            <a:chOff x="611560" y="3933056"/>
            <a:chExt cx="4320000" cy="504000"/>
          </a:xfrm>
        </p:grpSpPr>
        <p:grpSp>
          <p:nvGrpSpPr>
            <p:cNvPr id="45078" name="Grupo 15"/>
            <p:cNvGrpSpPr>
              <a:grpSpLocks/>
            </p:cNvGrpSpPr>
            <p:nvPr/>
          </p:nvGrpSpPr>
          <p:grpSpPr bwMode="auto">
            <a:xfrm>
              <a:off x="611560" y="3933056"/>
              <a:ext cx="4320000" cy="504000"/>
              <a:chOff x="1409566" y="171463"/>
              <a:chExt cx="870920" cy="540438"/>
            </a:xfrm>
          </p:grpSpPr>
          <p:sp>
            <p:nvSpPr>
              <p:cNvPr id="34" name="Arredondar Rectângulo de Canto do Mesmo Lado 32"/>
              <p:cNvSpPr/>
              <p:nvPr/>
            </p:nvSpPr>
            <p:spPr>
              <a:xfrm>
                <a:off x="1409566" y="171463"/>
                <a:ext cx="870920" cy="540438"/>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35" name="Oval 16"/>
              <p:cNvSpPr/>
              <p:nvPr/>
            </p:nvSpPr>
            <p:spPr>
              <a:xfrm>
                <a:off x="1594501" y="274562"/>
                <a:ext cx="656869" cy="334240"/>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r>
                  <a:rPr lang="en-US" sz="1600" b="1" dirty="0">
                    <a:solidFill>
                      <a:srgbClr val="000066"/>
                    </a:solidFill>
                    <a:latin typeface="Calibri" pitchFamily="34" charset="0"/>
                    <a:cs typeface="Arial" charset="0"/>
                  </a:rPr>
                  <a:t>Average operation amount</a:t>
                </a:r>
                <a:r>
                  <a:rPr lang="pt-PT" sz="1600" b="1" dirty="0">
                    <a:solidFill>
                      <a:srgbClr val="000066"/>
                    </a:solidFill>
                    <a:latin typeface="Calibri" pitchFamily="34" charset="0"/>
                    <a:cs typeface="Arial" charset="0"/>
                  </a:rPr>
                  <a:t> 180 </a:t>
                </a:r>
                <a:r>
                  <a:rPr lang="pt-PT" sz="1600" b="1" dirty="0" err="1" smtClean="0">
                    <a:solidFill>
                      <a:srgbClr val="000066"/>
                    </a:solidFill>
                    <a:latin typeface="Calibri" pitchFamily="34" charset="0"/>
                    <a:cs typeface="Arial" charset="0"/>
                  </a:rPr>
                  <a:t>k€</a:t>
                </a:r>
                <a:endParaRPr lang="pt-PT" sz="1600" b="1" dirty="0">
                  <a:solidFill>
                    <a:srgbClr val="000066"/>
                  </a:solidFill>
                  <a:latin typeface="Calibri" pitchFamily="34" charset="0"/>
                  <a:cs typeface="Arial" charset="0"/>
                </a:endParaRPr>
              </a:p>
            </p:txBody>
          </p:sp>
        </p:grpSp>
        <p:sp>
          <p:nvSpPr>
            <p:cNvPr id="33" name="Rectângulo arredondado 48"/>
            <p:cNvSpPr/>
            <p:nvPr/>
          </p:nvSpPr>
          <p:spPr>
            <a:xfrm>
              <a:off x="648062" y="3976477"/>
              <a:ext cx="431683" cy="432665"/>
            </a:xfrm>
            <a:prstGeom prst="roundRect">
              <a:avLst/>
            </a:prstGeom>
            <a:blipFill rotWithShape="0">
              <a:blip r:embed="rId3"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5061" name="Grupo 5"/>
          <p:cNvGrpSpPr>
            <a:grpSpLocks/>
          </p:cNvGrpSpPr>
          <p:nvPr/>
        </p:nvGrpSpPr>
        <p:grpSpPr bwMode="auto">
          <a:xfrm>
            <a:off x="3563938" y="2768600"/>
            <a:ext cx="4321175" cy="515938"/>
            <a:chOff x="611560" y="2404292"/>
            <a:chExt cx="4320000" cy="504000"/>
          </a:xfrm>
        </p:grpSpPr>
        <p:grpSp>
          <p:nvGrpSpPr>
            <p:cNvPr id="45074" name="Grupo 15"/>
            <p:cNvGrpSpPr>
              <a:grpSpLocks/>
            </p:cNvGrpSpPr>
            <p:nvPr/>
          </p:nvGrpSpPr>
          <p:grpSpPr bwMode="auto">
            <a:xfrm>
              <a:off x="611560" y="2404292"/>
              <a:ext cx="4320000" cy="504000"/>
              <a:chOff x="1409566" y="0"/>
              <a:chExt cx="791745" cy="647182"/>
            </a:xfrm>
          </p:grpSpPr>
          <p:sp>
            <p:nvSpPr>
              <p:cNvPr id="39" name="Arredondar Rectângulo de Canto do Mesmo Lado 32"/>
              <p:cNvSpPr/>
              <p:nvPr/>
            </p:nvSpPr>
            <p:spPr>
              <a:xfrm>
                <a:off x="1409566" y="0"/>
                <a:ext cx="791745" cy="647182"/>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40" name="Oval 16"/>
              <p:cNvSpPr/>
              <p:nvPr/>
            </p:nvSpPr>
            <p:spPr>
              <a:xfrm>
                <a:off x="1580637" y="91601"/>
                <a:ext cx="422633" cy="503806"/>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r>
                  <a:rPr lang="en-US" sz="1600" b="1" dirty="0">
                    <a:solidFill>
                      <a:srgbClr val="000066"/>
                    </a:solidFill>
                    <a:latin typeface="Calibri" pitchFamily="34" charset="0"/>
                    <a:cs typeface="Arial" charset="0"/>
                  </a:rPr>
                  <a:t>56%  </a:t>
                </a:r>
                <a:r>
                  <a:rPr lang="pt-PT" sz="1600" b="1" dirty="0" err="1">
                    <a:solidFill>
                      <a:srgbClr val="000066"/>
                    </a:solidFill>
                    <a:latin typeface="Calibri" pitchFamily="34" charset="0"/>
                    <a:cs typeface="Arial" charset="0"/>
                  </a:rPr>
                  <a:t>Northern</a:t>
                </a:r>
                <a:r>
                  <a:rPr lang="pt-PT" sz="1600" b="1" dirty="0">
                    <a:solidFill>
                      <a:srgbClr val="000066"/>
                    </a:solidFill>
                    <a:latin typeface="Calibri" pitchFamily="34" charset="0"/>
                    <a:cs typeface="Arial" charset="0"/>
                  </a:rPr>
                  <a:t> </a:t>
                </a:r>
                <a:r>
                  <a:rPr lang="pt-PT" sz="1600" b="1" dirty="0" err="1">
                    <a:solidFill>
                      <a:srgbClr val="000066"/>
                    </a:solidFill>
                    <a:latin typeface="Calibri" pitchFamily="34" charset="0"/>
                    <a:cs typeface="Arial" charset="0"/>
                  </a:rPr>
                  <a:t>Region</a:t>
                </a:r>
                <a:endParaRPr lang="pt-PT" sz="1600" b="1" dirty="0">
                  <a:solidFill>
                    <a:srgbClr val="000066"/>
                  </a:solidFill>
                  <a:latin typeface="Calibri" pitchFamily="34" charset="0"/>
                  <a:cs typeface="Arial" charset="0"/>
                </a:endParaRPr>
              </a:p>
            </p:txBody>
          </p:sp>
        </p:grpSp>
        <p:sp>
          <p:nvSpPr>
            <p:cNvPr id="38" name="Rectângulo arredondado 48"/>
            <p:cNvSpPr/>
            <p:nvPr/>
          </p:nvSpPr>
          <p:spPr>
            <a:xfrm>
              <a:off x="648062" y="2449265"/>
              <a:ext cx="431683" cy="432664"/>
            </a:xfrm>
            <a:prstGeom prst="roundRect">
              <a:avLst/>
            </a:prstGeom>
            <a:blipFill rotWithShape="0">
              <a:blip r:embed="rId4"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5062" name="Grupo 6"/>
          <p:cNvGrpSpPr>
            <a:grpSpLocks/>
          </p:cNvGrpSpPr>
          <p:nvPr/>
        </p:nvGrpSpPr>
        <p:grpSpPr bwMode="auto">
          <a:xfrm>
            <a:off x="3563938" y="3573463"/>
            <a:ext cx="4321175" cy="515937"/>
            <a:chOff x="611560" y="3140967"/>
            <a:chExt cx="4320000" cy="504000"/>
          </a:xfrm>
        </p:grpSpPr>
        <p:grpSp>
          <p:nvGrpSpPr>
            <p:cNvPr id="45070" name="Grupo 15"/>
            <p:cNvGrpSpPr>
              <a:grpSpLocks/>
            </p:cNvGrpSpPr>
            <p:nvPr/>
          </p:nvGrpSpPr>
          <p:grpSpPr bwMode="auto">
            <a:xfrm>
              <a:off x="611560" y="3140967"/>
              <a:ext cx="4320000" cy="504000"/>
              <a:chOff x="1349186" y="0"/>
              <a:chExt cx="876868" cy="667407"/>
            </a:xfrm>
          </p:grpSpPr>
          <p:sp>
            <p:nvSpPr>
              <p:cNvPr id="44" name="Arredondar Rectângulo de Canto do Mesmo Lado 32"/>
              <p:cNvSpPr/>
              <p:nvPr/>
            </p:nvSpPr>
            <p:spPr>
              <a:xfrm>
                <a:off x="1349186" y="0"/>
                <a:ext cx="876868" cy="667407"/>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45" name="Oval 16"/>
              <p:cNvSpPr/>
              <p:nvPr/>
            </p:nvSpPr>
            <p:spPr>
              <a:xfrm>
                <a:off x="1462257" y="12321"/>
                <a:ext cx="559237" cy="642764"/>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r>
                  <a:rPr lang="en-US" sz="1600" b="1">
                    <a:solidFill>
                      <a:srgbClr val="000066"/>
                    </a:solidFill>
                    <a:latin typeface="Calibri" pitchFamily="34" charset="0"/>
                    <a:cs typeface="Arial" charset="0"/>
                  </a:rPr>
                  <a:t>70% </a:t>
                </a:r>
                <a:r>
                  <a:rPr lang="pt-PT" sz="1600" b="1">
                    <a:solidFill>
                      <a:srgbClr val="000066"/>
                    </a:solidFill>
                    <a:latin typeface="Calibri" pitchFamily="34" charset="0"/>
                    <a:cs typeface="Arial" charset="0"/>
                  </a:rPr>
                  <a:t>Services Sector</a:t>
                </a:r>
              </a:p>
            </p:txBody>
          </p:sp>
        </p:grpSp>
        <p:sp>
          <p:nvSpPr>
            <p:cNvPr id="43" name="Rectângulo arredondado 48"/>
            <p:cNvSpPr/>
            <p:nvPr/>
          </p:nvSpPr>
          <p:spPr>
            <a:xfrm>
              <a:off x="648062" y="3159576"/>
              <a:ext cx="431683" cy="432665"/>
            </a:xfrm>
            <a:prstGeom prst="roundRect">
              <a:avLst/>
            </a:prstGeom>
            <a:blipFill rotWithShape="0">
              <a:blip r:embed="rId5"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5063" name="Grupo 54"/>
          <p:cNvGrpSpPr>
            <a:grpSpLocks/>
          </p:cNvGrpSpPr>
          <p:nvPr/>
        </p:nvGrpSpPr>
        <p:grpSpPr bwMode="auto">
          <a:xfrm>
            <a:off x="3563938" y="5145088"/>
            <a:ext cx="4321175" cy="515937"/>
            <a:chOff x="611560" y="5364847"/>
            <a:chExt cx="4320000" cy="504000"/>
          </a:xfrm>
        </p:grpSpPr>
        <p:grpSp>
          <p:nvGrpSpPr>
            <p:cNvPr id="45066" name="Grupo 15"/>
            <p:cNvGrpSpPr>
              <a:grpSpLocks/>
            </p:cNvGrpSpPr>
            <p:nvPr/>
          </p:nvGrpSpPr>
          <p:grpSpPr bwMode="auto">
            <a:xfrm>
              <a:off x="611560" y="5364847"/>
              <a:ext cx="4320000" cy="504000"/>
              <a:chOff x="1452077" y="-1"/>
              <a:chExt cx="870919" cy="711901"/>
            </a:xfrm>
          </p:grpSpPr>
          <p:sp>
            <p:nvSpPr>
              <p:cNvPr id="58" name="Arredondar Rectângulo de Canto do Mesmo Lado 32"/>
              <p:cNvSpPr/>
              <p:nvPr/>
            </p:nvSpPr>
            <p:spPr>
              <a:xfrm>
                <a:off x="1452077" y="-1"/>
                <a:ext cx="870919" cy="711901"/>
              </a:xfrm>
              <a:prstGeom prst="round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16200000" scaled="1"/>
              </a:gradFill>
              <a:ln/>
            </p:spPr>
            <p:style>
              <a:lnRef idx="2">
                <a:schemeClr val="accent5">
                  <a:shade val="50000"/>
                </a:schemeClr>
              </a:lnRef>
              <a:fillRef idx="1">
                <a:schemeClr val="accent5"/>
              </a:fillRef>
              <a:effectRef idx="0">
                <a:schemeClr val="accent5"/>
              </a:effectRef>
              <a:fontRef idx="minor">
                <a:schemeClr val="lt1"/>
              </a:fontRef>
            </p:style>
          </p:sp>
          <p:sp>
            <p:nvSpPr>
              <p:cNvPr id="59" name="Oval 16"/>
              <p:cNvSpPr/>
              <p:nvPr/>
            </p:nvSpPr>
            <p:spPr>
              <a:xfrm>
                <a:off x="1624213" y="100760"/>
                <a:ext cx="626153" cy="490665"/>
              </a:xfrm>
              <a:prstGeom prst="roundRect">
                <a:avLst/>
              </a:prstGeom>
              <a:noFill/>
              <a:ln>
                <a:noFill/>
              </a:ln>
            </p:spPr>
            <p:style>
              <a:lnRef idx="1">
                <a:schemeClr val="accent3"/>
              </a:lnRef>
              <a:fillRef idx="3">
                <a:schemeClr val="accent3"/>
              </a:fillRef>
              <a:effectRef idx="2">
                <a:schemeClr val="accent3"/>
              </a:effectRef>
              <a:fontRef idx="minor">
                <a:schemeClr val="lt1"/>
              </a:fontRef>
            </p:style>
            <p:txBody>
              <a:bodyPr lIns="1959" tIns="10160" rIns="1959" bIns="10160" anchor="ctr"/>
              <a:lstStyle/>
              <a:p>
                <a:pPr algn="ctr" defTabSz="355600"/>
                <a:r>
                  <a:rPr lang="pt-PT" sz="1600" b="1">
                    <a:solidFill>
                      <a:srgbClr val="000066"/>
                    </a:solidFill>
                    <a:latin typeface="Calibri" pitchFamily="34" charset="0"/>
                    <a:cs typeface="Arial" charset="0"/>
                  </a:rPr>
                  <a:t>Average number of employees  3</a:t>
                </a:r>
              </a:p>
            </p:txBody>
          </p:sp>
        </p:grpSp>
        <p:sp>
          <p:nvSpPr>
            <p:cNvPr id="57" name="Rectângulo arredondado 48"/>
            <p:cNvSpPr/>
            <p:nvPr/>
          </p:nvSpPr>
          <p:spPr>
            <a:xfrm>
              <a:off x="648062" y="5400514"/>
              <a:ext cx="431683" cy="431114"/>
            </a:xfrm>
            <a:prstGeom prst="roundRect">
              <a:avLst/>
            </a:prstGeom>
            <a:blipFill rotWithShape="0">
              <a:blip r:embed="rId6" cstate="print"/>
              <a:stretch>
                <a:fillRect/>
              </a:stretch>
            </a:blipFill>
            <a:ln w="190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41" name="Rectângulo arredondado 4"/>
          <p:cNvSpPr/>
          <p:nvPr/>
        </p:nvSpPr>
        <p:spPr bwMode="auto">
          <a:xfrm>
            <a:off x="251520" y="1124744"/>
            <a:ext cx="8640000" cy="396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955675" eaLnBrk="0" hangingPunct="0">
              <a:spcBef>
                <a:spcPts val="0"/>
              </a:spcBef>
              <a:spcAft>
                <a:spcPts val="0"/>
              </a:spcAft>
              <a:buClr>
                <a:srgbClr val="003366"/>
              </a:buClr>
              <a:tabLst>
                <a:tab pos="0" algn="l"/>
              </a:tabLst>
              <a:defRPr/>
            </a:pPr>
            <a:r>
              <a:rPr lang="en-GB" sz="1600" b="1" dirty="0" smtClean="0">
                <a:solidFill>
                  <a:schemeClr val="bg1"/>
                </a:solidFill>
                <a:latin typeface="Calibri" pitchFamily="34" charset="0"/>
              </a:rPr>
              <a:t>Financing Line for BAs</a:t>
            </a:r>
            <a:r>
              <a:rPr lang="pt-BR" sz="1600" b="1" baseline="30000" dirty="0" smtClean="0">
                <a:solidFill>
                  <a:schemeClr val="bg1"/>
                </a:solidFill>
                <a:latin typeface="Calibri" pitchFamily="34" charset="0"/>
              </a:rPr>
              <a:t>1</a:t>
            </a:r>
            <a:r>
              <a:rPr lang="pt-BR" sz="1600" b="1" dirty="0">
                <a:solidFill>
                  <a:schemeClr val="bg1"/>
                </a:solidFill>
                <a:latin typeface="Calibri" pitchFamily="34" charset="0"/>
              </a:rPr>
              <a:t>:</a:t>
            </a:r>
          </a:p>
        </p:txBody>
      </p:sp>
      <p:sp>
        <p:nvSpPr>
          <p:cNvPr id="30" name="TextBox 29"/>
          <p:cNvSpPr txBox="1"/>
          <p:nvPr/>
        </p:nvSpPr>
        <p:spPr>
          <a:xfrm>
            <a:off x="539750" y="6494463"/>
            <a:ext cx="7416800" cy="244475"/>
          </a:xfrm>
          <a:prstGeom prst="rect">
            <a:avLst/>
          </a:prstGeom>
          <a:noFill/>
        </p:spPr>
        <p:txBody>
          <a:bodyPr>
            <a:spAutoFit/>
          </a:bodyPr>
          <a:lstStyle/>
          <a:p>
            <a:pPr algn="just"/>
            <a:r>
              <a:rPr lang="pt-PT" i="1" baseline="30000">
                <a:latin typeface="Calibri" pitchFamily="34" charset="0"/>
              </a:rPr>
              <a:t>1</a:t>
            </a:r>
            <a:r>
              <a:rPr lang="pt-PT" i="1">
                <a:latin typeface="Calibri" pitchFamily="34" charset="0"/>
              </a:rPr>
              <a:t> Information reported in June 2013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ítulo 1"/>
          <p:cNvSpPr>
            <a:spLocks noGrp="1"/>
          </p:cNvSpPr>
          <p:nvPr>
            <p:ph type="title"/>
          </p:nvPr>
        </p:nvSpPr>
        <p:spPr/>
        <p:txBody>
          <a:bodyPr/>
          <a:lstStyle/>
          <a:p>
            <a:pPr eaLnBrk="1" hangingPunct="1"/>
            <a:r>
              <a:rPr lang="pt-BR" sz="2200" smtClean="0">
                <a:latin typeface="Calibri" pitchFamily="34" charset="0"/>
              </a:rPr>
              <a:t>PME Investimentos Contact Information</a:t>
            </a:r>
          </a:p>
        </p:txBody>
      </p:sp>
      <p:sp>
        <p:nvSpPr>
          <p:cNvPr id="46082" name="Rectangle 9"/>
          <p:cNvSpPr>
            <a:spLocks noChangeArrowheads="1"/>
          </p:cNvSpPr>
          <p:nvPr/>
        </p:nvSpPr>
        <p:spPr bwMode="auto">
          <a:xfrm>
            <a:off x="466725" y="2590950"/>
            <a:ext cx="6985000" cy="2923877"/>
          </a:xfrm>
          <a:prstGeom prst="rect">
            <a:avLst/>
          </a:prstGeom>
          <a:noFill/>
          <a:ln w="12700" algn="ctr">
            <a:noFill/>
            <a:miter lim="800000"/>
            <a:headEnd/>
            <a:tailEnd/>
          </a:ln>
        </p:spPr>
        <p:txBody>
          <a:bodyPr anchor="ctr">
            <a:spAutoFit/>
          </a:bodyPr>
          <a:lstStyle/>
          <a:p>
            <a:pPr marL="714375" lvl="1">
              <a:buClr>
                <a:srgbClr val="000066"/>
              </a:buClr>
              <a:buSzPct val="80000"/>
            </a:pPr>
            <a:r>
              <a:rPr lang="pt-PT" sz="2400" b="1" dirty="0" smtClean="0">
                <a:solidFill>
                  <a:srgbClr val="000066"/>
                </a:solidFill>
                <a:latin typeface="Calibri" pitchFamily="34" charset="0"/>
              </a:rPr>
              <a:t>Carlos </a:t>
            </a:r>
            <a:r>
              <a:rPr lang="pt-PT" sz="2400" b="1" dirty="0">
                <a:solidFill>
                  <a:srgbClr val="000066"/>
                </a:solidFill>
                <a:latin typeface="Calibri" pitchFamily="34" charset="0"/>
              </a:rPr>
              <a:t>de Castro</a:t>
            </a:r>
          </a:p>
          <a:p>
            <a:pPr marL="714375" lvl="1">
              <a:buClr>
                <a:srgbClr val="000066"/>
              </a:buClr>
              <a:buSzPct val="80000"/>
            </a:pPr>
            <a:r>
              <a:rPr lang="pt-PT" sz="2400" b="1" dirty="0" err="1">
                <a:solidFill>
                  <a:srgbClr val="000066"/>
                </a:solidFill>
                <a:latin typeface="Calibri" pitchFamily="34" charset="0"/>
              </a:rPr>
              <a:t>Vice-President</a:t>
            </a:r>
            <a:r>
              <a:rPr lang="pt-PT" sz="2400" b="1" dirty="0">
                <a:solidFill>
                  <a:srgbClr val="000066"/>
                </a:solidFill>
                <a:latin typeface="Calibri" pitchFamily="34" charset="0"/>
              </a:rPr>
              <a:t> </a:t>
            </a:r>
            <a:r>
              <a:rPr lang="pt-PT" sz="2400" b="1" dirty="0" err="1">
                <a:solidFill>
                  <a:srgbClr val="000066"/>
                </a:solidFill>
                <a:latin typeface="Calibri" pitchFamily="34" charset="0"/>
              </a:rPr>
              <a:t>and</a:t>
            </a:r>
            <a:r>
              <a:rPr lang="pt-PT" sz="2400" b="1" dirty="0">
                <a:solidFill>
                  <a:srgbClr val="000066"/>
                </a:solidFill>
                <a:latin typeface="Calibri" pitchFamily="34" charset="0"/>
              </a:rPr>
              <a:t> </a:t>
            </a:r>
            <a:r>
              <a:rPr lang="pt-PT" sz="2400" b="1" dirty="0" err="1">
                <a:solidFill>
                  <a:srgbClr val="000066"/>
                </a:solidFill>
                <a:latin typeface="Calibri" pitchFamily="34" charset="0"/>
              </a:rPr>
              <a:t>CEO</a:t>
            </a:r>
            <a:endParaRPr lang="pt-PT" sz="2400" b="1" dirty="0">
              <a:solidFill>
                <a:srgbClr val="000066"/>
              </a:solidFill>
              <a:latin typeface="Calibri" pitchFamily="34" charset="0"/>
            </a:endParaRPr>
          </a:p>
          <a:p>
            <a:pPr lvl="1">
              <a:buClr>
                <a:srgbClr val="000066"/>
              </a:buClr>
              <a:buSzPct val="80000"/>
              <a:buFont typeface="Wingdings" pitchFamily="2" charset="2"/>
              <a:buChar char="è"/>
            </a:pPr>
            <a:endParaRPr lang="pt-PT" sz="2400" u="sng" dirty="0">
              <a:solidFill>
                <a:srgbClr val="0000CC"/>
              </a:solidFill>
              <a:latin typeface="Calibri" pitchFamily="34" charset="0"/>
            </a:endParaRPr>
          </a:p>
          <a:p>
            <a:pPr lvl="1">
              <a:buClr>
                <a:srgbClr val="000066"/>
              </a:buClr>
              <a:buSzPct val="80000"/>
              <a:buFont typeface="Wingdings" pitchFamily="2" charset="2"/>
              <a:buChar char="è"/>
            </a:pPr>
            <a:r>
              <a:rPr lang="pt-PT" sz="2400" u="sng" dirty="0" err="1">
                <a:solidFill>
                  <a:srgbClr val="0000CC"/>
                </a:solidFill>
                <a:latin typeface="Calibri" pitchFamily="34" charset="0"/>
              </a:rPr>
              <a:t>adm@pmeinvestimentos.pt</a:t>
            </a:r>
            <a:endParaRPr lang="pt-PT" sz="2400" u="sng" dirty="0">
              <a:solidFill>
                <a:srgbClr val="0000CC"/>
              </a:solidFill>
              <a:latin typeface="Calibri" pitchFamily="34" charset="0"/>
            </a:endParaRPr>
          </a:p>
          <a:p>
            <a:pPr lvl="1">
              <a:buClr>
                <a:srgbClr val="000066"/>
              </a:buClr>
              <a:buSzPct val="80000"/>
            </a:pPr>
            <a:endParaRPr lang="pt-PT" sz="2400" dirty="0">
              <a:solidFill>
                <a:srgbClr val="000066"/>
              </a:solidFill>
              <a:latin typeface="Calibri" pitchFamily="34" charset="0"/>
              <a:hlinkClick r:id="rId2"/>
            </a:endParaRPr>
          </a:p>
          <a:p>
            <a:pPr lvl="1">
              <a:buClr>
                <a:srgbClr val="000066"/>
              </a:buClr>
              <a:buSzPct val="80000"/>
              <a:buFont typeface="Wingdings" pitchFamily="2" charset="2"/>
              <a:buChar char="è"/>
            </a:pPr>
            <a:r>
              <a:rPr lang="pt-PT" sz="2400" dirty="0" err="1">
                <a:solidFill>
                  <a:srgbClr val="000066"/>
                </a:solidFill>
                <a:latin typeface="Calibri" pitchFamily="34" charset="0"/>
              </a:rPr>
              <a:t>Telephone</a:t>
            </a:r>
            <a:r>
              <a:rPr lang="pt-PT" sz="2400" dirty="0">
                <a:solidFill>
                  <a:srgbClr val="000066"/>
                </a:solidFill>
                <a:latin typeface="Calibri" pitchFamily="34" charset="0"/>
              </a:rPr>
              <a:t> </a:t>
            </a:r>
            <a:r>
              <a:rPr lang="pt-PT" sz="2400" dirty="0" err="1">
                <a:solidFill>
                  <a:srgbClr val="000066"/>
                </a:solidFill>
                <a:latin typeface="Calibri" pitchFamily="34" charset="0"/>
              </a:rPr>
              <a:t>numbers</a:t>
            </a:r>
            <a:r>
              <a:rPr lang="pt-PT" sz="2400" dirty="0">
                <a:solidFill>
                  <a:srgbClr val="000066"/>
                </a:solidFill>
                <a:latin typeface="Calibri" pitchFamily="34" charset="0"/>
              </a:rPr>
              <a:t>:</a:t>
            </a:r>
          </a:p>
          <a:p>
            <a:pPr lvl="2">
              <a:buClr>
                <a:srgbClr val="000066"/>
              </a:buClr>
              <a:buSzPct val="80000"/>
            </a:pPr>
            <a:r>
              <a:rPr lang="pt-PT" sz="2000" dirty="0">
                <a:solidFill>
                  <a:srgbClr val="000066"/>
                </a:solidFill>
                <a:latin typeface="Calibri" pitchFamily="34" charset="0"/>
              </a:rPr>
              <a:t>(+351) 21 799 42 74</a:t>
            </a:r>
            <a:r>
              <a:rPr lang="pt-PT" sz="2000" dirty="0">
                <a:latin typeface="Calibri" pitchFamily="34" charset="0"/>
              </a:rPr>
              <a:t/>
            </a:r>
            <a:br>
              <a:rPr lang="pt-PT" sz="2000" dirty="0">
                <a:latin typeface="Calibri" pitchFamily="34" charset="0"/>
              </a:rPr>
            </a:br>
            <a:r>
              <a:rPr lang="pt-PT" sz="2000" dirty="0">
                <a:solidFill>
                  <a:srgbClr val="000066"/>
                </a:solidFill>
                <a:latin typeface="Calibri" pitchFamily="34" charset="0"/>
              </a:rPr>
              <a:t>(+351) 21 799 42 75</a:t>
            </a:r>
            <a:endParaRPr lang="pt-PT" sz="2000" dirty="0">
              <a:latin typeface="Calibri" pitchFamily="34" charset="0"/>
              <a:hlinkClick r:id="rId2"/>
            </a:endParaRPr>
          </a:p>
        </p:txBody>
      </p:sp>
      <p:sp>
        <p:nvSpPr>
          <p:cNvPr id="42" name="Rectângulo arredondado 41"/>
          <p:cNvSpPr/>
          <p:nvPr/>
        </p:nvSpPr>
        <p:spPr bwMode="auto">
          <a:xfrm>
            <a:off x="179512" y="1556792"/>
            <a:ext cx="8604000" cy="576064"/>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r>
              <a:rPr lang="pt-PT" sz="2600" b="1">
                <a:solidFill>
                  <a:srgbClr val="000066"/>
                </a:solidFill>
                <a:latin typeface="Calibri" pitchFamily="34" charset="0"/>
                <a:cs typeface="Arial" charset="0"/>
              </a:rPr>
              <a:t>Additional Information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r>
              <a:rPr lang="pt-PT" sz="2200" smtClean="0">
                <a:latin typeface="Calibri" pitchFamily="34" charset="0"/>
              </a:rPr>
              <a:t>PME Investimentos - History</a:t>
            </a:r>
            <a:endParaRPr lang="en-US" sz="2200" smtClean="0">
              <a:latin typeface="Calibri" pitchFamily="34" charset="0"/>
            </a:endParaRPr>
          </a:p>
        </p:txBody>
      </p:sp>
      <p:sp>
        <p:nvSpPr>
          <p:cNvPr id="18434" name="Rectangle 6"/>
          <p:cNvSpPr>
            <a:spLocks noChangeArrowheads="1"/>
          </p:cNvSpPr>
          <p:nvPr/>
        </p:nvSpPr>
        <p:spPr bwMode="auto">
          <a:xfrm>
            <a:off x="0" y="60325"/>
            <a:ext cx="182563" cy="336550"/>
          </a:xfrm>
          <a:prstGeom prst="rect">
            <a:avLst/>
          </a:prstGeom>
          <a:noFill/>
          <a:ln w="9525">
            <a:noFill/>
            <a:miter lim="800000"/>
            <a:headEnd/>
            <a:tailEnd/>
          </a:ln>
        </p:spPr>
        <p:txBody>
          <a:bodyPr wrap="none" lIns="90000" tIns="90000" rIns="90000" bIns="90000" anchor="ctr">
            <a:spAutoFit/>
          </a:bodyPr>
          <a:lstStyle/>
          <a:p>
            <a:endParaRPr lang="en-US">
              <a:latin typeface="Calibri" pitchFamily="34" charset="0"/>
            </a:endParaRPr>
          </a:p>
        </p:txBody>
      </p:sp>
      <p:sp>
        <p:nvSpPr>
          <p:cNvPr id="18435" name="Rectangle 28"/>
          <p:cNvSpPr>
            <a:spLocks noChangeArrowheads="1"/>
          </p:cNvSpPr>
          <p:nvPr/>
        </p:nvSpPr>
        <p:spPr bwMode="auto">
          <a:xfrm>
            <a:off x="249238" y="5194300"/>
            <a:ext cx="1009650" cy="682625"/>
          </a:xfrm>
          <a:prstGeom prst="rect">
            <a:avLst/>
          </a:prstGeom>
          <a:noFill/>
          <a:ln w="9525">
            <a:noFill/>
            <a:miter lim="800000"/>
            <a:headEnd/>
            <a:tailEnd/>
          </a:ln>
        </p:spPr>
        <p:txBody>
          <a:bodyPr lIns="0" tIns="0" rIns="0" bIns="0"/>
          <a:lstStyle/>
          <a:p>
            <a:pPr algn="ctr" defTabSz="952500" eaLnBrk="0" hangingPunct="0"/>
            <a:r>
              <a:rPr lang="pt-PT">
                <a:latin typeface="Calibri" pitchFamily="34" charset="0"/>
              </a:rPr>
              <a:t>Company founded under the name SULPEDIP (SCR)</a:t>
            </a:r>
            <a:endParaRPr lang="en-US">
              <a:latin typeface="Calibri" pitchFamily="34" charset="0"/>
            </a:endParaRPr>
          </a:p>
        </p:txBody>
      </p:sp>
      <p:sp>
        <p:nvSpPr>
          <p:cNvPr id="18436" name="Rectangle 31"/>
          <p:cNvSpPr>
            <a:spLocks noChangeArrowheads="1"/>
          </p:cNvSpPr>
          <p:nvPr/>
        </p:nvSpPr>
        <p:spPr bwMode="auto">
          <a:xfrm>
            <a:off x="284163" y="2900363"/>
            <a:ext cx="1398587" cy="744537"/>
          </a:xfrm>
          <a:prstGeom prst="rect">
            <a:avLst/>
          </a:prstGeom>
          <a:noFill/>
          <a:ln w="9525">
            <a:noFill/>
            <a:miter lim="800000"/>
            <a:headEnd/>
            <a:tailEnd/>
          </a:ln>
        </p:spPr>
        <p:txBody>
          <a:bodyPr lIns="0" tIns="0" rIns="0" bIns="0"/>
          <a:lstStyle/>
          <a:p>
            <a:pPr algn="ctr" defTabSz="952500" eaLnBrk="0" hangingPunct="0"/>
            <a:r>
              <a:rPr lang="pt-PT">
                <a:latin typeface="Calibri" pitchFamily="34" charset="0"/>
              </a:rPr>
              <a:t>Transformation into an Investment Company under the name PME Investimentos – Sociedade de Investimento, S.A.</a:t>
            </a:r>
            <a:endParaRPr lang="en-US">
              <a:latin typeface="Calibri" pitchFamily="34" charset="0"/>
            </a:endParaRPr>
          </a:p>
        </p:txBody>
      </p:sp>
      <p:sp>
        <p:nvSpPr>
          <p:cNvPr id="18437" name="Rectangle 78"/>
          <p:cNvSpPr>
            <a:spLocks noChangeArrowheads="1"/>
          </p:cNvSpPr>
          <p:nvPr>
            <p:custDataLst>
              <p:tags r:id="rId1"/>
            </p:custDataLst>
          </p:nvPr>
        </p:nvSpPr>
        <p:spPr bwMode="auto">
          <a:xfrm>
            <a:off x="123825" y="4084638"/>
            <a:ext cx="2259013" cy="868362"/>
          </a:xfrm>
          <a:prstGeom prst="rect">
            <a:avLst/>
          </a:prstGeom>
          <a:noFill/>
          <a:ln w="9525" algn="ctr">
            <a:solidFill>
              <a:srgbClr val="003366"/>
            </a:solidFill>
            <a:prstDash val="dash"/>
            <a:miter lim="800000"/>
            <a:headEnd/>
            <a:tailEnd/>
          </a:ln>
        </p:spPr>
        <p:txBody>
          <a:bodyPr lIns="0" tIns="0" rIns="0" bIns="0" anchor="ctr"/>
          <a:lstStyle/>
          <a:p>
            <a:pPr algn="ctr">
              <a:lnSpc>
                <a:spcPct val="86000"/>
              </a:lnSpc>
            </a:pPr>
            <a:endParaRPr lang="en-US" sz="1300">
              <a:solidFill>
                <a:schemeClr val="bg1"/>
              </a:solidFill>
              <a:latin typeface="Calibri" pitchFamily="34" charset="0"/>
            </a:endParaRPr>
          </a:p>
        </p:txBody>
      </p:sp>
      <p:sp>
        <p:nvSpPr>
          <p:cNvPr id="18438" name="Text Box 17"/>
          <p:cNvSpPr txBox="1">
            <a:spLocks noChangeArrowheads="1"/>
          </p:cNvSpPr>
          <p:nvPr/>
        </p:nvSpPr>
        <p:spPr bwMode="auto">
          <a:xfrm>
            <a:off x="107950" y="4073525"/>
            <a:ext cx="455613" cy="419100"/>
          </a:xfrm>
          <a:prstGeom prst="rect">
            <a:avLst/>
          </a:prstGeom>
          <a:noFill/>
          <a:ln w="9525" algn="ctr">
            <a:noFill/>
            <a:miter lim="800000"/>
            <a:headEnd/>
            <a:tailEnd/>
          </a:ln>
        </p:spPr>
        <p:txBody>
          <a:bodyPr lIns="0" tIns="79200" rIns="0" bIns="79200">
            <a:spAutoFit/>
          </a:bodyPr>
          <a:lstStyle/>
          <a:p>
            <a:pPr marL="161925" indent="-161925" algn="ctr" defTabSz="955675" eaLnBrk="0" hangingPunct="0">
              <a:lnSpc>
                <a:spcPct val="120000"/>
              </a:lnSpc>
              <a:spcBef>
                <a:spcPct val="30000"/>
              </a:spcBef>
              <a:spcAft>
                <a:spcPct val="20000"/>
              </a:spcAft>
              <a:buClr>
                <a:srgbClr val="CC0000"/>
              </a:buClr>
              <a:buFont typeface="Wingdings" pitchFamily="2" charset="2"/>
              <a:buNone/>
            </a:pPr>
            <a:r>
              <a:rPr lang="pt-PT" sz="1400">
                <a:solidFill>
                  <a:srgbClr val="336699"/>
                </a:solidFill>
                <a:latin typeface="Calibri" pitchFamily="34" charset="0"/>
              </a:rPr>
              <a:t>1989</a:t>
            </a:r>
          </a:p>
        </p:txBody>
      </p:sp>
      <p:sp>
        <p:nvSpPr>
          <p:cNvPr id="18439" name="Line 148"/>
          <p:cNvSpPr>
            <a:spLocks noChangeShapeType="1"/>
          </p:cNvSpPr>
          <p:nvPr/>
        </p:nvSpPr>
        <p:spPr bwMode="auto">
          <a:xfrm>
            <a:off x="317500" y="4502150"/>
            <a:ext cx="8647113" cy="6350"/>
          </a:xfrm>
          <a:prstGeom prst="line">
            <a:avLst/>
          </a:prstGeom>
          <a:noFill/>
          <a:ln w="19050">
            <a:solidFill>
              <a:schemeClr val="hlink"/>
            </a:solidFill>
            <a:round/>
            <a:headEnd/>
            <a:tailEnd type="triangle" w="med" len="med"/>
          </a:ln>
        </p:spPr>
        <p:txBody>
          <a:bodyPr lIns="0" tIns="0" rIns="0" bIns="0" anchor="ctr"/>
          <a:lstStyle/>
          <a:p>
            <a:endParaRPr lang="pt-PT"/>
          </a:p>
        </p:txBody>
      </p:sp>
      <p:sp>
        <p:nvSpPr>
          <p:cNvPr id="18440" name="Text Box 29"/>
          <p:cNvSpPr txBox="1">
            <a:spLocks noChangeArrowheads="1"/>
          </p:cNvSpPr>
          <p:nvPr/>
        </p:nvSpPr>
        <p:spPr bwMode="auto">
          <a:xfrm>
            <a:off x="760413" y="4473575"/>
            <a:ext cx="455612" cy="419100"/>
          </a:xfrm>
          <a:prstGeom prst="rect">
            <a:avLst/>
          </a:prstGeom>
          <a:noFill/>
          <a:ln w="9525" algn="ctr">
            <a:noFill/>
            <a:miter lim="800000"/>
            <a:headEnd/>
            <a:tailEnd/>
          </a:ln>
        </p:spPr>
        <p:txBody>
          <a:bodyPr lIns="0" tIns="79200" rIns="0" bIns="79200">
            <a:spAutoFit/>
          </a:bodyPr>
          <a:lstStyle/>
          <a:p>
            <a:pPr marL="161925" indent="-161925" algn="ctr" defTabSz="955675" eaLnBrk="0" hangingPunct="0">
              <a:lnSpc>
                <a:spcPct val="120000"/>
              </a:lnSpc>
              <a:spcBef>
                <a:spcPct val="30000"/>
              </a:spcBef>
              <a:spcAft>
                <a:spcPct val="20000"/>
              </a:spcAft>
              <a:buClr>
                <a:srgbClr val="CC0000"/>
              </a:buClr>
              <a:buFont typeface="Wingdings" pitchFamily="2" charset="2"/>
              <a:buNone/>
            </a:pPr>
            <a:r>
              <a:rPr lang="pt-PT" sz="1400">
                <a:solidFill>
                  <a:srgbClr val="336699"/>
                </a:solidFill>
                <a:latin typeface="Calibri" pitchFamily="34" charset="0"/>
              </a:rPr>
              <a:t>1998</a:t>
            </a:r>
          </a:p>
        </p:txBody>
      </p:sp>
      <p:sp>
        <p:nvSpPr>
          <p:cNvPr id="18441" name="Rectangle 64"/>
          <p:cNvSpPr>
            <a:spLocks noChangeArrowheads="1"/>
          </p:cNvSpPr>
          <p:nvPr/>
        </p:nvSpPr>
        <p:spPr bwMode="auto">
          <a:xfrm>
            <a:off x="5883275" y="3221038"/>
            <a:ext cx="1319213" cy="495300"/>
          </a:xfrm>
          <a:prstGeom prst="rect">
            <a:avLst/>
          </a:prstGeom>
          <a:noFill/>
          <a:ln w="9525">
            <a:noFill/>
            <a:miter lim="800000"/>
            <a:headEnd/>
            <a:tailEnd/>
          </a:ln>
        </p:spPr>
        <p:txBody>
          <a:bodyPr lIns="0" tIns="0" rIns="0" bIns="0"/>
          <a:lstStyle/>
          <a:p>
            <a:pPr algn="ctr" defTabSz="952500" eaLnBrk="0" hangingPunct="0"/>
            <a:r>
              <a:rPr lang="pt-PT" sz="900">
                <a:latin typeface="Calibri" pitchFamily="34" charset="0"/>
              </a:rPr>
              <a:t> </a:t>
            </a:r>
            <a:r>
              <a:rPr lang="pt-PT">
                <a:latin typeface="Calibri" pitchFamily="34" charset="0"/>
              </a:rPr>
              <a:t>Participation of FINOVA in the funding of the VCF and Business Angels Credit Lines</a:t>
            </a:r>
            <a:endParaRPr lang="en-US">
              <a:latin typeface="Calibri" pitchFamily="34" charset="0"/>
            </a:endParaRPr>
          </a:p>
        </p:txBody>
      </p:sp>
      <p:sp>
        <p:nvSpPr>
          <p:cNvPr id="18442" name="Rectangle 86"/>
          <p:cNvSpPr>
            <a:spLocks noChangeArrowheads="1"/>
          </p:cNvSpPr>
          <p:nvPr/>
        </p:nvSpPr>
        <p:spPr bwMode="auto">
          <a:xfrm>
            <a:off x="6875463" y="5300663"/>
            <a:ext cx="825500" cy="676275"/>
          </a:xfrm>
          <a:prstGeom prst="rect">
            <a:avLst/>
          </a:prstGeom>
          <a:noFill/>
          <a:ln w="9525" algn="ctr">
            <a:noFill/>
            <a:miter lim="800000"/>
            <a:headEnd/>
            <a:tailEnd/>
          </a:ln>
        </p:spPr>
        <p:txBody>
          <a:bodyPr lIns="0" tIns="0" rIns="0" bIns="0"/>
          <a:lstStyle/>
          <a:p>
            <a:pPr algn="ctr" defTabSz="952500" eaLnBrk="0" hangingPunct="0"/>
            <a:r>
              <a:rPr lang="pt-PT">
                <a:latin typeface="Calibri" pitchFamily="34" charset="0"/>
              </a:rPr>
              <a:t>Launch of the PME Investe V,  VI, VI Amendment and QREN Investe Credit Lines</a:t>
            </a:r>
          </a:p>
        </p:txBody>
      </p:sp>
      <p:sp>
        <p:nvSpPr>
          <p:cNvPr id="18443" name="Rectangle 78"/>
          <p:cNvSpPr>
            <a:spLocks noChangeArrowheads="1"/>
          </p:cNvSpPr>
          <p:nvPr>
            <p:custDataLst>
              <p:tags r:id="rId2"/>
            </p:custDataLst>
          </p:nvPr>
        </p:nvSpPr>
        <p:spPr bwMode="auto">
          <a:xfrm>
            <a:off x="2843213" y="4068763"/>
            <a:ext cx="5905500" cy="868362"/>
          </a:xfrm>
          <a:prstGeom prst="rect">
            <a:avLst/>
          </a:prstGeom>
          <a:noFill/>
          <a:ln w="9525" algn="ctr">
            <a:solidFill>
              <a:srgbClr val="003366"/>
            </a:solidFill>
            <a:prstDash val="dash"/>
            <a:miter lim="800000"/>
            <a:headEnd/>
            <a:tailEnd/>
          </a:ln>
        </p:spPr>
        <p:txBody>
          <a:bodyPr lIns="0" tIns="0" rIns="0" bIns="0" anchor="ctr"/>
          <a:lstStyle/>
          <a:p>
            <a:pPr algn="ctr">
              <a:lnSpc>
                <a:spcPct val="86000"/>
              </a:lnSpc>
            </a:pPr>
            <a:endParaRPr lang="en-US" sz="1300">
              <a:solidFill>
                <a:schemeClr val="bg1"/>
              </a:solidFill>
              <a:latin typeface="Calibri" pitchFamily="34" charset="0"/>
            </a:endParaRPr>
          </a:p>
        </p:txBody>
      </p:sp>
      <p:sp>
        <p:nvSpPr>
          <p:cNvPr id="18444" name="Text Box 56"/>
          <p:cNvSpPr txBox="1">
            <a:spLocks noChangeArrowheads="1"/>
          </p:cNvSpPr>
          <p:nvPr/>
        </p:nvSpPr>
        <p:spPr bwMode="auto">
          <a:xfrm>
            <a:off x="5257800" y="4076700"/>
            <a:ext cx="898525" cy="419100"/>
          </a:xfrm>
          <a:prstGeom prst="rect">
            <a:avLst/>
          </a:prstGeom>
          <a:noFill/>
          <a:ln w="9525" algn="ctr">
            <a:noFill/>
            <a:miter lim="800000"/>
            <a:headEnd/>
            <a:tailEnd/>
          </a:ln>
        </p:spPr>
        <p:txBody>
          <a:bodyPr lIns="0" tIns="79200" rIns="0" bIns="79200">
            <a:spAutoFit/>
          </a:bodyPr>
          <a:lstStyle/>
          <a:p>
            <a:pPr marL="161925" indent="-161925" algn="ctr" defTabSz="955675" eaLnBrk="0" hangingPunct="0">
              <a:lnSpc>
                <a:spcPct val="120000"/>
              </a:lnSpc>
              <a:spcBef>
                <a:spcPct val="30000"/>
              </a:spcBef>
              <a:spcAft>
                <a:spcPct val="20000"/>
              </a:spcAft>
              <a:buClr>
                <a:srgbClr val="CC0000"/>
              </a:buClr>
              <a:buFont typeface="Wingdings" pitchFamily="2" charset="2"/>
              <a:buNone/>
            </a:pPr>
            <a:r>
              <a:rPr lang="pt-PT" sz="1400">
                <a:solidFill>
                  <a:srgbClr val="336699"/>
                </a:solidFill>
                <a:latin typeface="Calibri" pitchFamily="34" charset="0"/>
              </a:rPr>
              <a:t> 2009</a:t>
            </a:r>
          </a:p>
        </p:txBody>
      </p:sp>
      <p:sp>
        <p:nvSpPr>
          <p:cNvPr id="18445" name="Text Box 62"/>
          <p:cNvSpPr txBox="1">
            <a:spLocks noChangeArrowheads="1"/>
          </p:cNvSpPr>
          <p:nvPr/>
        </p:nvSpPr>
        <p:spPr bwMode="auto">
          <a:xfrm>
            <a:off x="5972175" y="4508500"/>
            <a:ext cx="1263650" cy="419100"/>
          </a:xfrm>
          <a:prstGeom prst="rect">
            <a:avLst/>
          </a:prstGeom>
          <a:noFill/>
          <a:ln w="9525" algn="ctr">
            <a:noFill/>
            <a:miter lim="800000"/>
            <a:headEnd/>
            <a:tailEnd/>
          </a:ln>
        </p:spPr>
        <p:txBody>
          <a:bodyPr lIns="0" tIns="79200" rIns="0" bIns="79200">
            <a:spAutoFit/>
          </a:bodyPr>
          <a:lstStyle/>
          <a:p>
            <a:pPr marL="161925" indent="-161925" algn="ctr" defTabSz="955675" eaLnBrk="0" hangingPunct="0">
              <a:lnSpc>
                <a:spcPct val="120000"/>
              </a:lnSpc>
              <a:spcBef>
                <a:spcPct val="30000"/>
              </a:spcBef>
              <a:spcAft>
                <a:spcPct val="20000"/>
              </a:spcAft>
              <a:buClr>
                <a:srgbClr val="CC0000"/>
              </a:buClr>
              <a:buFont typeface="Wingdings" pitchFamily="2" charset="2"/>
              <a:buNone/>
            </a:pPr>
            <a:r>
              <a:rPr lang="pt-PT" sz="1400">
                <a:solidFill>
                  <a:srgbClr val="336699"/>
                </a:solidFill>
                <a:latin typeface="Calibri" pitchFamily="34" charset="0"/>
              </a:rPr>
              <a:t>2010</a:t>
            </a:r>
          </a:p>
        </p:txBody>
      </p:sp>
      <p:sp>
        <p:nvSpPr>
          <p:cNvPr id="18446" name="Rectangle 50"/>
          <p:cNvSpPr>
            <a:spLocks noChangeArrowheads="1"/>
          </p:cNvSpPr>
          <p:nvPr/>
        </p:nvSpPr>
        <p:spPr bwMode="auto">
          <a:xfrm>
            <a:off x="4654550" y="3036888"/>
            <a:ext cx="1101725" cy="744537"/>
          </a:xfrm>
          <a:prstGeom prst="rect">
            <a:avLst/>
          </a:prstGeom>
          <a:noFill/>
          <a:ln w="9525">
            <a:noFill/>
            <a:miter lim="800000"/>
            <a:headEnd/>
            <a:tailEnd/>
          </a:ln>
        </p:spPr>
        <p:txBody>
          <a:bodyPr lIns="0" tIns="0" rIns="0" bIns="0"/>
          <a:lstStyle/>
          <a:p>
            <a:pPr algn="ctr" defTabSz="952500" eaLnBrk="0" hangingPunct="0"/>
            <a:r>
              <a:rPr lang="pt-PT">
                <a:latin typeface="Calibri" pitchFamily="34" charset="0"/>
              </a:rPr>
              <a:t>Launch of the first PME Investe (I and II) Credit Lines under the scope of FINOVA</a:t>
            </a:r>
            <a:endParaRPr lang="en-US">
              <a:latin typeface="Calibri" pitchFamily="34" charset="0"/>
            </a:endParaRPr>
          </a:p>
        </p:txBody>
      </p:sp>
      <p:sp>
        <p:nvSpPr>
          <p:cNvPr id="18447" name="Text Box 48"/>
          <p:cNvSpPr txBox="1">
            <a:spLocks noChangeArrowheads="1"/>
          </p:cNvSpPr>
          <p:nvPr/>
        </p:nvSpPr>
        <p:spPr bwMode="auto">
          <a:xfrm>
            <a:off x="4356100" y="4491038"/>
            <a:ext cx="887413" cy="419100"/>
          </a:xfrm>
          <a:prstGeom prst="rect">
            <a:avLst/>
          </a:prstGeom>
          <a:noFill/>
          <a:ln w="9525" algn="ctr">
            <a:noFill/>
            <a:miter lim="800000"/>
            <a:headEnd/>
            <a:tailEnd/>
          </a:ln>
        </p:spPr>
        <p:txBody>
          <a:bodyPr lIns="0" tIns="79200" rIns="0" bIns="79200">
            <a:spAutoFit/>
          </a:bodyPr>
          <a:lstStyle/>
          <a:p>
            <a:pPr marL="161925" indent="-161925" algn="ctr" defTabSz="955675" eaLnBrk="0" hangingPunct="0">
              <a:lnSpc>
                <a:spcPct val="120000"/>
              </a:lnSpc>
              <a:spcBef>
                <a:spcPct val="30000"/>
              </a:spcBef>
              <a:spcAft>
                <a:spcPct val="20000"/>
              </a:spcAft>
              <a:buClr>
                <a:srgbClr val="CC0000"/>
              </a:buClr>
              <a:buFont typeface="Wingdings" pitchFamily="2" charset="2"/>
              <a:buNone/>
            </a:pPr>
            <a:r>
              <a:rPr lang="pt-PT" sz="1400">
                <a:solidFill>
                  <a:srgbClr val="336699"/>
                </a:solidFill>
                <a:latin typeface="Calibri" pitchFamily="34" charset="0"/>
              </a:rPr>
              <a:t>2008</a:t>
            </a:r>
          </a:p>
        </p:txBody>
      </p:sp>
      <p:cxnSp>
        <p:nvCxnSpPr>
          <p:cNvPr id="18448" name="AutoShape 177"/>
          <p:cNvCxnSpPr>
            <a:cxnSpLocks noChangeShapeType="1"/>
            <a:stCxn id="18447" idx="0"/>
          </p:cNvCxnSpPr>
          <p:nvPr/>
        </p:nvCxnSpPr>
        <p:spPr bwMode="auto">
          <a:xfrm rot="5400000" flipH="1" flipV="1">
            <a:off x="4625182" y="3947319"/>
            <a:ext cx="717550" cy="369887"/>
          </a:xfrm>
          <a:prstGeom prst="bentConnector3">
            <a:avLst>
              <a:gd name="adj1" fmla="val 45037"/>
            </a:avLst>
          </a:prstGeom>
          <a:noFill/>
          <a:ln w="9525">
            <a:solidFill>
              <a:srgbClr val="003366"/>
            </a:solidFill>
            <a:miter lim="800000"/>
            <a:headEnd/>
            <a:tailEnd/>
          </a:ln>
        </p:spPr>
      </p:cxnSp>
      <p:sp>
        <p:nvSpPr>
          <p:cNvPr id="18449" name="Text Box 62"/>
          <p:cNvSpPr txBox="1">
            <a:spLocks noChangeArrowheads="1"/>
          </p:cNvSpPr>
          <p:nvPr/>
        </p:nvSpPr>
        <p:spPr bwMode="auto">
          <a:xfrm>
            <a:off x="6750050" y="4005263"/>
            <a:ext cx="917575" cy="417512"/>
          </a:xfrm>
          <a:prstGeom prst="rect">
            <a:avLst/>
          </a:prstGeom>
          <a:noFill/>
          <a:ln w="9525" algn="ctr">
            <a:noFill/>
            <a:miter lim="800000"/>
            <a:headEnd/>
            <a:tailEnd/>
          </a:ln>
        </p:spPr>
        <p:txBody>
          <a:bodyPr lIns="0" tIns="79200" rIns="0" bIns="79200">
            <a:spAutoFit/>
          </a:bodyPr>
          <a:lstStyle/>
          <a:p>
            <a:pPr marL="161925" indent="-161925" algn="ctr" defTabSz="955675" eaLnBrk="0" hangingPunct="0">
              <a:lnSpc>
                <a:spcPct val="120000"/>
              </a:lnSpc>
              <a:spcBef>
                <a:spcPct val="30000"/>
              </a:spcBef>
              <a:spcAft>
                <a:spcPct val="20000"/>
              </a:spcAft>
              <a:buClr>
                <a:srgbClr val="CC0000"/>
              </a:buClr>
              <a:buFont typeface="Wingdings" pitchFamily="2" charset="2"/>
              <a:buNone/>
            </a:pPr>
            <a:r>
              <a:rPr lang="pt-PT" sz="1400">
                <a:solidFill>
                  <a:srgbClr val="336699"/>
                </a:solidFill>
                <a:latin typeface="Calibri" pitchFamily="34" charset="0"/>
              </a:rPr>
              <a:t>2010</a:t>
            </a:r>
          </a:p>
        </p:txBody>
      </p:sp>
      <p:sp>
        <p:nvSpPr>
          <p:cNvPr id="18450" name="AutoShape 78"/>
          <p:cNvSpPr>
            <a:spLocks noChangeArrowheads="1"/>
          </p:cNvSpPr>
          <p:nvPr/>
        </p:nvSpPr>
        <p:spPr bwMode="black">
          <a:xfrm>
            <a:off x="166688" y="1768475"/>
            <a:ext cx="2676525" cy="652463"/>
          </a:xfrm>
          <a:prstGeom prst="homePlate">
            <a:avLst>
              <a:gd name="adj" fmla="val 33824"/>
            </a:avLst>
          </a:prstGeom>
          <a:solidFill>
            <a:srgbClr val="003352"/>
          </a:solidFill>
          <a:ln w="9525">
            <a:noFill/>
            <a:miter lim="800000"/>
            <a:headEnd/>
            <a:tailEnd/>
          </a:ln>
        </p:spPr>
        <p:txBody>
          <a:bodyPr wrap="none" lIns="0" tIns="0" rIns="0" bIns="0" anchor="ctr"/>
          <a:lstStyle/>
          <a:p>
            <a:pPr algn="ctr" eaLnBrk="0" hangingPunct="0">
              <a:lnSpc>
                <a:spcPct val="130000"/>
              </a:lnSpc>
            </a:pPr>
            <a:endParaRPr lang="en-US">
              <a:solidFill>
                <a:schemeClr val="bg1"/>
              </a:solidFill>
              <a:latin typeface="Calibri" pitchFamily="34" charset="0"/>
            </a:endParaRPr>
          </a:p>
        </p:txBody>
      </p:sp>
      <p:sp>
        <p:nvSpPr>
          <p:cNvPr id="18451" name="AutoShape 79"/>
          <p:cNvSpPr>
            <a:spLocks noChangeArrowheads="1"/>
          </p:cNvSpPr>
          <p:nvPr/>
        </p:nvSpPr>
        <p:spPr bwMode="black">
          <a:xfrm>
            <a:off x="2771775" y="1768475"/>
            <a:ext cx="6192838" cy="652463"/>
          </a:xfrm>
          <a:prstGeom prst="chevron">
            <a:avLst>
              <a:gd name="adj" fmla="val 25091"/>
            </a:avLst>
          </a:prstGeom>
          <a:solidFill>
            <a:srgbClr val="003352"/>
          </a:solidFill>
          <a:ln w="9525">
            <a:noFill/>
            <a:miter lim="800000"/>
            <a:headEnd/>
            <a:tailEnd/>
          </a:ln>
        </p:spPr>
        <p:txBody>
          <a:bodyPr wrap="none" lIns="0" tIns="0" rIns="0" bIns="0" anchor="ctr"/>
          <a:lstStyle/>
          <a:p>
            <a:pPr algn="ctr" eaLnBrk="0" hangingPunct="0">
              <a:lnSpc>
                <a:spcPct val="130000"/>
              </a:lnSpc>
            </a:pPr>
            <a:endParaRPr lang="en-US">
              <a:solidFill>
                <a:schemeClr val="bg1"/>
              </a:solidFill>
              <a:latin typeface="Calibri" pitchFamily="34" charset="0"/>
            </a:endParaRPr>
          </a:p>
        </p:txBody>
      </p:sp>
      <p:sp>
        <p:nvSpPr>
          <p:cNvPr id="18452" name="Rectangle 82"/>
          <p:cNvSpPr>
            <a:spLocks noChangeArrowheads="1"/>
          </p:cNvSpPr>
          <p:nvPr/>
        </p:nvSpPr>
        <p:spPr bwMode="auto">
          <a:xfrm>
            <a:off x="442913" y="1812925"/>
            <a:ext cx="2155825" cy="577850"/>
          </a:xfrm>
          <a:prstGeom prst="rect">
            <a:avLst/>
          </a:prstGeom>
          <a:noFill/>
          <a:ln w="9525">
            <a:noFill/>
            <a:miter lim="800000"/>
            <a:headEnd/>
            <a:tailEnd/>
          </a:ln>
        </p:spPr>
        <p:txBody>
          <a:bodyPr lIns="0" tIns="0" rIns="0" bIns="0"/>
          <a:lstStyle/>
          <a:p>
            <a:pPr algn="ctr" defTabSz="952500" eaLnBrk="0" hangingPunct="0"/>
            <a:r>
              <a:rPr lang="pt-PT" sz="1500" b="1">
                <a:solidFill>
                  <a:schemeClr val="bg1"/>
                </a:solidFill>
                <a:latin typeface="Calibri" pitchFamily="34" charset="0"/>
              </a:rPr>
              <a:t>1989 – 2006</a:t>
            </a:r>
          </a:p>
          <a:p>
            <a:pPr algn="ctr" defTabSz="952500" eaLnBrk="0" hangingPunct="0"/>
            <a:r>
              <a:rPr lang="pt-PT" sz="1100">
                <a:solidFill>
                  <a:schemeClr val="bg1"/>
                </a:solidFill>
                <a:latin typeface="Calibri" pitchFamily="34" charset="0"/>
              </a:rPr>
              <a:t>Venture Capital Firm</a:t>
            </a:r>
            <a:endParaRPr lang="en-US" sz="1100">
              <a:solidFill>
                <a:schemeClr val="bg1"/>
              </a:solidFill>
              <a:latin typeface="Calibri" pitchFamily="34" charset="0"/>
            </a:endParaRPr>
          </a:p>
        </p:txBody>
      </p:sp>
      <p:sp>
        <p:nvSpPr>
          <p:cNvPr id="18453" name="Rectangle 83"/>
          <p:cNvSpPr>
            <a:spLocks noChangeArrowheads="1"/>
          </p:cNvSpPr>
          <p:nvPr/>
        </p:nvSpPr>
        <p:spPr bwMode="auto">
          <a:xfrm>
            <a:off x="4303713" y="1812925"/>
            <a:ext cx="2155825" cy="577850"/>
          </a:xfrm>
          <a:prstGeom prst="rect">
            <a:avLst/>
          </a:prstGeom>
          <a:noFill/>
          <a:ln w="9525">
            <a:noFill/>
            <a:miter lim="800000"/>
            <a:headEnd/>
            <a:tailEnd/>
          </a:ln>
        </p:spPr>
        <p:txBody>
          <a:bodyPr lIns="0" tIns="0" rIns="0" bIns="0"/>
          <a:lstStyle/>
          <a:p>
            <a:pPr algn="ctr" defTabSz="952500" eaLnBrk="0" hangingPunct="0"/>
            <a:r>
              <a:rPr lang="pt-PT" sz="1500" b="1">
                <a:solidFill>
                  <a:schemeClr val="bg1"/>
                </a:solidFill>
                <a:latin typeface="Calibri" pitchFamily="34" charset="0"/>
              </a:rPr>
              <a:t>2007 - 2013</a:t>
            </a:r>
          </a:p>
          <a:p>
            <a:pPr algn="ctr" defTabSz="952500" eaLnBrk="0" hangingPunct="0"/>
            <a:r>
              <a:rPr lang="pt-PT" sz="1100">
                <a:solidFill>
                  <a:schemeClr val="bg1"/>
                </a:solidFill>
                <a:latin typeface="Calibri" pitchFamily="34" charset="0"/>
              </a:rPr>
              <a:t>Management of Public Funds</a:t>
            </a:r>
            <a:endParaRPr lang="en-US" sz="1100">
              <a:solidFill>
                <a:schemeClr val="bg1"/>
              </a:solidFill>
              <a:latin typeface="Calibri" pitchFamily="34" charset="0"/>
            </a:endParaRPr>
          </a:p>
        </p:txBody>
      </p:sp>
      <p:sp>
        <p:nvSpPr>
          <p:cNvPr id="18454" name="Text Box 62"/>
          <p:cNvSpPr txBox="1">
            <a:spLocks noChangeArrowheads="1"/>
          </p:cNvSpPr>
          <p:nvPr/>
        </p:nvSpPr>
        <p:spPr bwMode="auto">
          <a:xfrm>
            <a:off x="7470775" y="4508500"/>
            <a:ext cx="917575" cy="419100"/>
          </a:xfrm>
          <a:prstGeom prst="rect">
            <a:avLst/>
          </a:prstGeom>
          <a:noFill/>
          <a:ln w="9525" algn="ctr">
            <a:noFill/>
            <a:miter lim="800000"/>
            <a:headEnd/>
            <a:tailEnd/>
          </a:ln>
        </p:spPr>
        <p:txBody>
          <a:bodyPr lIns="0" tIns="79200" rIns="0" bIns="79200">
            <a:spAutoFit/>
          </a:bodyPr>
          <a:lstStyle/>
          <a:p>
            <a:pPr marL="161925" indent="-161925" algn="ctr" defTabSz="955675" eaLnBrk="0" hangingPunct="0">
              <a:lnSpc>
                <a:spcPct val="120000"/>
              </a:lnSpc>
              <a:spcBef>
                <a:spcPct val="30000"/>
              </a:spcBef>
              <a:spcAft>
                <a:spcPct val="20000"/>
              </a:spcAft>
              <a:buClr>
                <a:srgbClr val="CC0000"/>
              </a:buClr>
              <a:buFont typeface="Wingdings" pitchFamily="2" charset="2"/>
              <a:buNone/>
            </a:pPr>
            <a:r>
              <a:rPr lang="pt-PT" sz="1400">
                <a:solidFill>
                  <a:srgbClr val="336699"/>
                </a:solidFill>
                <a:latin typeface="Calibri" pitchFamily="34" charset="0"/>
              </a:rPr>
              <a:t>2012</a:t>
            </a:r>
          </a:p>
        </p:txBody>
      </p:sp>
      <p:sp>
        <p:nvSpPr>
          <p:cNvPr id="18455" name="Rectangle 86"/>
          <p:cNvSpPr>
            <a:spLocks noChangeArrowheads="1"/>
          </p:cNvSpPr>
          <p:nvPr/>
        </p:nvSpPr>
        <p:spPr bwMode="auto">
          <a:xfrm>
            <a:off x="7507288" y="3357563"/>
            <a:ext cx="825500" cy="503237"/>
          </a:xfrm>
          <a:prstGeom prst="rect">
            <a:avLst/>
          </a:prstGeom>
          <a:noFill/>
          <a:ln w="9525" algn="ctr">
            <a:noFill/>
            <a:miter lim="800000"/>
            <a:headEnd/>
            <a:tailEnd/>
          </a:ln>
        </p:spPr>
        <p:txBody>
          <a:bodyPr lIns="0" tIns="0" rIns="0" bIns="0"/>
          <a:lstStyle/>
          <a:p>
            <a:pPr algn="ctr" defTabSz="952500" eaLnBrk="0" hangingPunct="0"/>
            <a:r>
              <a:rPr lang="pt-PT">
                <a:latin typeface="Calibri" pitchFamily="34" charset="0"/>
              </a:rPr>
              <a:t>Launch of the PME Growth Credit Line</a:t>
            </a:r>
          </a:p>
        </p:txBody>
      </p:sp>
      <p:cxnSp>
        <p:nvCxnSpPr>
          <p:cNvPr id="18456" name="AutoShape 177"/>
          <p:cNvCxnSpPr>
            <a:cxnSpLocks noChangeShapeType="1"/>
          </p:cNvCxnSpPr>
          <p:nvPr/>
        </p:nvCxnSpPr>
        <p:spPr bwMode="auto">
          <a:xfrm>
            <a:off x="7956550" y="3860800"/>
            <a:ext cx="0" cy="617538"/>
          </a:xfrm>
          <a:prstGeom prst="straightConnector1">
            <a:avLst/>
          </a:prstGeom>
          <a:noFill/>
          <a:ln w="9525">
            <a:solidFill>
              <a:srgbClr val="003366"/>
            </a:solidFill>
            <a:round/>
            <a:headEnd/>
            <a:tailEnd/>
          </a:ln>
        </p:spPr>
      </p:cxnSp>
      <p:cxnSp>
        <p:nvCxnSpPr>
          <p:cNvPr id="18457" name="AutoShape 177"/>
          <p:cNvCxnSpPr>
            <a:cxnSpLocks noChangeShapeType="1"/>
          </p:cNvCxnSpPr>
          <p:nvPr/>
        </p:nvCxnSpPr>
        <p:spPr bwMode="auto">
          <a:xfrm>
            <a:off x="7164388" y="4508500"/>
            <a:ext cx="0" cy="762000"/>
          </a:xfrm>
          <a:prstGeom prst="straightConnector1">
            <a:avLst/>
          </a:prstGeom>
          <a:noFill/>
          <a:ln w="9525">
            <a:solidFill>
              <a:srgbClr val="003366"/>
            </a:solidFill>
            <a:round/>
            <a:headEnd/>
            <a:tailEnd/>
          </a:ln>
        </p:spPr>
      </p:cxnSp>
      <p:sp>
        <p:nvSpPr>
          <p:cNvPr id="18458" name="Oval 30"/>
          <p:cNvSpPr>
            <a:spLocks noChangeArrowheads="1"/>
          </p:cNvSpPr>
          <p:nvPr/>
        </p:nvSpPr>
        <p:spPr bwMode="auto">
          <a:xfrm>
            <a:off x="954088" y="4437063"/>
            <a:ext cx="88900" cy="88900"/>
          </a:xfrm>
          <a:prstGeom prst="ellipse">
            <a:avLst/>
          </a:prstGeom>
          <a:solidFill>
            <a:srgbClr val="CC0000"/>
          </a:solidFill>
          <a:ln w="9525" algn="ctr">
            <a:noFill/>
            <a:round/>
            <a:headEnd/>
            <a:tailEnd/>
          </a:ln>
        </p:spPr>
        <p:txBody>
          <a:bodyPr wrap="none" lIns="83980" tIns="79200" rIns="118800" bIns="79200" anchor="ctr"/>
          <a:lstStyle/>
          <a:p>
            <a:endParaRPr lang="en-US">
              <a:latin typeface="Calibri" pitchFamily="34" charset="0"/>
            </a:endParaRPr>
          </a:p>
        </p:txBody>
      </p:sp>
      <p:sp>
        <p:nvSpPr>
          <p:cNvPr id="18459" name="Oval 30"/>
          <p:cNvSpPr>
            <a:spLocks noChangeArrowheads="1"/>
          </p:cNvSpPr>
          <p:nvPr/>
        </p:nvSpPr>
        <p:spPr bwMode="auto">
          <a:xfrm>
            <a:off x="4770438" y="4437063"/>
            <a:ext cx="88900" cy="88900"/>
          </a:xfrm>
          <a:prstGeom prst="ellipse">
            <a:avLst/>
          </a:prstGeom>
          <a:solidFill>
            <a:srgbClr val="CC0000"/>
          </a:solidFill>
          <a:ln w="9525" algn="ctr">
            <a:noFill/>
            <a:round/>
            <a:headEnd/>
            <a:tailEnd/>
          </a:ln>
        </p:spPr>
        <p:txBody>
          <a:bodyPr wrap="none" lIns="83980" tIns="79200" rIns="118800" bIns="79200" anchor="ctr"/>
          <a:lstStyle/>
          <a:p>
            <a:endParaRPr lang="en-US">
              <a:latin typeface="Calibri" pitchFamily="34" charset="0"/>
            </a:endParaRPr>
          </a:p>
        </p:txBody>
      </p:sp>
      <p:sp>
        <p:nvSpPr>
          <p:cNvPr id="18460" name="Oval 30"/>
          <p:cNvSpPr>
            <a:spLocks noChangeArrowheads="1"/>
          </p:cNvSpPr>
          <p:nvPr/>
        </p:nvSpPr>
        <p:spPr bwMode="auto">
          <a:xfrm>
            <a:off x="6515100" y="4437063"/>
            <a:ext cx="88900" cy="88900"/>
          </a:xfrm>
          <a:prstGeom prst="ellipse">
            <a:avLst/>
          </a:prstGeom>
          <a:solidFill>
            <a:srgbClr val="CC0000"/>
          </a:solidFill>
          <a:ln w="9525" algn="ctr">
            <a:noFill/>
            <a:round/>
            <a:headEnd/>
            <a:tailEnd/>
          </a:ln>
        </p:spPr>
        <p:txBody>
          <a:bodyPr wrap="none" lIns="83980" tIns="79200" rIns="118800" bIns="79200" anchor="ctr"/>
          <a:lstStyle/>
          <a:p>
            <a:endParaRPr lang="en-US">
              <a:latin typeface="Calibri" pitchFamily="34" charset="0"/>
            </a:endParaRPr>
          </a:p>
        </p:txBody>
      </p:sp>
      <p:sp>
        <p:nvSpPr>
          <p:cNvPr id="18461" name="Oval 30"/>
          <p:cNvSpPr>
            <a:spLocks noChangeArrowheads="1"/>
          </p:cNvSpPr>
          <p:nvPr/>
        </p:nvSpPr>
        <p:spPr bwMode="auto">
          <a:xfrm>
            <a:off x="7146925" y="4437063"/>
            <a:ext cx="88900" cy="88900"/>
          </a:xfrm>
          <a:prstGeom prst="ellipse">
            <a:avLst/>
          </a:prstGeom>
          <a:solidFill>
            <a:srgbClr val="CC0000"/>
          </a:solidFill>
          <a:ln w="9525" algn="ctr">
            <a:noFill/>
            <a:round/>
            <a:headEnd/>
            <a:tailEnd/>
          </a:ln>
        </p:spPr>
        <p:txBody>
          <a:bodyPr wrap="none" lIns="83980" tIns="79200" rIns="118800" bIns="79200" anchor="ctr"/>
          <a:lstStyle/>
          <a:p>
            <a:endParaRPr lang="en-US">
              <a:latin typeface="Calibri" pitchFamily="34" charset="0"/>
            </a:endParaRPr>
          </a:p>
        </p:txBody>
      </p:sp>
      <p:sp>
        <p:nvSpPr>
          <p:cNvPr id="18462" name="Oval 30"/>
          <p:cNvSpPr>
            <a:spLocks noChangeArrowheads="1"/>
          </p:cNvSpPr>
          <p:nvPr/>
        </p:nvSpPr>
        <p:spPr bwMode="auto">
          <a:xfrm>
            <a:off x="7883525" y="4437063"/>
            <a:ext cx="88900" cy="88900"/>
          </a:xfrm>
          <a:prstGeom prst="ellipse">
            <a:avLst/>
          </a:prstGeom>
          <a:solidFill>
            <a:srgbClr val="CC0000"/>
          </a:solidFill>
          <a:ln w="9525" algn="ctr">
            <a:noFill/>
            <a:round/>
            <a:headEnd/>
            <a:tailEnd/>
          </a:ln>
        </p:spPr>
        <p:txBody>
          <a:bodyPr wrap="none" lIns="83980" tIns="79200" rIns="118800" bIns="79200" anchor="ctr"/>
          <a:lstStyle/>
          <a:p>
            <a:endParaRPr lang="en-US">
              <a:latin typeface="Calibri" pitchFamily="34" charset="0"/>
            </a:endParaRPr>
          </a:p>
        </p:txBody>
      </p:sp>
      <p:sp>
        <p:nvSpPr>
          <p:cNvPr id="18463" name="Rectangle 67"/>
          <p:cNvSpPr>
            <a:spLocks noChangeArrowheads="1"/>
          </p:cNvSpPr>
          <p:nvPr/>
        </p:nvSpPr>
        <p:spPr bwMode="auto">
          <a:xfrm>
            <a:off x="2124075" y="2781300"/>
            <a:ext cx="1101725" cy="1155700"/>
          </a:xfrm>
          <a:prstGeom prst="rect">
            <a:avLst/>
          </a:prstGeom>
          <a:solidFill>
            <a:srgbClr val="B2D2DE"/>
          </a:solidFill>
          <a:ln w="9525">
            <a:noFill/>
            <a:miter lim="800000"/>
            <a:headEnd/>
            <a:tailEnd/>
          </a:ln>
        </p:spPr>
        <p:txBody>
          <a:bodyPr lIns="0" tIns="0" rIns="0" bIns="0" anchor="ctr"/>
          <a:lstStyle/>
          <a:p>
            <a:pPr algn="ctr" defTabSz="952500" eaLnBrk="0" hangingPunct="0"/>
            <a:r>
              <a:rPr lang="pt-PT" b="1">
                <a:latin typeface="Calibri" pitchFamily="34" charset="0"/>
              </a:rPr>
              <a:t>jan 2007</a:t>
            </a:r>
          </a:p>
          <a:p>
            <a:pPr algn="ctr" defTabSz="952500" eaLnBrk="0" hangingPunct="0"/>
            <a:r>
              <a:rPr lang="pt-PT" b="1">
                <a:latin typeface="Calibri" pitchFamily="34" charset="0"/>
              </a:rPr>
              <a:t>Strategic Guidelines for the 2007-2009 mandate</a:t>
            </a:r>
          </a:p>
          <a:p>
            <a:pPr algn="ctr" defTabSz="952500" eaLnBrk="0" hangingPunct="0"/>
            <a:endParaRPr lang="pt-PT" b="1">
              <a:latin typeface="Calibri" pitchFamily="34" charset="0"/>
            </a:endParaRPr>
          </a:p>
          <a:p>
            <a:pPr algn="ctr" defTabSz="952500" eaLnBrk="0" hangingPunct="0"/>
            <a:r>
              <a:rPr lang="pt-PT" b="1">
                <a:latin typeface="Calibri" pitchFamily="34" charset="0"/>
              </a:rPr>
              <a:t>New role for the Company</a:t>
            </a:r>
          </a:p>
        </p:txBody>
      </p:sp>
      <p:sp>
        <p:nvSpPr>
          <p:cNvPr id="18464" name="Oval 40"/>
          <p:cNvSpPr>
            <a:spLocks noChangeArrowheads="1"/>
          </p:cNvSpPr>
          <p:nvPr/>
        </p:nvSpPr>
        <p:spPr bwMode="auto">
          <a:xfrm>
            <a:off x="2659063" y="4448175"/>
            <a:ext cx="88900" cy="88900"/>
          </a:xfrm>
          <a:prstGeom prst="ellipse">
            <a:avLst/>
          </a:prstGeom>
          <a:solidFill>
            <a:srgbClr val="CC0000"/>
          </a:solidFill>
          <a:ln w="9525" algn="ctr">
            <a:noFill/>
            <a:round/>
            <a:headEnd/>
            <a:tailEnd/>
          </a:ln>
        </p:spPr>
        <p:txBody>
          <a:bodyPr wrap="none" lIns="83980" tIns="79200" rIns="118800" bIns="79200" anchor="ctr"/>
          <a:lstStyle/>
          <a:p>
            <a:endParaRPr lang="en-US">
              <a:latin typeface="Calibri" pitchFamily="34" charset="0"/>
            </a:endParaRPr>
          </a:p>
        </p:txBody>
      </p:sp>
      <p:cxnSp>
        <p:nvCxnSpPr>
          <p:cNvPr id="18465" name="AutoShape 177"/>
          <p:cNvCxnSpPr>
            <a:cxnSpLocks noChangeShapeType="1"/>
            <a:endCxn id="18464" idx="0"/>
          </p:cNvCxnSpPr>
          <p:nvPr/>
        </p:nvCxnSpPr>
        <p:spPr bwMode="auto">
          <a:xfrm rot="5400000">
            <a:off x="2446338" y="4191000"/>
            <a:ext cx="514350" cy="0"/>
          </a:xfrm>
          <a:prstGeom prst="straightConnector1">
            <a:avLst/>
          </a:prstGeom>
          <a:noFill/>
          <a:ln w="9525">
            <a:solidFill>
              <a:srgbClr val="003366"/>
            </a:solidFill>
            <a:round/>
            <a:headEnd/>
            <a:tailEnd/>
          </a:ln>
        </p:spPr>
      </p:cxnSp>
      <p:sp>
        <p:nvSpPr>
          <p:cNvPr id="18466" name="Oval 15"/>
          <p:cNvSpPr>
            <a:spLocks noChangeArrowheads="1"/>
          </p:cNvSpPr>
          <p:nvPr/>
        </p:nvSpPr>
        <p:spPr bwMode="auto">
          <a:xfrm>
            <a:off x="266700" y="4437063"/>
            <a:ext cx="88900" cy="88900"/>
          </a:xfrm>
          <a:prstGeom prst="ellipse">
            <a:avLst/>
          </a:prstGeom>
          <a:solidFill>
            <a:srgbClr val="CC0000"/>
          </a:solidFill>
          <a:ln w="9525" algn="ctr">
            <a:noFill/>
            <a:round/>
            <a:headEnd/>
            <a:tailEnd/>
          </a:ln>
        </p:spPr>
        <p:txBody>
          <a:bodyPr wrap="none" lIns="83980" tIns="79200" rIns="118800" bIns="79200" anchor="ctr"/>
          <a:lstStyle/>
          <a:p>
            <a:endParaRPr lang="en-US">
              <a:latin typeface="Calibri" pitchFamily="34" charset="0"/>
            </a:endParaRPr>
          </a:p>
        </p:txBody>
      </p:sp>
      <p:cxnSp>
        <p:nvCxnSpPr>
          <p:cNvPr id="18467" name="AutoShape 177"/>
          <p:cNvCxnSpPr>
            <a:cxnSpLocks noChangeShapeType="1"/>
            <a:stCxn id="18466" idx="4"/>
          </p:cNvCxnSpPr>
          <p:nvPr/>
        </p:nvCxnSpPr>
        <p:spPr bwMode="auto">
          <a:xfrm rot="16200000" flipH="1">
            <a:off x="215900" y="4621213"/>
            <a:ext cx="625475" cy="434975"/>
          </a:xfrm>
          <a:prstGeom prst="bentConnector3">
            <a:avLst>
              <a:gd name="adj1" fmla="val 50000"/>
            </a:avLst>
          </a:prstGeom>
          <a:noFill/>
          <a:ln w="9525">
            <a:solidFill>
              <a:srgbClr val="003366"/>
            </a:solidFill>
            <a:miter lim="800000"/>
            <a:headEnd/>
            <a:tailEnd/>
          </a:ln>
        </p:spPr>
      </p:cxnSp>
      <p:sp>
        <p:nvSpPr>
          <p:cNvPr id="18468" name="Rectangle 41"/>
          <p:cNvSpPr>
            <a:spLocks noChangeArrowheads="1"/>
          </p:cNvSpPr>
          <p:nvPr/>
        </p:nvSpPr>
        <p:spPr bwMode="auto">
          <a:xfrm>
            <a:off x="3276600" y="2900363"/>
            <a:ext cx="1300163" cy="744537"/>
          </a:xfrm>
          <a:prstGeom prst="rect">
            <a:avLst/>
          </a:prstGeom>
          <a:noFill/>
          <a:ln w="9525">
            <a:noFill/>
            <a:miter lim="800000"/>
            <a:headEnd/>
            <a:tailEnd/>
          </a:ln>
        </p:spPr>
        <p:txBody>
          <a:bodyPr lIns="0" tIns="0" rIns="0" bIns="0"/>
          <a:lstStyle/>
          <a:p>
            <a:pPr algn="ctr" defTabSz="952500" eaLnBrk="0" hangingPunct="0"/>
            <a:r>
              <a:rPr lang="pt-PT">
                <a:latin typeface="Calibri" pitchFamily="34" charset="0"/>
              </a:rPr>
              <a:t>Relinquishing of retail operations by  transferring the portfolio to Inovcapital</a:t>
            </a:r>
            <a:endParaRPr lang="en-US">
              <a:latin typeface="Calibri" pitchFamily="34" charset="0"/>
            </a:endParaRPr>
          </a:p>
        </p:txBody>
      </p:sp>
      <p:sp>
        <p:nvSpPr>
          <p:cNvPr id="18469" name="Text Box 39"/>
          <p:cNvSpPr txBox="1">
            <a:spLocks noChangeArrowheads="1"/>
          </p:cNvSpPr>
          <p:nvPr/>
        </p:nvSpPr>
        <p:spPr bwMode="auto">
          <a:xfrm>
            <a:off x="3009900" y="4468813"/>
            <a:ext cx="769938" cy="419100"/>
          </a:xfrm>
          <a:prstGeom prst="rect">
            <a:avLst/>
          </a:prstGeom>
          <a:noFill/>
          <a:ln w="9525" algn="ctr">
            <a:noFill/>
            <a:miter lim="800000"/>
            <a:headEnd/>
            <a:tailEnd/>
          </a:ln>
        </p:spPr>
        <p:txBody>
          <a:bodyPr lIns="0" tIns="79200" rIns="0" bIns="79200">
            <a:spAutoFit/>
          </a:bodyPr>
          <a:lstStyle/>
          <a:p>
            <a:pPr marL="161925" indent="-161925" algn="ctr" defTabSz="955675" eaLnBrk="0" hangingPunct="0">
              <a:lnSpc>
                <a:spcPct val="120000"/>
              </a:lnSpc>
              <a:spcBef>
                <a:spcPct val="30000"/>
              </a:spcBef>
              <a:spcAft>
                <a:spcPct val="20000"/>
              </a:spcAft>
              <a:buClr>
                <a:srgbClr val="CC0000"/>
              </a:buClr>
              <a:buFont typeface="Wingdings" pitchFamily="2" charset="2"/>
              <a:buNone/>
            </a:pPr>
            <a:r>
              <a:rPr lang="pt-PT" sz="1400">
                <a:solidFill>
                  <a:srgbClr val="336699"/>
                </a:solidFill>
                <a:latin typeface="Calibri" pitchFamily="34" charset="0"/>
              </a:rPr>
              <a:t>2007</a:t>
            </a:r>
          </a:p>
        </p:txBody>
      </p:sp>
      <p:sp>
        <p:nvSpPr>
          <p:cNvPr id="18470" name="Oval 40"/>
          <p:cNvSpPr>
            <a:spLocks noChangeArrowheads="1"/>
          </p:cNvSpPr>
          <p:nvPr/>
        </p:nvSpPr>
        <p:spPr bwMode="auto">
          <a:xfrm>
            <a:off x="3330575" y="4429125"/>
            <a:ext cx="88900" cy="88900"/>
          </a:xfrm>
          <a:prstGeom prst="ellipse">
            <a:avLst/>
          </a:prstGeom>
          <a:solidFill>
            <a:srgbClr val="CC0000"/>
          </a:solidFill>
          <a:ln w="9525" algn="ctr">
            <a:noFill/>
            <a:round/>
            <a:headEnd/>
            <a:tailEnd/>
          </a:ln>
        </p:spPr>
        <p:txBody>
          <a:bodyPr wrap="none" lIns="83980" tIns="79200" rIns="118800" bIns="79200" anchor="ctr"/>
          <a:lstStyle/>
          <a:p>
            <a:endParaRPr lang="en-US">
              <a:latin typeface="Calibri" pitchFamily="34" charset="0"/>
            </a:endParaRPr>
          </a:p>
        </p:txBody>
      </p:sp>
      <p:sp>
        <p:nvSpPr>
          <p:cNvPr id="18471" name="Rectangle 44"/>
          <p:cNvSpPr>
            <a:spLocks noChangeArrowheads="1"/>
          </p:cNvSpPr>
          <p:nvPr/>
        </p:nvSpPr>
        <p:spPr bwMode="auto">
          <a:xfrm>
            <a:off x="3517900" y="5165725"/>
            <a:ext cx="1341438" cy="711200"/>
          </a:xfrm>
          <a:prstGeom prst="rect">
            <a:avLst/>
          </a:prstGeom>
          <a:noFill/>
          <a:ln w="9525">
            <a:noFill/>
            <a:miter lim="800000"/>
            <a:headEnd/>
            <a:tailEnd/>
          </a:ln>
        </p:spPr>
        <p:txBody>
          <a:bodyPr lIns="0" tIns="0" rIns="0" bIns="0"/>
          <a:lstStyle/>
          <a:p>
            <a:pPr algn="ctr" defTabSz="952500" eaLnBrk="0" hangingPunct="0"/>
            <a:r>
              <a:rPr lang="pt-PT" dirty="0" err="1">
                <a:latin typeface="Calibri" pitchFamily="34" charset="0"/>
              </a:rPr>
              <a:t>Creation</a:t>
            </a:r>
            <a:r>
              <a:rPr lang="pt-PT" dirty="0">
                <a:latin typeface="Calibri" pitchFamily="34" charset="0"/>
              </a:rPr>
              <a:t> </a:t>
            </a:r>
            <a:r>
              <a:rPr lang="pt-PT" dirty="0" err="1">
                <a:latin typeface="Calibri" pitchFamily="34" charset="0"/>
              </a:rPr>
              <a:t>of</a:t>
            </a:r>
            <a:r>
              <a:rPr lang="pt-PT" dirty="0">
                <a:latin typeface="Calibri" pitchFamily="34" charset="0"/>
              </a:rPr>
              <a:t> </a:t>
            </a:r>
            <a:r>
              <a:rPr lang="pt-PT" dirty="0" err="1">
                <a:latin typeface="Calibri" pitchFamily="34" charset="0"/>
              </a:rPr>
              <a:t>the</a:t>
            </a:r>
            <a:r>
              <a:rPr lang="pt-PT" dirty="0">
                <a:latin typeface="Calibri" pitchFamily="34" charset="0"/>
              </a:rPr>
              <a:t> SAFPRI </a:t>
            </a:r>
            <a:r>
              <a:rPr lang="pt-PT" dirty="0" err="1">
                <a:latin typeface="Calibri" pitchFamily="34" charset="0"/>
              </a:rPr>
              <a:t>and</a:t>
            </a:r>
            <a:r>
              <a:rPr lang="pt-PT" dirty="0">
                <a:latin typeface="Calibri" pitchFamily="34" charset="0"/>
              </a:rPr>
              <a:t> </a:t>
            </a:r>
            <a:r>
              <a:rPr lang="pt-PT" dirty="0" err="1">
                <a:latin typeface="Calibri" pitchFamily="34" charset="0"/>
              </a:rPr>
              <a:t>the</a:t>
            </a:r>
            <a:r>
              <a:rPr lang="pt-PT" dirty="0">
                <a:latin typeface="Calibri" pitchFamily="34" charset="0"/>
              </a:rPr>
              <a:t> FINOVA </a:t>
            </a:r>
            <a:r>
              <a:rPr lang="pt-PT" dirty="0" err="1">
                <a:latin typeface="Calibri" pitchFamily="34" charset="0"/>
              </a:rPr>
              <a:t>Fund</a:t>
            </a:r>
            <a:r>
              <a:rPr lang="pt-PT" dirty="0">
                <a:latin typeface="Calibri" pitchFamily="34" charset="0"/>
              </a:rPr>
              <a:t> - </a:t>
            </a:r>
          </a:p>
          <a:p>
            <a:pPr algn="ctr" defTabSz="952500" eaLnBrk="0" hangingPunct="0"/>
            <a:r>
              <a:rPr lang="pt-PT" dirty="0">
                <a:latin typeface="Calibri" pitchFamily="34" charset="0"/>
              </a:rPr>
              <a:t>PMEI </a:t>
            </a:r>
            <a:r>
              <a:rPr lang="pt-PT" dirty="0" err="1">
                <a:latin typeface="Calibri" pitchFamily="34" charset="0"/>
              </a:rPr>
              <a:t>appointed</a:t>
            </a:r>
            <a:r>
              <a:rPr lang="pt-PT" dirty="0">
                <a:latin typeface="Calibri" pitchFamily="34" charset="0"/>
              </a:rPr>
              <a:t> as </a:t>
            </a:r>
            <a:r>
              <a:rPr lang="pt-PT" dirty="0" smtClean="0">
                <a:latin typeface="Calibri" pitchFamily="34" charset="0"/>
              </a:rPr>
              <a:t>manager</a:t>
            </a:r>
            <a:endParaRPr lang="en-US" dirty="0">
              <a:latin typeface="Calibri" pitchFamily="34" charset="0"/>
            </a:endParaRPr>
          </a:p>
        </p:txBody>
      </p:sp>
      <p:sp>
        <p:nvSpPr>
          <p:cNvPr id="18472" name="Text Box 42"/>
          <p:cNvSpPr txBox="1">
            <a:spLocks noChangeArrowheads="1"/>
          </p:cNvSpPr>
          <p:nvPr/>
        </p:nvSpPr>
        <p:spPr bwMode="auto">
          <a:xfrm>
            <a:off x="3625850" y="4057650"/>
            <a:ext cx="1306513" cy="419100"/>
          </a:xfrm>
          <a:prstGeom prst="rect">
            <a:avLst/>
          </a:prstGeom>
          <a:noFill/>
          <a:ln w="9525" algn="ctr">
            <a:noFill/>
            <a:miter lim="800000"/>
            <a:headEnd/>
            <a:tailEnd/>
          </a:ln>
        </p:spPr>
        <p:txBody>
          <a:bodyPr lIns="0" tIns="79200" rIns="0" bIns="79200">
            <a:spAutoFit/>
          </a:bodyPr>
          <a:lstStyle/>
          <a:p>
            <a:pPr marL="161925" indent="-161925" algn="ctr" defTabSz="955675" eaLnBrk="0" hangingPunct="0">
              <a:lnSpc>
                <a:spcPct val="120000"/>
              </a:lnSpc>
              <a:spcBef>
                <a:spcPct val="30000"/>
              </a:spcBef>
              <a:spcAft>
                <a:spcPct val="20000"/>
              </a:spcAft>
              <a:buClr>
                <a:srgbClr val="CC0000"/>
              </a:buClr>
              <a:buFont typeface="Wingdings" pitchFamily="2" charset="2"/>
              <a:buNone/>
            </a:pPr>
            <a:r>
              <a:rPr lang="pt-PT" sz="1400">
                <a:solidFill>
                  <a:srgbClr val="336699"/>
                </a:solidFill>
                <a:latin typeface="Calibri" pitchFamily="34" charset="0"/>
              </a:rPr>
              <a:t>2008</a:t>
            </a:r>
          </a:p>
        </p:txBody>
      </p:sp>
      <p:sp>
        <p:nvSpPr>
          <p:cNvPr id="18473" name="Oval 57"/>
          <p:cNvSpPr>
            <a:spLocks noChangeArrowheads="1"/>
          </p:cNvSpPr>
          <p:nvPr/>
        </p:nvSpPr>
        <p:spPr bwMode="auto">
          <a:xfrm>
            <a:off x="5651500" y="4459288"/>
            <a:ext cx="88900" cy="88900"/>
          </a:xfrm>
          <a:prstGeom prst="ellipse">
            <a:avLst/>
          </a:prstGeom>
          <a:solidFill>
            <a:srgbClr val="CC0000"/>
          </a:solidFill>
          <a:ln w="9525" algn="ctr">
            <a:noFill/>
            <a:round/>
            <a:headEnd/>
            <a:tailEnd/>
          </a:ln>
        </p:spPr>
        <p:txBody>
          <a:bodyPr wrap="none" lIns="83980" tIns="79200" rIns="118800" bIns="79200" anchor="ctr"/>
          <a:lstStyle/>
          <a:p>
            <a:endParaRPr lang="en-US">
              <a:latin typeface="Calibri" pitchFamily="34" charset="0"/>
            </a:endParaRPr>
          </a:p>
        </p:txBody>
      </p:sp>
      <p:sp>
        <p:nvSpPr>
          <p:cNvPr id="18474" name="Rectangle 86"/>
          <p:cNvSpPr>
            <a:spLocks noChangeArrowheads="1"/>
          </p:cNvSpPr>
          <p:nvPr/>
        </p:nvSpPr>
        <p:spPr bwMode="auto">
          <a:xfrm>
            <a:off x="7812088" y="5300663"/>
            <a:ext cx="1208087" cy="431800"/>
          </a:xfrm>
          <a:prstGeom prst="rect">
            <a:avLst/>
          </a:prstGeom>
          <a:noFill/>
          <a:ln w="9525" algn="ctr">
            <a:noFill/>
            <a:miter lim="800000"/>
            <a:headEnd/>
            <a:tailEnd/>
          </a:ln>
        </p:spPr>
        <p:txBody>
          <a:bodyPr lIns="0" tIns="0" rIns="0" bIns="0"/>
          <a:lstStyle/>
          <a:p>
            <a:pPr algn="ctr" defTabSz="952500" eaLnBrk="0" hangingPunct="0"/>
            <a:r>
              <a:rPr lang="pt-PT">
                <a:latin typeface="Calibri" pitchFamily="34" charset="0"/>
              </a:rPr>
              <a:t>Launch of the PME Growth 2013 Credit Line and of the Revitalisation Funds</a:t>
            </a:r>
          </a:p>
        </p:txBody>
      </p:sp>
      <p:sp>
        <p:nvSpPr>
          <p:cNvPr id="18475" name="Text Box 62"/>
          <p:cNvSpPr txBox="1">
            <a:spLocks noChangeArrowheads="1"/>
          </p:cNvSpPr>
          <p:nvPr/>
        </p:nvSpPr>
        <p:spPr bwMode="auto">
          <a:xfrm>
            <a:off x="8172450" y="4076700"/>
            <a:ext cx="701675" cy="419100"/>
          </a:xfrm>
          <a:prstGeom prst="rect">
            <a:avLst/>
          </a:prstGeom>
          <a:noFill/>
          <a:ln w="9525" algn="ctr">
            <a:noFill/>
            <a:miter lim="800000"/>
            <a:headEnd/>
            <a:tailEnd/>
          </a:ln>
        </p:spPr>
        <p:txBody>
          <a:bodyPr lIns="0" tIns="79200" rIns="0" bIns="79200">
            <a:spAutoFit/>
          </a:bodyPr>
          <a:lstStyle/>
          <a:p>
            <a:pPr marL="161925" indent="-161925" algn="ctr" defTabSz="955675" eaLnBrk="0" hangingPunct="0">
              <a:lnSpc>
                <a:spcPct val="120000"/>
              </a:lnSpc>
              <a:spcBef>
                <a:spcPct val="30000"/>
              </a:spcBef>
              <a:spcAft>
                <a:spcPct val="20000"/>
              </a:spcAft>
              <a:buClr>
                <a:srgbClr val="CC0000"/>
              </a:buClr>
              <a:buFont typeface="Wingdings" pitchFamily="2" charset="2"/>
              <a:buNone/>
            </a:pPr>
            <a:r>
              <a:rPr lang="pt-PT" sz="1400">
                <a:solidFill>
                  <a:srgbClr val="336699"/>
                </a:solidFill>
                <a:latin typeface="Calibri" pitchFamily="34" charset="0"/>
              </a:rPr>
              <a:t>2013</a:t>
            </a:r>
          </a:p>
        </p:txBody>
      </p:sp>
      <p:sp>
        <p:nvSpPr>
          <p:cNvPr id="18476" name="Oval 30"/>
          <p:cNvSpPr>
            <a:spLocks noChangeArrowheads="1"/>
          </p:cNvSpPr>
          <p:nvPr/>
        </p:nvSpPr>
        <p:spPr bwMode="auto">
          <a:xfrm>
            <a:off x="8443913" y="4437063"/>
            <a:ext cx="88900" cy="88900"/>
          </a:xfrm>
          <a:prstGeom prst="ellipse">
            <a:avLst/>
          </a:prstGeom>
          <a:solidFill>
            <a:srgbClr val="CC0000"/>
          </a:solidFill>
          <a:ln w="9525" algn="ctr">
            <a:noFill/>
            <a:round/>
            <a:headEnd/>
            <a:tailEnd/>
          </a:ln>
        </p:spPr>
        <p:txBody>
          <a:bodyPr wrap="none" lIns="83980" tIns="79200" rIns="118800" bIns="79200" anchor="ctr"/>
          <a:lstStyle/>
          <a:p>
            <a:endParaRPr lang="en-US">
              <a:latin typeface="Calibri" pitchFamily="34" charset="0"/>
            </a:endParaRPr>
          </a:p>
        </p:txBody>
      </p:sp>
      <p:sp>
        <p:nvSpPr>
          <p:cNvPr id="18477" name="Oval 30"/>
          <p:cNvSpPr>
            <a:spLocks noChangeArrowheads="1"/>
          </p:cNvSpPr>
          <p:nvPr/>
        </p:nvSpPr>
        <p:spPr bwMode="auto">
          <a:xfrm>
            <a:off x="4140200" y="4437063"/>
            <a:ext cx="88900" cy="88900"/>
          </a:xfrm>
          <a:prstGeom prst="ellipse">
            <a:avLst/>
          </a:prstGeom>
          <a:solidFill>
            <a:srgbClr val="CC0000"/>
          </a:solidFill>
          <a:ln w="9525" algn="ctr">
            <a:noFill/>
            <a:round/>
            <a:headEnd/>
            <a:tailEnd/>
          </a:ln>
        </p:spPr>
        <p:txBody>
          <a:bodyPr wrap="none" lIns="83980" tIns="79200" rIns="118800" bIns="79200" anchor="ctr"/>
          <a:lstStyle/>
          <a:p>
            <a:endParaRPr lang="en-US">
              <a:latin typeface="Calibri" pitchFamily="34" charset="0"/>
            </a:endParaRPr>
          </a:p>
        </p:txBody>
      </p:sp>
      <p:sp>
        <p:nvSpPr>
          <p:cNvPr id="18478" name="Text Box 17"/>
          <p:cNvSpPr txBox="1">
            <a:spLocks noChangeArrowheads="1"/>
          </p:cNvSpPr>
          <p:nvPr/>
        </p:nvSpPr>
        <p:spPr bwMode="auto">
          <a:xfrm>
            <a:off x="1524000" y="4076700"/>
            <a:ext cx="455613" cy="419100"/>
          </a:xfrm>
          <a:prstGeom prst="rect">
            <a:avLst/>
          </a:prstGeom>
          <a:noFill/>
          <a:ln w="9525" algn="ctr">
            <a:noFill/>
            <a:miter lim="800000"/>
            <a:headEnd/>
            <a:tailEnd/>
          </a:ln>
        </p:spPr>
        <p:txBody>
          <a:bodyPr lIns="0" tIns="79200" rIns="0" bIns="79200">
            <a:spAutoFit/>
          </a:bodyPr>
          <a:lstStyle/>
          <a:p>
            <a:pPr marL="161925" indent="-161925" algn="ctr" defTabSz="955675" eaLnBrk="0" hangingPunct="0">
              <a:lnSpc>
                <a:spcPct val="120000"/>
              </a:lnSpc>
              <a:spcBef>
                <a:spcPct val="30000"/>
              </a:spcBef>
              <a:spcAft>
                <a:spcPct val="20000"/>
              </a:spcAft>
              <a:buClr>
                <a:srgbClr val="CC0000"/>
              </a:buClr>
              <a:buFont typeface="Wingdings" pitchFamily="2" charset="2"/>
              <a:buNone/>
            </a:pPr>
            <a:r>
              <a:rPr lang="pt-PT" sz="1400">
                <a:solidFill>
                  <a:srgbClr val="336699"/>
                </a:solidFill>
                <a:latin typeface="Calibri" pitchFamily="34" charset="0"/>
              </a:rPr>
              <a:t>2003</a:t>
            </a:r>
          </a:p>
        </p:txBody>
      </p:sp>
      <p:sp>
        <p:nvSpPr>
          <p:cNvPr id="18479" name="Oval 30"/>
          <p:cNvSpPr>
            <a:spLocks noChangeArrowheads="1"/>
          </p:cNvSpPr>
          <p:nvPr/>
        </p:nvSpPr>
        <p:spPr bwMode="auto">
          <a:xfrm>
            <a:off x="1746250" y="4437063"/>
            <a:ext cx="88900" cy="88900"/>
          </a:xfrm>
          <a:prstGeom prst="ellipse">
            <a:avLst/>
          </a:prstGeom>
          <a:solidFill>
            <a:srgbClr val="CC0000"/>
          </a:solidFill>
          <a:ln w="9525" algn="ctr">
            <a:noFill/>
            <a:round/>
            <a:headEnd/>
            <a:tailEnd/>
          </a:ln>
        </p:spPr>
        <p:txBody>
          <a:bodyPr wrap="none" lIns="83980" tIns="79200" rIns="118800" bIns="79200" anchor="ctr"/>
          <a:lstStyle/>
          <a:p>
            <a:endParaRPr lang="en-US">
              <a:latin typeface="Calibri" pitchFamily="34" charset="0"/>
            </a:endParaRPr>
          </a:p>
        </p:txBody>
      </p:sp>
      <p:cxnSp>
        <p:nvCxnSpPr>
          <p:cNvPr id="18480" name="AutoShape 177"/>
          <p:cNvCxnSpPr>
            <a:cxnSpLocks noChangeShapeType="1"/>
          </p:cNvCxnSpPr>
          <p:nvPr/>
        </p:nvCxnSpPr>
        <p:spPr bwMode="auto">
          <a:xfrm rot="16200000" flipH="1">
            <a:off x="1668463" y="4627563"/>
            <a:ext cx="625475" cy="434975"/>
          </a:xfrm>
          <a:prstGeom prst="bentConnector3">
            <a:avLst>
              <a:gd name="adj1" fmla="val 50000"/>
            </a:avLst>
          </a:prstGeom>
          <a:noFill/>
          <a:ln w="9525">
            <a:solidFill>
              <a:srgbClr val="003366"/>
            </a:solidFill>
            <a:miter lim="800000"/>
            <a:headEnd/>
            <a:tailEnd/>
          </a:ln>
        </p:spPr>
      </p:cxnSp>
      <p:sp>
        <p:nvSpPr>
          <p:cNvPr id="18481" name="Rectangle 28"/>
          <p:cNvSpPr>
            <a:spLocks noChangeArrowheads="1"/>
          </p:cNvSpPr>
          <p:nvPr/>
        </p:nvSpPr>
        <p:spPr bwMode="auto">
          <a:xfrm>
            <a:off x="1403350" y="5229225"/>
            <a:ext cx="1655763" cy="1152525"/>
          </a:xfrm>
          <a:prstGeom prst="rect">
            <a:avLst/>
          </a:prstGeom>
          <a:noFill/>
          <a:ln w="9525">
            <a:noFill/>
            <a:miter lim="800000"/>
            <a:headEnd/>
            <a:tailEnd/>
          </a:ln>
        </p:spPr>
        <p:txBody>
          <a:bodyPr lIns="0" tIns="0" rIns="0" bIns="0"/>
          <a:lstStyle/>
          <a:p>
            <a:pPr algn="ctr" defTabSz="952500" eaLnBrk="0" hangingPunct="0"/>
            <a:r>
              <a:rPr lang="pt-PT" dirty="0" err="1">
                <a:latin typeface="Calibri" pitchFamily="34" charset="0"/>
              </a:rPr>
              <a:t>Creation</a:t>
            </a:r>
            <a:r>
              <a:rPr lang="pt-PT" dirty="0">
                <a:latin typeface="Calibri" pitchFamily="34" charset="0"/>
              </a:rPr>
              <a:t> </a:t>
            </a:r>
            <a:r>
              <a:rPr lang="pt-PT" dirty="0" err="1">
                <a:latin typeface="Calibri" pitchFamily="34" charset="0"/>
              </a:rPr>
              <a:t>of</a:t>
            </a:r>
            <a:r>
              <a:rPr lang="pt-PT" dirty="0">
                <a:latin typeface="Calibri" pitchFamily="34" charset="0"/>
              </a:rPr>
              <a:t> </a:t>
            </a:r>
            <a:r>
              <a:rPr lang="pt-PT" dirty="0" err="1">
                <a:latin typeface="Calibri" pitchFamily="34" charset="0"/>
              </a:rPr>
              <a:t>the</a:t>
            </a:r>
            <a:r>
              <a:rPr lang="pt-PT" dirty="0">
                <a:latin typeface="Calibri" pitchFamily="34" charset="0"/>
              </a:rPr>
              <a:t> </a:t>
            </a:r>
            <a:r>
              <a:rPr lang="pt-PT" dirty="0" err="1">
                <a:latin typeface="Calibri" pitchFamily="34" charset="0"/>
              </a:rPr>
              <a:t>Venture</a:t>
            </a:r>
            <a:r>
              <a:rPr lang="pt-PT" dirty="0">
                <a:latin typeface="Calibri" pitchFamily="34" charset="0"/>
              </a:rPr>
              <a:t> Capital </a:t>
            </a:r>
            <a:r>
              <a:rPr lang="pt-PT" dirty="0" err="1">
                <a:latin typeface="Calibri" pitchFamily="34" charset="0"/>
              </a:rPr>
              <a:t>Syndication</a:t>
            </a:r>
            <a:r>
              <a:rPr lang="pt-PT" dirty="0">
                <a:latin typeface="Calibri" pitchFamily="34" charset="0"/>
              </a:rPr>
              <a:t> </a:t>
            </a:r>
            <a:r>
              <a:rPr lang="pt-PT" dirty="0" err="1">
                <a:latin typeface="Calibri" pitchFamily="34" charset="0"/>
              </a:rPr>
              <a:t>Fund</a:t>
            </a:r>
            <a:r>
              <a:rPr lang="pt-PT" dirty="0">
                <a:latin typeface="Calibri" pitchFamily="34" charset="0"/>
              </a:rPr>
              <a:t> </a:t>
            </a:r>
            <a:r>
              <a:rPr lang="pt-PT" dirty="0" err="1">
                <a:latin typeface="Calibri" pitchFamily="34" charset="0"/>
              </a:rPr>
              <a:t>and</a:t>
            </a:r>
            <a:r>
              <a:rPr lang="pt-PT" dirty="0">
                <a:latin typeface="Calibri" pitchFamily="34" charset="0"/>
              </a:rPr>
              <a:t> </a:t>
            </a:r>
            <a:r>
              <a:rPr lang="pt-PT" dirty="0" err="1">
                <a:latin typeface="Calibri" pitchFamily="34" charset="0"/>
              </a:rPr>
              <a:t>the</a:t>
            </a:r>
            <a:r>
              <a:rPr lang="pt-PT" dirty="0">
                <a:latin typeface="Calibri" pitchFamily="34" charset="0"/>
              </a:rPr>
              <a:t> </a:t>
            </a:r>
            <a:r>
              <a:rPr lang="pt-PT" dirty="0" err="1">
                <a:latin typeface="Calibri" pitchFamily="34" charset="0"/>
              </a:rPr>
              <a:t>Guarantee</a:t>
            </a:r>
            <a:r>
              <a:rPr lang="pt-PT" dirty="0">
                <a:latin typeface="Calibri" pitchFamily="34" charset="0"/>
              </a:rPr>
              <a:t> </a:t>
            </a:r>
            <a:r>
              <a:rPr lang="pt-PT" dirty="0" err="1">
                <a:latin typeface="Calibri" pitchFamily="34" charset="0"/>
              </a:rPr>
              <a:t>Fund</a:t>
            </a:r>
            <a:r>
              <a:rPr lang="pt-PT" dirty="0">
                <a:latin typeface="Calibri" pitchFamily="34" charset="0"/>
              </a:rPr>
              <a:t> for </a:t>
            </a:r>
            <a:r>
              <a:rPr lang="pt-PT" dirty="0" err="1">
                <a:latin typeface="Calibri" pitchFamily="34" charset="0"/>
              </a:rPr>
              <a:t>Securitisation</a:t>
            </a:r>
            <a:r>
              <a:rPr lang="pt-PT" dirty="0">
                <a:latin typeface="Calibri" pitchFamily="34" charset="0"/>
              </a:rPr>
              <a:t> – PMEI </a:t>
            </a:r>
            <a:r>
              <a:rPr lang="pt-PT" dirty="0" err="1">
                <a:latin typeface="Calibri" pitchFamily="34" charset="0"/>
              </a:rPr>
              <a:t>appointed</a:t>
            </a:r>
            <a:r>
              <a:rPr lang="pt-PT" dirty="0">
                <a:latin typeface="Calibri" pitchFamily="34" charset="0"/>
              </a:rPr>
              <a:t> as </a:t>
            </a:r>
            <a:r>
              <a:rPr lang="pt-PT" dirty="0" smtClean="0">
                <a:latin typeface="Calibri" pitchFamily="34" charset="0"/>
              </a:rPr>
              <a:t>manager</a:t>
            </a:r>
            <a:endParaRPr lang="en-US" dirty="0">
              <a:latin typeface="Calibri" pitchFamily="34" charset="0"/>
            </a:endParaRPr>
          </a:p>
        </p:txBody>
      </p:sp>
      <p:cxnSp>
        <p:nvCxnSpPr>
          <p:cNvPr id="18482" name="AutoShape 177"/>
          <p:cNvCxnSpPr>
            <a:cxnSpLocks noChangeShapeType="1"/>
          </p:cNvCxnSpPr>
          <p:nvPr/>
        </p:nvCxnSpPr>
        <p:spPr bwMode="auto">
          <a:xfrm>
            <a:off x="5724525" y="4508500"/>
            <a:ext cx="0" cy="617538"/>
          </a:xfrm>
          <a:prstGeom prst="straightConnector1">
            <a:avLst/>
          </a:prstGeom>
          <a:noFill/>
          <a:ln w="9525">
            <a:solidFill>
              <a:srgbClr val="003366"/>
            </a:solidFill>
            <a:round/>
            <a:headEnd/>
            <a:tailEnd/>
          </a:ln>
        </p:spPr>
      </p:cxnSp>
      <p:sp>
        <p:nvSpPr>
          <p:cNvPr id="18483" name="Rectangle 58"/>
          <p:cNvSpPr>
            <a:spLocks noChangeArrowheads="1"/>
          </p:cNvSpPr>
          <p:nvPr/>
        </p:nvSpPr>
        <p:spPr bwMode="auto">
          <a:xfrm>
            <a:off x="5199063" y="5157788"/>
            <a:ext cx="1101725" cy="744537"/>
          </a:xfrm>
          <a:prstGeom prst="rect">
            <a:avLst/>
          </a:prstGeom>
          <a:noFill/>
          <a:ln w="9525">
            <a:noFill/>
            <a:miter lim="800000"/>
            <a:headEnd/>
            <a:tailEnd/>
          </a:ln>
        </p:spPr>
        <p:txBody>
          <a:bodyPr lIns="0" tIns="0" rIns="0" bIns="0"/>
          <a:lstStyle/>
          <a:p>
            <a:pPr algn="ctr" defTabSz="952500" eaLnBrk="0" hangingPunct="0"/>
            <a:r>
              <a:rPr lang="pt-PT">
                <a:latin typeface="Calibri" pitchFamily="34" charset="0"/>
              </a:rPr>
              <a:t>Launch of the PME Investe</a:t>
            </a:r>
          </a:p>
          <a:p>
            <a:pPr algn="ctr" defTabSz="952500" eaLnBrk="0" hangingPunct="0"/>
            <a:r>
              <a:rPr lang="pt-PT">
                <a:latin typeface="Calibri" pitchFamily="34" charset="0"/>
              </a:rPr>
              <a:t> III and IV Credit Lines</a:t>
            </a:r>
            <a:endParaRPr lang="en-US">
              <a:latin typeface="Calibri" pitchFamily="34" charset="0"/>
            </a:endParaRPr>
          </a:p>
        </p:txBody>
      </p:sp>
      <p:cxnSp>
        <p:nvCxnSpPr>
          <p:cNvPr id="18484" name="AutoShape 177"/>
          <p:cNvCxnSpPr>
            <a:cxnSpLocks noChangeShapeType="1"/>
          </p:cNvCxnSpPr>
          <p:nvPr/>
        </p:nvCxnSpPr>
        <p:spPr bwMode="auto">
          <a:xfrm>
            <a:off x="6588125" y="3716338"/>
            <a:ext cx="0" cy="762000"/>
          </a:xfrm>
          <a:prstGeom prst="straightConnector1">
            <a:avLst/>
          </a:prstGeom>
          <a:noFill/>
          <a:ln w="9525">
            <a:solidFill>
              <a:srgbClr val="003366"/>
            </a:solidFill>
            <a:round/>
            <a:headEnd/>
            <a:tailEnd/>
          </a:ln>
        </p:spPr>
      </p:cxnSp>
      <p:cxnSp>
        <p:nvCxnSpPr>
          <p:cNvPr id="18485" name="AutoShape 177"/>
          <p:cNvCxnSpPr>
            <a:cxnSpLocks noChangeShapeType="1"/>
          </p:cNvCxnSpPr>
          <p:nvPr/>
        </p:nvCxnSpPr>
        <p:spPr bwMode="auto">
          <a:xfrm>
            <a:off x="8532813" y="4508500"/>
            <a:ext cx="0" cy="762000"/>
          </a:xfrm>
          <a:prstGeom prst="straightConnector1">
            <a:avLst/>
          </a:prstGeom>
          <a:noFill/>
          <a:ln w="9525">
            <a:solidFill>
              <a:srgbClr val="003366"/>
            </a:solidFill>
            <a:round/>
            <a:headEnd/>
            <a:tailEnd/>
          </a:ln>
        </p:spPr>
      </p:cxnSp>
      <p:cxnSp>
        <p:nvCxnSpPr>
          <p:cNvPr id="18486" name="AutoShape 177"/>
          <p:cNvCxnSpPr>
            <a:cxnSpLocks noChangeShapeType="1"/>
          </p:cNvCxnSpPr>
          <p:nvPr/>
        </p:nvCxnSpPr>
        <p:spPr bwMode="auto">
          <a:xfrm>
            <a:off x="971550" y="3716338"/>
            <a:ext cx="0" cy="762000"/>
          </a:xfrm>
          <a:prstGeom prst="straightConnector1">
            <a:avLst/>
          </a:prstGeom>
          <a:noFill/>
          <a:ln w="9525">
            <a:solidFill>
              <a:srgbClr val="003366"/>
            </a:solidFill>
            <a:round/>
            <a:headEnd/>
            <a:tailEnd/>
          </a:ln>
        </p:spPr>
      </p:cxnSp>
      <p:cxnSp>
        <p:nvCxnSpPr>
          <p:cNvPr id="18487" name="AutoShape 177"/>
          <p:cNvCxnSpPr>
            <a:cxnSpLocks noChangeShapeType="1"/>
          </p:cNvCxnSpPr>
          <p:nvPr/>
        </p:nvCxnSpPr>
        <p:spPr bwMode="auto">
          <a:xfrm>
            <a:off x="4211638" y="4508500"/>
            <a:ext cx="0" cy="617538"/>
          </a:xfrm>
          <a:prstGeom prst="straightConnector1">
            <a:avLst/>
          </a:prstGeom>
          <a:noFill/>
          <a:ln w="9525">
            <a:solidFill>
              <a:srgbClr val="003366"/>
            </a:solidFill>
            <a:round/>
            <a:headEnd/>
            <a:tailEnd/>
          </a:ln>
        </p:spPr>
      </p:cxnSp>
      <p:cxnSp>
        <p:nvCxnSpPr>
          <p:cNvPr id="18488" name="Elbow Connector 87"/>
          <p:cNvCxnSpPr>
            <a:cxnSpLocks noChangeShapeType="1"/>
          </p:cNvCxnSpPr>
          <p:nvPr/>
        </p:nvCxnSpPr>
        <p:spPr bwMode="auto">
          <a:xfrm rot="5400000" flipH="1" flipV="1">
            <a:off x="3342482" y="3788569"/>
            <a:ext cx="725487" cy="581025"/>
          </a:xfrm>
          <a:prstGeom prst="bentConnector3">
            <a:avLst>
              <a:gd name="adj1" fmla="val 38537"/>
            </a:avLst>
          </a:prstGeom>
          <a:noFill/>
          <a:ln w="9525">
            <a:solidFill>
              <a:srgbClr val="003366"/>
            </a:solidFill>
            <a:miter lim="800000"/>
            <a:headEnd/>
            <a:tailEnd/>
          </a:ln>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ítulo 1"/>
          <p:cNvSpPr>
            <a:spLocks noGrp="1"/>
          </p:cNvSpPr>
          <p:nvPr>
            <p:ph type="title"/>
          </p:nvPr>
        </p:nvSpPr>
        <p:spPr/>
        <p:txBody>
          <a:bodyPr/>
          <a:lstStyle/>
          <a:p>
            <a:r>
              <a:rPr lang="pt-PT" sz="2200" smtClean="0">
                <a:latin typeface="Calibri" pitchFamily="34" charset="0"/>
              </a:rPr>
              <a:t>Management of Public Funds</a:t>
            </a:r>
            <a:endParaRPr lang="pt-PT" sz="2200" smtClean="0">
              <a:solidFill>
                <a:srgbClr val="FF0000"/>
              </a:solidFill>
              <a:latin typeface="Calibri" pitchFamily="34" charset="0"/>
            </a:endParaRPr>
          </a:p>
        </p:txBody>
      </p:sp>
      <p:sp>
        <p:nvSpPr>
          <p:cNvPr id="36" name="Rectângulo arredondado 35"/>
          <p:cNvSpPr/>
          <p:nvPr/>
        </p:nvSpPr>
        <p:spPr bwMode="auto">
          <a:xfrm>
            <a:off x="5148064" y="1556792"/>
            <a:ext cx="3888432" cy="1872208"/>
          </a:xfrm>
          <a:prstGeom prst="roundRect">
            <a:avLst/>
          </a:prstGeom>
          <a:solidFill>
            <a:schemeClr val="accent3">
              <a:lumMod val="75000"/>
            </a:schemeClr>
          </a:solidFill>
          <a:ln w="31750">
            <a:solidFill>
              <a:schemeClr val="accent3">
                <a:lumMod val="65000"/>
              </a:schemeClr>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lIns="90000" tIns="108000" rIns="90000" bIns="0" anchor="ctr"/>
          <a:lstStyle/>
          <a:p>
            <a:pPr defTabSz="955675" eaLnBrk="0" hangingPunct="0">
              <a:lnSpc>
                <a:spcPts val="1000"/>
              </a:lnSpc>
              <a:spcBef>
                <a:spcPct val="30000"/>
              </a:spcBef>
              <a:spcAft>
                <a:spcPct val="20000"/>
              </a:spcAft>
              <a:tabLst>
                <a:tab pos="0" algn="l"/>
              </a:tabLst>
              <a:defRPr/>
            </a:pPr>
            <a:r>
              <a:rPr lang="en-GB" sz="1200" u="sng" dirty="0" smtClean="0">
                <a:solidFill>
                  <a:schemeClr val="tx1"/>
                </a:solidFill>
                <a:latin typeface="Calibri" pitchFamily="34" charset="0"/>
              </a:rPr>
              <a:t>Fund of funds, to refinance and share risk with venture </a:t>
            </a:r>
          </a:p>
          <a:p>
            <a:pPr defTabSz="955675" eaLnBrk="0" hangingPunct="0">
              <a:lnSpc>
                <a:spcPts val="1000"/>
              </a:lnSpc>
              <a:spcBef>
                <a:spcPct val="30000"/>
              </a:spcBef>
              <a:spcAft>
                <a:spcPct val="20000"/>
              </a:spcAft>
              <a:tabLst>
                <a:tab pos="0" algn="l"/>
              </a:tabLst>
              <a:defRPr/>
            </a:pPr>
            <a:r>
              <a:rPr lang="en-GB" sz="1200" u="sng" dirty="0" smtClean="0">
                <a:solidFill>
                  <a:schemeClr val="tx1"/>
                </a:solidFill>
                <a:latin typeface="Calibri" pitchFamily="34" charset="0"/>
              </a:rPr>
              <a:t>capital firms</a:t>
            </a:r>
          </a:p>
          <a:p>
            <a:pPr defTabSz="955675" eaLnBrk="0" hangingPunct="0">
              <a:lnSpc>
                <a:spcPts val="1000"/>
              </a:lnSpc>
              <a:spcBef>
                <a:spcPct val="30000"/>
              </a:spcBef>
              <a:spcAft>
                <a:spcPct val="20000"/>
              </a:spcAft>
              <a:tabLst>
                <a:tab pos="0" algn="l"/>
              </a:tabLst>
              <a:defRPr/>
            </a:pPr>
            <a:r>
              <a:rPr lang="en-GB" sz="1200" dirty="0" smtClean="0">
                <a:solidFill>
                  <a:schemeClr val="tx1"/>
                </a:solidFill>
                <a:latin typeface="Calibri" pitchFamily="34" charset="0"/>
              </a:rPr>
              <a:t>Capital = 45.5 M€</a:t>
            </a:r>
          </a:p>
          <a:p>
            <a:pPr defTabSz="955675" eaLnBrk="0" hangingPunct="0">
              <a:lnSpc>
                <a:spcPts val="1000"/>
              </a:lnSpc>
              <a:spcBef>
                <a:spcPct val="30000"/>
              </a:spcBef>
              <a:spcAft>
                <a:spcPct val="20000"/>
              </a:spcAft>
              <a:tabLst>
                <a:tab pos="0" algn="l"/>
              </a:tabLst>
              <a:defRPr/>
            </a:pPr>
            <a:r>
              <a:rPr lang="en-GB" sz="1200" u="sng" dirty="0" smtClean="0">
                <a:solidFill>
                  <a:schemeClr val="tx1"/>
                </a:solidFill>
                <a:latin typeface="Calibri" pitchFamily="34" charset="0"/>
              </a:rPr>
              <a:t/>
            </a:r>
            <a:br>
              <a:rPr lang="en-GB" sz="1200" u="sng" dirty="0" smtClean="0">
                <a:solidFill>
                  <a:schemeClr val="tx1"/>
                </a:solidFill>
                <a:latin typeface="Calibri" pitchFamily="34" charset="0"/>
              </a:rPr>
            </a:br>
            <a:r>
              <a:rPr lang="en-GB" sz="1200" u="sng" dirty="0" smtClean="0">
                <a:solidFill>
                  <a:schemeClr val="tx1"/>
                </a:solidFill>
                <a:latin typeface="Calibri" pitchFamily="34" charset="0"/>
              </a:rPr>
              <a:t>Investments:</a:t>
            </a:r>
          </a:p>
          <a:p>
            <a:pPr defTabSz="955675" eaLnBrk="0" hangingPunct="0">
              <a:lnSpc>
                <a:spcPts val="1000"/>
              </a:lnSpc>
              <a:spcBef>
                <a:spcPct val="30000"/>
              </a:spcBef>
              <a:spcAft>
                <a:spcPct val="20000"/>
              </a:spcAft>
              <a:buFont typeface="Arial" pitchFamily="34" charset="0"/>
              <a:buChar char="•"/>
              <a:tabLst>
                <a:tab pos="0" algn="l"/>
              </a:tabLst>
              <a:defRPr/>
            </a:pPr>
            <a:r>
              <a:rPr lang="en-GB" sz="1200" dirty="0" smtClean="0">
                <a:solidFill>
                  <a:schemeClr val="tx1"/>
                </a:solidFill>
                <a:latin typeface="Calibri" pitchFamily="34" charset="0"/>
              </a:rPr>
              <a:t> Participation in 5 funds = 23.38 M€</a:t>
            </a:r>
            <a:endParaRPr lang="pt-PT" sz="1200" dirty="0" smtClean="0">
              <a:solidFill>
                <a:schemeClr val="tx1"/>
              </a:solidFill>
              <a:latin typeface="Calibri" pitchFamily="34" charset="0"/>
            </a:endParaRPr>
          </a:p>
          <a:p>
            <a:pPr defTabSz="955675" eaLnBrk="0" hangingPunct="0">
              <a:lnSpc>
                <a:spcPts val="1000"/>
              </a:lnSpc>
              <a:spcBef>
                <a:spcPct val="30000"/>
              </a:spcBef>
              <a:spcAft>
                <a:spcPct val="20000"/>
              </a:spcAft>
              <a:buFont typeface="Arial" pitchFamily="34" charset="0"/>
              <a:buChar char="•"/>
              <a:tabLst>
                <a:tab pos="0" algn="l"/>
              </a:tabLst>
              <a:defRPr/>
            </a:pPr>
            <a:r>
              <a:rPr lang="en-GB" sz="1200" dirty="0" smtClean="0">
                <a:solidFill>
                  <a:schemeClr val="tx1"/>
                </a:solidFill>
                <a:latin typeface="Calibri" pitchFamily="34" charset="0"/>
              </a:rPr>
              <a:t> Participation in 27 venture capital operations (syndicated) </a:t>
            </a:r>
          </a:p>
          <a:p>
            <a:pPr defTabSz="955675" eaLnBrk="0" hangingPunct="0">
              <a:lnSpc>
                <a:spcPts val="1000"/>
              </a:lnSpc>
              <a:spcBef>
                <a:spcPct val="30000"/>
              </a:spcBef>
              <a:spcAft>
                <a:spcPct val="20000"/>
              </a:spcAft>
              <a:tabLst>
                <a:tab pos="0" algn="l"/>
              </a:tabLst>
              <a:defRPr/>
            </a:pPr>
            <a:r>
              <a:rPr lang="en-GB" sz="1200" dirty="0" smtClean="0">
                <a:solidFill>
                  <a:schemeClr val="tx1"/>
                </a:solidFill>
                <a:latin typeface="Calibri" pitchFamily="34" charset="0"/>
              </a:rPr>
              <a:t>= 17.67 M€</a:t>
            </a:r>
            <a:endParaRPr lang="pt-PT" sz="1200" dirty="0" smtClean="0">
              <a:solidFill>
                <a:schemeClr val="tx1"/>
              </a:solidFill>
              <a:latin typeface="Calibri" pitchFamily="34" charset="0"/>
            </a:endParaRPr>
          </a:p>
          <a:p>
            <a:pPr defTabSz="955675" eaLnBrk="0" hangingPunct="0">
              <a:lnSpc>
                <a:spcPts val="1000"/>
              </a:lnSpc>
              <a:spcBef>
                <a:spcPct val="30000"/>
              </a:spcBef>
              <a:spcAft>
                <a:spcPct val="20000"/>
              </a:spcAft>
              <a:buFont typeface="Arial" pitchFamily="34" charset="0"/>
              <a:buChar char="•"/>
              <a:tabLst>
                <a:tab pos="0" algn="l"/>
              </a:tabLst>
              <a:defRPr/>
            </a:pPr>
            <a:r>
              <a:rPr lang="en-GB" sz="1200" dirty="0" smtClean="0">
                <a:solidFill>
                  <a:schemeClr val="tx1"/>
                </a:solidFill>
                <a:latin typeface="Calibri" pitchFamily="34" charset="0"/>
              </a:rPr>
              <a:t> Refinancing of venture capital operations = 2.88 M€</a:t>
            </a:r>
            <a:endParaRPr lang="pt-PT" sz="1200" dirty="0">
              <a:solidFill>
                <a:schemeClr val="tx1"/>
              </a:solidFill>
              <a:latin typeface="Calibri" pitchFamily="34" charset="0"/>
            </a:endParaRPr>
          </a:p>
        </p:txBody>
      </p:sp>
      <p:sp>
        <p:nvSpPr>
          <p:cNvPr id="74" name="Oval 73"/>
          <p:cNvSpPr/>
          <p:nvPr/>
        </p:nvSpPr>
        <p:spPr>
          <a:xfrm>
            <a:off x="2947988" y="2074863"/>
            <a:ext cx="1984375" cy="849312"/>
          </a:xfrm>
          <a:prstGeom prst="ellipse">
            <a:avLst/>
          </a:prstGeom>
          <a:pattFill prst="pct20">
            <a:fgClr>
              <a:srgbClr val="4F81BD"/>
            </a:fgClr>
            <a:bgClr>
              <a:sysClr val="window" lastClr="FFFFFF"/>
            </a:bgClr>
          </a:pattFill>
          <a:ln w="25400" cap="flat" cmpd="sng" algn="ctr">
            <a:solidFill>
              <a:srgbClr val="4F81BD">
                <a:shade val="50000"/>
              </a:srgbClr>
            </a:solidFill>
            <a:prstDash val="solid"/>
          </a:ln>
          <a:effectLst/>
        </p:spPr>
        <p:txBody>
          <a:bodyPr anchor="ctr"/>
          <a:lstStyle/>
          <a:p>
            <a:pPr algn="ctr"/>
            <a:r>
              <a:rPr lang="pt-PT" sz="1400" b="1">
                <a:solidFill>
                  <a:srgbClr val="000000"/>
                </a:solidFill>
                <a:latin typeface="Calibri" pitchFamily="34" charset="0"/>
              </a:rPr>
              <a:t>Venture Capital Syndication Fund</a:t>
            </a:r>
          </a:p>
        </p:txBody>
      </p:sp>
      <p:cxnSp>
        <p:nvCxnSpPr>
          <p:cNvPr id="19460" name="Conexão recta unidireccional 62"/>
          <p:cNvCxnSpPr>
            <a:cxnSpLocks noChangeShapeType="1"/>
          </p:cNvCxnSpPr>
          <p:nvPr/>
        </p:nvCxnSpPr>
        <p:spPr bwMode="auto">
          <a:xfrm flipV="1">
            <a:off x="1619250" y="2492375"/>
            <a:ext cx="1008063" cy="865188"/>
          </a:xfrm>
          <a:prstGeom prst="straightConnector1">
            <a:avLst/>
          </a:prstGeom>
          <a:noFill/>
          <a:ln w="31750">
            <a:solidFill>
              <a:srgbClr val="FF0000"/>
            </a:solidFill>
            <a:prstDash val="dash"/>
            <a:round/>
            <a:headEnd/>
            <a:tailEnd type="triangle" w="lg" len="med"/>
          </a:ln>
        </p:spPr>
      </p:cxnSp>
      <p:sp>
        <p:nvSpPr>
          <p:cNvPr id="49" name="Rectângulo arredondado 48"/>
          <p:cNvSpPr/>
          <p:nvPr/>
        </p:nvSpPr>
        <p:spPr bwMode="auto">
          <a:xfrm>
            <a:off x="251520" y="2097224"/>
            <a:ext cx="1306483" cy="3348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pt-PT" sz="1700" b="1" dirty="0">
                <a:solidFill>
                  <a:schemeClr val="bg1"/>
                </a:solidFill>
                <a:latin typeface="Calibri" pitchFamily="34" charset="0"/>
              </a:rPr>
              <a:t>PME </a:t>
            </a:r>
          </a:p>
          <a:p>
            <a:pPr algn="ctr" defTabSz="955675" eaLnBrk="0" hangingPunct="0">
              <a:lnSpc>
                <a:spcPts val="700"/>
              </a:lnSpc>
              <a:spcBef>
                <a:spcPct val="30000"/>
              </a:spcBef>
              <a:spcAft>
                <a:spcPct val="20000"/>
              </a:spcAft>
              <a:buClr>
                <a:srgbClr val="003366"/>
              </a:buClr>
              <a:tabLst>
                <a:tab pos="0" algn="l"/>
              </a:tabLst>
              <a:defRPr/>
            </a:pPr>
            <a:r>
              <a:rPr lang="pt-PT" sz="1600" b="1" dirty="0">
                <a:solidFill>
                  <a:schemeClr val="bg1"/>
                </a:solidFill>
                <a:latin typeface="Calibri" pitchFamily="34" charset="0"/>
              </a:rPr>
              <a:t>Investimentos</a:t>
            </a:r>
          </a:p>
        </p:txBody>
      </p:sp>
      <p:sp>
        <p:nvSpPr>
          <p:cNvPr id="46" name="Oval 45"/>
          <p:cNvSpPr/>
          <p:nvPr/>
        </p:nvSpPr>
        <p:spPr>
          <a:xfrm>
            <a:off x="2771775" y="4740275"/>
            <a:ext cx="2232025" cy="776288"/>
          </a:xfrm>
          <a:prstGeom prst="ellipse">
            <a:avLst/>
          </a:prstGeom>
          <a:pattFill prst="pct20">
            <a:fgClr>
              <a:srgbClr val="4F81BD"/>
            </a:fgClr>
            <a:bgClr>
              <a:sysClr val="window" lastClr="FFFFFF"/>
            </a:bgClr>
          </a:pattFill>
          <a:ln w="25400" cap="flat" cmpd="sng" algn="ctr">
            <a:solidFill>
              <a:srgbClr val="4F81BD">
                <a:shade val="50000"/>
              </a:srgbClr>
            </a:solidFill>
            <a:prstDash val="solid"/>
          </a:ln>
          <a:effectLst/>
        </p:spPr>
        <p:txBody>
          <a:bodyPr anchor="ctr"/>
          <a:lstStyle/>
          <a:p>
            <a:pPr algn="ctr"/>
            <a:r>
              <a:rPr lang="pt-PT" sz="1400" b="1">
                <a:solidFill>
                  <a:srgbClr val="000000"/>
                </a:solidFill>
                <a:latin typeface="Calibri" pitchFamily="34" charset="0"/>
              </a:rPr>
              <a:t>Guarantee Fund for Securitisation</a:t>
            </a:r>
          </a:p>
        </p:txBody>
      </p:sp>
      <p:cxnSp>
        <p:nvCxnSpPr>
          <p:cNvPr id="19463" name="Conexão recta unidireccional 62"/>
          <p:cNvCxnSpPr>
            <a:cxnSpLocks noChangeShapeType="1"/>
          </p:cNvCxnSpPr>
          <p:nvPr/>
        </p:nvCxnSpPr>
        <p:spPr bwMode="auto">
          <a:xfrm>
            <a:off x="1587500" y="3573463"/>
            <a:ext cx="1039813" cy="1150937"/>
          </a:xfrm>
          <a:prstGeom prst="straightConnector1">
            <a:avLst/>
          </a:prstGeom>
          <a:noFill/>
          <a:ln w="31750">
            <a:solidFill>
              <a:srgbClr val="FF0000"/>
            </a:solidFill>
            <a:prstDash val="dash"/>
            <a:round/>
            <a:headEnd/>
            <a:tailEnd type="triangle" w="lg" len="med"/>
          </a:ln>
        </p:spPr>
      </p:cxnSp>
      <p:sp>
        <p:nvSpPr>
          <p:cNvPr id="19464" name="CaixaDeTexto 93"/>
          <p:cNvSpPr txBox="1">
            <a:spLocks noChangeArrowheads="1"/>
          </p:cNvSpPr>
          <p:nvPr/>
        </p:nvSpPr>
        <p:spPr bwMode="auto">
          <a:xfrm>
            <a:off x="1692275" y="4581525"/>
            <a:ext cx="863600" cy="261610"/>
          </a:xfrm>
          <a:prstGeom prst="rect">
            <a:avLst/>
          </a:prstGeom>
          <a:noFill/>
          <a:ln w="9525">
            <a:noFill/>
            <a:miter lim="800000"/>
            <a:headEnd/>
            <a:tailEnd/>
          </a:ln>
        </p:spPr>
        <p:txBody>
          <a:bodyPr>
            <a:spAutoFit/>
          </a:bodyPr>
          <a:lstStyle/>
          <a:p>
            <a:pPr indent="-323850" algn="ctr"/>
            <a:r>
              <a:rPr lang="pt-PT" sz="1100" dirty="0" smtClean="0">
                <a:latin typeface="Calibri" pitchFamily="34" charset="0"/>
              </a:rPr>
              <a:t>Manager</a:t>
            </a:r>
            <a:endParaRPr lang="pt-BR" sz="1100" dirty="0">
              <a:latin typeface="Calibri" pitchFamily="34" charset="0"/>
            </a:endParaRPr>
          </a:p>
        </p:txBody>
      </p:sp>
      <p:sp>
        <p:nvSpPr>
          <p:cNvPr id="62" name="Rectângulo arredondado 35"/>
          <p:cNvSpPr/>
          <p:nvPr/>
        </p:nvSpPr>
        <p:spPr bwMode="auto">
          <a:xfrm>
            <a:off x="5148064" y="4005064"/>
            <a:ext cx="3888432" cy="2160240"/>
          </a:xfrm>
          <a:prstGeom prst="roundRect">
            <a:avLst/>
          </a:prstGeom>
          <a:solidFill>
            <a:schemeClr val="accent3">
              <a:lumMod val="75000"/>
            </a:schemeClr>
          </a:solidFill>
          <a:ln w="31750">
            <a:solidFill>
              <a:schemeClr val="accent3">
                <a:lumMod val="65000"/>
              </a:schemeClr>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lIns="90000" tIns="108000" rIns="90000" bIns="0" anchor="ctr"/>
          <a:lstStyle/>
          <a:p>
            <a:pPr defTabSz="955675" eaLnBrk="0" hangingPunct="0">
              <a:lnSpc>
                <a:spcPts val="1400"/>
              </a:lnSpc>
              <a:spcBef>
                <a:spcPts val="0"/>
              </a:spcBef>
              <a:spcAft>
                <a:spcPts val="0"/>
              </a:spcAft>
              <a:tabLst>
                <a:tab pos="0" algn="l"/>
              </a:tabLst>
              <a:defRPr/>
            </a:pPr>
            <a:r>
              <a:rPr lang="en-GB" sz="1200" u="sng" dirty="0" smtClean="0">
                <a:solidFill>
                  <a:schemeClr val="tx1"/>
                </a:solidFill>
                <a:latin typeface="Calibri" pitchFamily="34" charset="0"/>
              </a:rPr>
              <a:t>Fund with the aim of providing guarantees to securitisation</a:t>
            </a:r>
          </a:p>
          <a:p>
            <a:pPr defTabSz="955675" eaLnBrk="0" hangingPunct="0">
              <a:lnSpc>
                <a:spcPts val="1400"/>
              </a:lnSpc>
              <a:spcBef>
                <a:spcPts val="0"/>
              </a:spcBef>
              <a:spcAft>
                <a:spcPts val="0"/>
              </a:spcAft>
              <a:tabLst>
                <a:tab pos="0" algn="l"/>
              </a:tabLst>
              <a:defRPr/>
            </a:pPr>
            <a:r>
              <a:rPr lang="en-GB" sz="1200" u="sng" dirty="0" smtClean="0">
                <a:solidFill>
                  <a:schemeClr val="tx1"/>
                </a:solidFill>
                <a:latin typeface="Calibri" pitchFamily="34" charset="0"/>
              </a:rPr>
              <a:t> operations</a:t>
            </a:r>
            <a:br>
              <a:rPr lang="en-GB" sz="1200" u="sng" dirty="0" smtClean="0">
                <a:solidFill>
                  <a:schemeClr val="tx1"/>
                </a:solidFill>
                <a:latin typeface="Calibri" pitchFamily="34" charset="0"/>
              </a:rPr>
            </a:br>
            <a:r>
              <a:rPr lang="en-GB" sz="1200" dirty="0" smtClean="0">
                <a:solidFill>
                  <a:schemeClr val="tx1"/>
                </a:solidFill>
                <a:latin typeface="Calibri" pitchFamily="34" charset="0"/>
              </a:rPr>
              <a:t>Capital = 25 M€</a:t>
            </a:r>
          </a:p>
          <a:p>
            <a:pPr defTabSz="955675" eaLnBrk="0" hangingPunct="0">
              <a:lnSpc>
                <a:spcPts val="1400"/>
              </a:lnSpc>
              <a:spcBef>
                <a:spcPts val="0"/>
              </a:spcBef>
              <a:spcAft>
                <a:spcPts val="0"/>
              </a:spcAft>
              <a:tabLst>
                <a:tab pos="0" algn="l"/>
              </a:tabLst>
              <a:defRPr/>
            </a:pPr>
            <a:endParaRPr lang="pt-PT" sz="1200" dirty="0" smtClean="0">
              <a:solidFill>
                <a:schemeClr val="tx1"/>
              </a:solidFill>
              <a:latin typeface="Calibri" pitchFamily="34" charset="0"/>
            </a:endParaRPr>
          </a:p>
          <a:p>
            <a:pPr defTabSz="955675" eaLnBrk="0" hangingPunct="0">
              <a:lnSpc>
                <a:spcPts val="1400"/>
              </a:lnSpc>
              <a:spcBef>
                <a:spcPts val="0"/>
              </a:spcBef>
              <a:spcAft>
                <a:spcPts val="0"/>
              </a:spcAft>
              <a:tabLst>
                <a:tab pos="0" algn="l"/>
              </a:tabLst>
              <a:defRPr/>
            </a:pPr>
            <a:r>
              <a:rPr lang="en-GB" sz="1200" u="sng" dirty="0" smtClean="0">
                <a:solidFill>
                  <a:schemeClr val="tx1"/>
                </a:solidFill>
                <a:latin typeface="Calibri" pitchFamily="34" charset="0"/>
              </a:rPr>
              <a:t>Participation:</a:t>
            </a:r>
            <a:endParaRPr lang="pt-PT" sz="1200" u="sng" dirty="0" smtClean="0">
              <a:solidFill>
                <a:schemeClr val="tx1"/>
              </a:solidFill>
              <a:latin typeface="Calibri" pitchFamily="34" charset="0"/>
            </a:endParaRPr>
          </a:p>
          <a:p>
            <a:pPr defTabSz="955675" eaLnBrk="0" hangingPunct="0">
              <a:lnSpc>
                <a:spcPts val="1400"/>
              </a:lnSpc>
              <a:spcBef>
                <a:spcPts val="0"/>
              </a:spcBef>
              <a:spcAft>
                <a:spcPts val="0"/>
              </a:spcAft>
              <a:buFont typeface="Arial" pitchFamily="34" charset="0"/>
              <a:buChar char="•"/>
              <a:tabLst>
                <a:tab pos="0" algn="l"/>
              </a:tabLst>
              <a:defRPr/>
            </a:pPr>
            <a:r>
              <a:rPr lang="en-GB" sz="1200" dirty="0" smtClean="0">
                <a:solidFill>
                  <a:schemeClr val="tx1"/>
                </a:solidFill>
                <a:latin typeface="Calibri" pitchFamily="34" charset="0"/>
              </a:rPr>
              <a:t>As guarantor in a Securitisation Operation granted to </a:t>
            </a:r>
          </a:p>
          <a:p>
            <a:pPr defTabSz="955675" eaLnBrk="0" hangingPunct="0">
              <a:lnSpc>
                <a:spcPts val="1400"/>
              </a:lnSpc>
              <a:spcBef>
                <a:spcPts val="0"/>
              </a:spcBef>
              <a:spcAft>
                <a:spcPts val="0"/>
              </a:spcAft>
              <a:tabLst>
                <a:tab pos="0" algn="l"/>
              </a:tabLst>
              <a:defRPr/>
            </a:pPr>
            <a:r>
              <a:rPr lang="en-GB" sz="1200" dirty="0" smtClean="0">
                <a:solidFill>
                  <a:schemeClr val="tx1"/>
                </a:solidFill>
                <a:latin typeface="Calibri" pitchFamily="34" charset="0"/>
              </a:rPr>
              <a:t>Portuguese SMEs</a:t>
            </a:r>
            <a:endParaRPr lang="pt-PT" sz="1200" dirty="0" smtClean="0">
              <a:solidFill>
                <a:schemeClr val="tx1"/>
              </a:solidFill>
              <a:latin typeface="Calibri" pitchFamily="34" charset="0"/>
            </a:endParaRPr>
          </a:p>
          <a:p>
            <a:pPr defTabSz="955675" eaLnBrk="0" hangingPunct="0">
              <a:lnSpc>
                <a:spcPts val="1400"/>
              </a:lnSpc>
              <a:spcBef>
                <a:spcPts val="0"/>
              </a:spcBef>
              <a:spcAft>
                <a:spcPts val="0"/>
              </a:spcAft>
              <a:buFont typeface="Arial" pitchFamily="34" charset="0"/>
              <a:buChar char="•"/>
              <a:tabLst>
                <a:tab pos="0" algn="l"/>
              </a:tabLst>
              <a:defRPr/>
            </a:pPr>
            <a:r>
              <a:rPr lang="en-GB" sz="1200" dirty="0" smtClean="0">
                <a:solidFill>
                  <a:schemeClr val="tx1"/>
                </a:solidFill>
                <a:latin typeface="Calibri" pitchFamily="34" charset="0"/>
              </a:rPr>
              <a:t>European Investment Fund as an Adviser for the </a:t>
            </a:r>
          </a:p>
          <a:p>
            <a:pPr defTabSz="955675" eaLnBrk="0" hangingPunct="0">
              <a:lnSpc>
                <a:spcPts val="1400"/>
              </a:lnSpc>
              <a:spcBef>
                <a:spcPts val="0"/>
              </a:spcBef>
              <a:spcAft>
                <a:spcPts val="0"/>
              </a:spcAft>
              <a:tabLst>
                <a:tab pos="0" algn="l"/>
              </a:tabLst>
              <a:defRPr/>
            </a:pPr>
            <a:r>
              <a:rPr lang="en-GB" sz="1200" dirty="0" smtClean="0">
                <a:solidFill>
                  <a:schemeClr val="tx1"/>
                </a:solidFill>
                <a:latin typeface="Calibri" pitchFamily="34" charset="0"/>
              </a:rPr>
              <a:t>securitisation operation</a:t>
            </a:r>
            <a:endParaRPr lang="pt-PT" sz="1200" dirty="0" smtClean="0">
              <a:solidFill>
                <a:schemeClr val="tx1"/>
              </a:solidFill>
              <a:latin typeface="Calibri" pitchFamily="34" charset="0"/>
            </a:endParaRPr>
          </a:p>
          <a:p>
            <a:pPr defTabSz="955675" eaLnBrk="0" hangingPunct="0">
              <a:lnSpc>
                <a:spcPts val="1400"/>
              </a:lnSpc>
              <a:spcBef>
                <a:spcPts val="0"/>
              </a:spcBef>
              <a:spcAft>
                <a:spcPts val="0"/>
              </a:spcAft>
              <a:buFont typeface="Arial" pitchFamily="34" charset="0"/>
              <a:buChar char="•"/>
              <a:tabLst>
                <a:tab pos="0" algn="l"/>
              </a:tabLst>
              <a:defRPr/>
            </a:pPr>
            <a:r>
              <a:rPr lang="en-GB" sz="1200" dirty="0" smtClean="0">
                <a:solidFill>
                  <a:schemeClr val="tx1"/>
                </a:solidFill>
                <a:latin typeface="Calibri" pitchFamily="34" charset="0"/>
              </a:rPr>
              <a:t>Amount received  from the Securitisation Operation </a:t>
            </a:r>
          </a:p>
          <a:p>
            <a:pPr defTabSz="955675" eaLnBrk="0" hangingPunct="0">
              <a:lnSpc>
                <a:spcPts val="1400"/>
              </a:lnSpc>
              <a:spcBef>
                <a:spcPts val="0"/>
              </a:spcBef>
              <a:spcAft>
                <a:spcPts val="0"/>
              </a:spcAft>
              <a:tabLst>
                <a:tab pos="0" algn="l"/>
              </a:tabLst>
              <a:defRPr/>
            </a:pPr>
            <a:r>
              <a:rPr lang="en-GB" sz="1200" dirty="0" smtClean="0">
                <a:solidFill>
                  <a:schemeClr val="tx1"/>
                </a:solidFill>
                <a:latin typeface="Calibri" pitchFamily="34" charset="0"/>
              </a:rPr>
              <a:t>(500 M€) went towards granting new loans to SMEs</a:t>
            </a:r>
            <a:endParaRPr lang="pt-PT" sz="1200" dirty="0" smtClean="0">
              <a:solidFill>
                <a:schemeClr val="tx1"/>
              </a:solidFill>
              <a:latin typeface="Calibri" pitchFamily="34" charset="0"/>
            </a:endParaRPr>
          </a:p>
        </p:txBody>
      </p:sp>
      <p:sp>
        <p:nvSpPr>
          <p:cNvPr id="19466" name="CaixaDeTexto 93"/>
          <p:cNvSpPr txBox="1">
            <a:spLocks noChangeArrowheads="1"/>
          </p:cNvSpPr>
          <p:nvPr/>
        </p:nvSpPr>
        <p:spPr bwMode="auto">
          <a:xfrm>
            <a:off x="1692275" y="2206625"/>
            <a:ext cx="863600" cy="261610"/>
          </a:xfrm>
          <a:prstGeom prst="rect">
            <a:avLst/>
          </a:prstGeom>
          <a:noFill/>
          <a:ln w="9525">
            <a:noFill/>
            <a:miter lim="800000"/>
            <a:headEnd/>
            <a:tailEnd/>
          </a:ln>
        </p:spPr>
        <p:txBody>
          <a:bodyPr>
            <a:spAutoFit/>
          </a:bodyPr>
          <a:lstStyle/>
          <a:p>
            <a:pPr indent="-323850" algn="ctr"/>
            <a:r>
              <a:rPr lang="pt-PT" sz="1100" dirty="0" smtClean="0">
                <a:latin typeface="Calibri" pitchFamily="34" charset="0"/>
              </a:rPr>
              <a:t>Manager</a:t>
            </a:r>
            <a:endParaRPr lang="pt-BR" sz="1100" dirty="0">
              <a:latin typeface="Calibri" pitchFamily="34" charset="0"/>
            </a:endParaRPr>
          </a:p>
        </p:txBody>
      </p:sp>
      <p:cxnSp>
        <p:nvCxnSpPr>
          <p:cNvPr id="19467" name="Straight Connector 70"/>
          <p:cNvCxnSpPr>
            <a:cxnSpLocks noChangeShapeType="1"/>
          </p:cNvCxnSpPr>
          <p:nvPr/>
        </p:nvCxnSpPr>
        <p:spPr bwMode="auto">
          <a:xfrm>
            <a:off x="2700338" y="1196975"/>
            <a:ext cx="0" cy="4679950"/>
          </a:xfrm>
          <a:prstGeom prst="line">
            <a:avLst/>
          </a:prstGeom>
          <a:noFill/>
          <a:ln w="9525" algn="ctr">
            <a:solidFill>
              <a:schemeClr val="accent2"/>
            </a:solidFill>
            <a:prstDash val="lgDash"/>
            <a:round/>
            <a:headEnd/>
            <a:tailEnd/>
          </a:ln>
        </p:spPr>
      </p:cxnSp>
      <p:cxnSp>
        <p:nvCxnSpPr>
          <p:cNvPr id="19468" name="Straight Connector 74"/>
          <p:cNvCxnSpPr>
            <a:cxnSpLocks noChangeShapeType="1"/>
          </p:cNvCxnSpPr>
          <p:nvPr/>
        </p:nvCxnSpPr>
        <p:spPr bwMode="auto">
          <a:xfrm>
            <a:off x="5076825" y="1196975"/>
            <a:ext cx="0" cy="4679950"/>
          </a:xfrm>
          <a:prstGeom prst="line">
            <a:avLst/>
          </a:prstGeom>
          <a:noFill/>
          <a:ln w="9525" algn="ctr">
            <a:solidFill>
              <a:schemeClr val="accent2"/>
            </a:solidFill>
            <a:prstDash val="lgDash"/>
            <a:round/>
            <a:headEnd/>
            <a:tailEnd/>
          </a:ln>
        </p:spPr>
      </p:cxnSp>
      <p:sp>
        <p:nvSpPr>
          <p:cNvPr id="19469" name="CaixaDeTexto 87"/>
          <p:cNvSpPr txBox="1">
            <a:spLocks noChangeArrowheads="1"/>
          </p:cNvSpPr>
          <p:nvPr/>
        </p:nvSpPr>
        <p:spPr bwMode="auto">
          <a:xfrm>
            <a:off x="2771775" y="1052513"/>
            <a:ext cx="2305050" cy="457200"/>
          </a:xfrm>
          <a:prstGeom prst="rect">
            <a:avLst/>
          </a:prstGeom>
          <a:noFill/>
          <a:ln w="9525">
            <a:noFill/>
            <a:miter lim="800000"/>
            <a:headEnd/>
            <a:tailEnd/>
          </a:ln>
        </p:spPr>
        <p:txBody>
          <a:bodyPr>
            <a:spAutoFit/>
          </a:bodyPr>
          <a:lstStyle/>
          <a:p>
            <a:pPr indent="-285750" algn="ctr"/>
            <a:r>
              <a:rPr lang="pt-PT" sz="1200" b="1">
                <a:latin typeface="Calibri" pitchFamily="34" charset="0"/>
              </a:rPr>
              <a:t>Funding: previous EU Framework  (ERDF)</a:t>
            </a:r>
            <a:endParaRPr lang="pt-BR" sz="1200" b="1">
              <a:latin typeface="Calibri" pitchFamily="34" charset="0"/>
            </a:endParaRPr>
          </a:p>
        </p:txBody>
      </p:sp>
      <p:sp>
        <p:nvSpPr>
          <p:cNvPr id="19470" name="CaixaDeTexto 87"/>
          <p:cNvSpPr txBox="1">
            <a:spLocks noChangeArrowheads="1"/>
          </p:cNvSpPr>
          <p:nvPr/>
        </p:nvSpPr>
        <p:spPr bwMode="auto">
          <a:xfrm>
            <a:off x="5148263" y="1052513"/>
            <a:ext cx="3816350" cy="274637"/>
          </a:xfrm>
          <a:prstGeom prst="rect">
            <a:avLst/>
          </a:prstGeom>
          <a:noFill/>
          <a:ln w="9525">
            <a:noFill/>
            <a:miter lim="800000"/>
            <a:headEnd/>
            <a:tailEnd/>
          </a:ln>
        </p:spPr>
        <p:txBody>
          <a:bodyPr>
            <a:spAutoFit/>
          </a:bodyPr>
          <a:lstStyle/>
          <a:p>
            <a:pPr indent="-285750" algn="ctr"/>
            <a:r>
              <a:rPr lang="pt-PT" sz="1200" b="1">
                <a:latin typeface="Calibri" pitchFamily="34" charset="0"/>
              </a:rPr>
              <a:t>Characteristics and investment</a:t>
            </a:r>
            <a:endParaRPr lang="pt-BR" sz="1200" b="1">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ítulo 1"/>
          <p:cNvSpPr>
            <a:spLocks noGrp="1"/>
          </p:cNvSpPr>
          <p:nvPr>
            <p:ph type="title"/>
          </p:nvPr>
        </p:nvSpPr>
        <p:spPr/>
        <p:txBody>
          <a:bodyPr/>
          <a:lstStyle/>
          <a:p>
            <a:r>
              <a:rPr lang="pt-PT" sz="2200" dirty="0" smtClean="0">
                <a:latin typeface="Calibri" pitchFamily="34" charset="0"/>
              </a:rPr>
              <a:t>PME Investimentos – Manager </a:t>
            </a:r>
            <a:r>
              <a:rPr lang="pt-PT" sz="2200" dirty="0" err="1" smtClean="0">
                <a:latin typeface="Calibri" pitchFamily="34" charset="0"/>
              </a:rPr>
              <a:t>of</a:t>
            </a:r>
            <a:r>
              <a:rPr lang="pt-PT" sz="2200" dirty="0" smtClean="0">
                <a:latin typeface="Calibri" pitchFamily="34" charset="0"/>
              </a:rPr>
              <a:t> FINOVA</a:t>
            </a:r>
          </a:p>
        </p:txBody>
      </p:sp>
      <p:sp>
        <p:nvSpPr>
          <p:cNvPr id="20482" name="CaixaDeTexto 6"/>
          <p:cNvSpPr txBox="1">
            <a:spLocks noChangeArrowheads="1"/>
          </p:cNvSpPr>
          <p:nvPr/>
        </p:nvSpPr>
        <p:spPr bwMode="auto">
          <a:xfrm>
            <a:off x="395288" y="5516563"/>
            <a:ext cx="8353425" cy="641350"/>
          </a:xfrm>
          <a:prstGeom prst="rect">
            <a:avLst/>
          </a:prstGeom>
          <a:noFill/>
          <a:ln w="9525">
            <a:noFill/>
            <a:miter lim="800000"/>
            <a:headEnd/>
            <a:tailEnd/>
          </a:ln>
        </p:spPr>
        <p:txBody>
          <a:bodyPr>
            <a:spAutoFit/>
          </a:bodyPr>
          <a:lstStyle/>
          <a:p>
            <a:pPr algn="ctr"/>
            <a:r>
              <a:rPr lang="pt-BR" sz="1800" b="1" dirty="0">
                <a:solidFill>
                  <a:srgbClr val="000066"/>
                </a:solidFill>
                <a:latin typeface="Calibri" pitchFamily="34" charset="0"/>
              </a:rPr>
              <a:t>PME Investimentos’ </a:t>
            </a:r>
            <a:r>
              <a:rPr lang="pt-BR" sz="1800" b="1" dirty="0" err="1">
                <a:solidFill>
                  <a:srgbClr val="000066"/>
                </a:solidFill>
                <a:latin typeface="Calibri" pitchFamily="34" charset="0"/>
              </a:rPr>
              <a:t>characteristics</a:t>
            </a:r>
            <a:r>
              <a:rPr lang="pt-BR" sz="1800" b="1" dirty="0">
                <a:solidFill>
                  <a:srgbClr val="000066"/>
                </a:solidFill>
                <a:latin typeface="Calibri" pitchFamily="34" charset="0"/>
              </a:rPr>
              <a:t> </a:t>
            </a:r>
            <a:r>
              <a:rPr lang="pt-BR" sz="1800" b="1" dirty="0" err="1">
                <a:solidFill>
                  <a:srgbClr val="000066"/>
                </a:solidFill>
                <a:latin typeface="Calibri" pitchFamily="34" charset="0"/>
              </a:rPr>
              <a:t>and</a:t>
            </a:r>
            <a:r>
              <a:rPr lang="pt-BR" sz="1800" b="1" dirty="0">
                <a:solidFill>
                  <a:srgbClr val="000066"/>
                </a:solidFill>
                <a:latin typeface="Calibri" pitchFamily="34" charset="0"/>
              </a:rPr>
              <a:t> its </a:t>
            </a:r>
            <a:r>
              <a:rPr lang="pt-BR" sz="1800" b="1" dirty="0" err="1">
                <a:solidFill>
                  <a:srgbClr val="000066"/>
                </a:solidFill>
                <a:latin typeface="Calibri" pitchFamily="34" charset="0"/>
              </a:rPr>
              <a:t>relevant</a:t>
            </a:r>
            <a:r>
              <a:rPr lang="pt-BR" sz="1800" b="1" dirty="0">
                <a:solidFill>
                  <a:srgbClr val="000066"/>
                </a:solidFill>
                <a:latin typeface="Calibri" pitchFamily="34" charset="0"/>
              </a:rPr>
              <a:t> </a:t>
            </a:r>
            <a:r>
              <a:rPr lang="pt-BR" sz="1800" b="1" dirty="0" err="1">
                <a:solidFill>
                  <a:srgbClr val="000066"/>
                </a:solidFill>
                <a:latin typeface="Calibri" pitchFamily="34" charset="0"/>
              </a:rPr>
              <a:t>experience</a:t>
            </a:r>
            <a:r>
              <a:rPr lang="pt-BR" sz="1800" b="1" dirty="0">
                <a:solidFill>
                  <a:srgbClr val="000066"/>
                </a:solidFill>
                <a:latin typeface="Calibri" pitchFamily="34" charset="0"/>
              </a:rPr>
              <a:t> </a:t>
            </a:r>
            <a:r>
              <a:rPr lang="pt-BR" sz="1800" b="1" dirty="0" err="1">
                <a:solidFill>
                  <a:srgbClr val="000066"/>
                </a:solidFill>
                <a:latin typeface="Calibri" pitchFamily="34" charset="0"/>
              </a:rPr>
              <a:t>made</a:t>
            </a:r>
            <a:r>
              <a:rPr lang="pt-BR" sz="1800" b="1" dirty="0">
                <a:solidFill>
                  <a:srgbClr val="000066"/>
                </a:solidFill>
                <a:latin typeface="Calibri" pitchFamily="34" charset="0"/>
              </a:rPr>
              <a:t> its </a:t>
            </a:r>
            <a:r>
              <a:rPr lang="pt-BR" sz="1800" b="1" dirty="0" err="1">
                <a:solidFill>
                  <a:srgbClr val="000066"/>
                </a:solidFill>
                <a:latin typeface="Calibri" pitchFamily="34" charset="0"/>
              </a:rPr>
              <a:t>appointment</a:t>
            </a:r>
            <a:r>
              <a:rPr lang="pt-BR" sz="1800" b="1" dirty="0">
                <a:solidFill>
                  <a:srgbClr val="000066"/>
                </a:solidFill>
                <a:latin typeface="Calibri" pitchFamily="34" charset="0"/>
              </a:rPr>
              <a:t> as </a:t>
            </a:r>
            <a:r>
              <a:rPr lang="pt-BR" sz="1800" b="1" dirty="0" smtClean="0">
                <a:solidFill>
                  <a:srgbClr val="000066"/>
                </a:solidFill>
                <a:latin typeface="Calibri" pitchFamily="34" charset="0"/>
              </a:rPr>
              <a:t>manager </a:t>
            </a:r>
            <a:r>
              <a:rPr lang="pt-BR" sz="1800" b="1" dirty="0">
                <a:solidFill>
                  <a:srgbClr val="000066"/>
                </a:solidFill>
                <a:latin typeface="Calibri" pitchFamily="34" charset="0"/>
              </a:rPr>
              <a:t>for FINOVA </a:t>
            </a:r>
            <a:r>
              <a:rPr lang="pt-BR" sz="1800" b="1" dirty="0" err="1">
                <a:solidFill>
                  <a:srgbClr val="000066"/>
                </a:solidFill>
                <a:latin typeface="Calibri" pitchFamily="34" charset="0"/>
              </a:rPr>
              <a:t>possible</a:t>
            </a:r>
            <a:endParaRPr lang="pt-BR" sz="1800" b="1" dirty="0">
              <a:solidFill>
                <a:srgbClr val="000066"/>
              </a:solidFill>
              <a:latin typeface="Calibri" pitchFamily="34" charset="0"/>
            </a:endParaRPr>
          </a:p>
        </p:txBody>
      </p:sp>
      <p:sp>
        <p:nvSpPr>
          <p:cNvPr id="9" name="Rectângulo arredondado 8"/>
          <p:cNvSpPr/>
          <p:nvPr/>
        </p:nvSpPr>
        <p:spPr bwMode="auto">
          <a:xfrm flipH="1">
            <a:off x="395536" y="1196752"/>
            <a:ext cx="8424000" cy="3528392"/>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indent="358775">
              <a:lnSpc>
                <a:spcPct val="150000"/>
              </a:lnSpc>
            </a:pPr>
            <a:r>
              <a:rPr lang="pt-BR" sz="1800" b="1" u="sng" dirty="0">
                <a:solidFill>
                  <a:srgbClr val="000066"/>
                </a:solidFill>
                <a:latin typeface="Calibri" pitchFamily="34" charset="0"/>
                <a:cs typeface="Arial" charset="0"/>
              </a:rPr>
              <a:t>PME Investimentos:</a:t>
            </a:r>
          </a:p>
          <a:p>
            <a:pPr indent="358775">
              <a:lnSpc>
                <a:spcPct val="150000"/>
              </a:lnSpc>
              <a:buFont typeface="Wingdings" pitchFamily="2" charset="2"/>
              <a:buChar char="ü"/>
            </a:pPr>
            <a:r>
              <a:rPr lang="pt-BR" sz="1800" b="1" dirty="0">
                <a:solidFill>
                  <a:srgbClr val="000066"/>
                </a:solidFill>
                <a:latin typeface="Calibri" pitchFamily="34" charset="0"/>
                <a:cs typeface="Arial" charset="0"/>
              </a:rPr>
              <a:t>A </a:t>
            </a:r>
            <a:r>
              <a:rPr lang="pt-BR" sz="1800" b="1" dirty="0" err="1">
                <a:solidFill>
                  <a:srgbClr val="000066"/>
                </a:solidFill>
                <a:latin typeface="Calibri" pitchFamily="34" charset="0"/>
                <a:cs typeface="Arial" charset="0"/>
              </a:rPr>
              <a:t>Credit</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Institution</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under</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the</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supervision</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of</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the</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Bank</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of</a:t>
            </a:r>
            <a:r>
              <a:rPr lang="pt-BR" sz="1800" b="1" dirty="0">
                <a:solidFill>
                  <a:srgbClr val="000066"/>
                </a:solidFill>
                <a:latin typeface="Calibri" pitchFamily="34" charset="0"/>
                <a:cs typeface="Arial" charset="0"/>
              </a:rPr>
              <a:t> Portugal, </a:t>
            </a:r>
            <a:r>
              <a:rPr lang="pt-BR" sz="1800" b="1" dirty="0" err="1">
                <a:solidFill>
                  <a:srgbClr val="000066"/>
                </a:solidFill>
                <a:latin typeface="Calibri" pitchFamily="34" charset="0"/>
                <a:cs typeface="Arial" charset="0"/>
              </a:rPr>
              <a:t>majority</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owned</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by</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Public</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Entities</a:t>
            </a:r>
            <a:endParaRPr lang="pt-BR" sz="1800" b="1" dirty="0">
              <a:solidFill>
                <a:srgbClr val="000066"/>
              </a:solidFill>
              <a:latin typeface="Calibri" pitchFamily="34" charset="0"/>
              <a:cs typeface="Arial" charset="0"/>
            </a:endParaRPr>
          </a:p>
          <a:p>
            <a:pPr indent="358775">
              <a:lnSpc>
                <a:spcPct val="150000"/>
              </a:lnSpc>
              <a:buFont typeface="Wingdings" pitchFamily="2" charset="2"/>
              <a:buChar char="ü"/>
            </a:pPr>
            <a:r>
              <a:rPr lang="pt-BR" sz="1800" b="1" dirty="0" smtClean="0">
                <a:solidFill>
                  <a:srgbClr val="000066"/>
                </a:solidFill>
                <a:latin typeface="Calibri" pitchFamily="34" charset="0"/>
                <a:cs typeface="Arial" charset="0"/>
              </a:rPr>
              <a:t>Manager </a:t>
            </a:r>
            <a:r>
              <a:rPr lang="pt-BR" sz="1800" b="1" dirty="0" err="1">
                <a:solidFill>
                  <a:srgbClr val="000066"/>
                </a:solidFill>
                <a:latin typeface="Calibri" pitchFamily="34" charset="0"/>
                <a:cs typeface="Arial" charset="0"/>
              </a:rPr>
              <a:t>of</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the</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Funds</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of</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Funds</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originating</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from</a:t>
            </a:r>
            <a:r>
              <a:rPr lang="pt-BR" sz="1800" b="1" dirty="0">
                <a:solidFill>
                  <a:srgbClr val="000066"/>
                </a:solidFill>
                <a:latin typeface="Calibri" pitchFamily="34" charset="0"/>
                <a:cs typeface="Arial" charset="0"/>
              </a:rPr>
              <a:t> </a:t>
            </a:r>
            <a:r>
              <a:rPr lang="pt-BR" sz="1800" b="1" dirty="0" err="1" smtClean="0">
                <a:solidFill>
                  <a:srgbClr val="000066"/>
                </a:solidFill>
                <a:latin typeface="Calibri" pitchFamily="34" charset="0"/>
                <a:cs typeface="Arial" charset="0"/>
              </a:rPr>
              <a:t>State</a:t>
            </a:r>
            <a:r>
              <a:rPr lang="pt-BR" sz="1800" b="1" dirty="0" smtClean="0">
                <a:solidFill>
                  <a:srgbClr val="000066"/>
                </a:solidFill>
                <a:latin typeface="Calibri" pitchFamily="34" charset="0"/>
                <a:cs typeface="Arial" charset="0"/>
              </a:rPr>
              <a:t> </a:t>
            </a:r>
            <a:r>
              <a:rPr lang="pt-BR" sz="1800" b="1" dirty="0" err="1" smtClean="0">
                <a:solidFill>
                  <a:srgbClr val="000066"/>
                </a:solidFill>
                <a:latin typeface="Calibri" pitchFamily="34" charset="0"/>
                <a:cs typeface="Arial" charset="0"/>
              </a:rPr>
              <a:t>initiatives</a:t>
            </a:r>
            <a:endParaRPr lang="pt-BR" sz="1800" b="1" dirty="0">
              <a:solidFill>
                <a:srgbClr val="000066"/>
              </a:solidFill>
              <a:latin typeface="Calibri" pitchFamily="34" charset="0"/>
              <a:cs typeface="Arial" charset="0"/>
            </a:endParaRPr>
          </a:p>
          <a:p>
            <a:pPr indent="358775">
              <a:lnSpc>
                <a:spcPct val="150000"/>
              </a:lnSpc>
              <a:buFont typeface="Wingdings" pitchFamily="2" charset="2"/>
              <a:buChar char="ü"/>
            </a:pPr>
            <a:r>
              <a:rPr lang="pt-BR" sz="1800" b="1" dirty="0" err="1">
                <a:solidFill>
                  <a:srgbClr val="000066"/>
                </a:solidFill>
                <a:latin typeface="Calibri" pitchFamily="34" charset="0"/>
                <a:cs typeface="Arial" charset="0"/>
              </a:rPr>
              <a:t>Refinances</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the</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market</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but</a:t>
            </a:r>
            <a:r>
              <a:rPr lang="pt-BR" sz="1800" b="1" dirty="0">
                <a:solidFill>
                  <a:srgbClr val="000066"/>
                </a:solidFill>
                <a:latin typeface="Calibri" pitchFamily="34" charset="0"/>
                <a:cs typeface="Arial" charset="0"/>
              </a:rPr>
              <a:t> does </a:t>
            </a:r>
            <a:r>
              <a:rPr lang="pt-BR" sz="1800" b="1" dirty="0" err="1">
                <a:solidFill>
                  <a:srgbClr val="000066"/>
                </a:solidFill>
                <a:latin typeface="Calibri" pitchFamily="34" charset="0"/>
                <a:cs typeface="Arial" charset="0"/>
              </a:rPr>
              <a:t>not</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intervene</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directly</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in</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the</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credit</a:t>
            </a:r>
            <a:r>
              <a:rPr lang="pt-BR" sz="1800" b="1" dirty="0">
                <a:solidFill>
                  <a:srgbClr val="000066"/>
                </a:solidFill>
                <a:latin typeface="Calibri" pitchFamily="34" charset="0"/>
                <a:cs typeface="Arial" charset="0"/>
              </a:rPr>
              <a:t> </a:t>
            </a:r>
            <a:r>
              <a:rPr lang="pt-BR" sz="1800" b="1" dirty="0" err="1">
                <a:solidFill>
                  <a:srgbClr val="000066"/>
                </a:solidFill>
                <a:latin typeface="Calibri" pitchFamily="34" charset="0"/>
                <a:cs typeface="Arial" charset="0"/>
              </a:rPr>
              <a:t>and</a:t>
            </a:r>
            <a:r>
              <a:rPr lang="pt-BR" sz="1800" b="1" dirty="0">
                <a:solidFill>
                  <a:srgbClr val="000066"/>
                </a:solidFill>
                <a:latin typeface="Calibri" pitchFamily="34" charset="0"/>
                <a:cs typeface="Arial" charset="0"/>
              </a:rPr>
              <a:t> capital </a:t>
            </a:r>
            <a:r>
              <a:rPr lang="pt-BR" sz="1800" b="1" dirty="0" err="1">
                <a:solidFill>
                  <a:srgbClr val="000066"/>
                </a:solidFill>
                <a:latin typeface="Calibri" pitchFamily="34" charset="0"/>
                <a:cs typeface="Arial" charset="0"/>
              </a:rPr>
              <a:t>markets</a:t>
            </a:r>
            <a:endParaRPr lang="pt-BR" sz="1800" b="1" dirty="0">
              <a:solidFill>
                <a:srgbClr val="000066"/>
              </a:solidFill>
              <a:latin typeface="Calibri" pitchFamily="34" charset="0"/>
              <a:cs typeface="Arial" charset="0"/>
            </a:endParaRPr>
          </a:p>
          <a:p>
            <a:pPr indent="358775">
              <a:lnSpc>
                <a:spcPct val="150000"/>
              </a:lnSpc>
              <a:buFont typeface="Wingdings" pitchFamily="2" charset="2"/>
              <a:buChar char="ü"/>
            </a:pPr>
            <a:r>
              <a:rPr lang="pt-PT" sz="1800" b="1" dirty="0" err="1">
                <a:solidFill>
                  <a:srgbClr val="000066"/>
                </a:solidFill>
                <a:latin typeface="Calibri" pitchFamily="34" charset="0"/>
                <a:cs typeface="Arial" charset="0"/>
              </a:rPr>
              <a:t>Proven</a:t>
            </a:r>
            <a:r>
              <a:rPr lang="pt-PT" sz="1800" b="1" dirty="0">
                <a:solidFill>
                  <a:srgbClr val="000066"/>
                </a:solidFill>
                <a:latin typeface="Calibri" pitchFamily="34" charset="0"/>
                <a:cs typeface="Arial" charset="0"/>
              </a:rPr>
              <a:t> </a:t>
            </a:r>
            <a:r>
              <a:rPr lang="pt-PT" sz="1800" b="1" dirty="0" err="1">
                <a:solidFill>
                  <a:srgbClr val="000066"/>
                </a:solidFill>
                <a:latin typeface="Calibri" pitchFamily="34" charset="0"/>
                <a:cs typeface="Arial" charset="0"/>
              </a:rPr>
              <a:t>experience</a:t>
            </a:r>
            <a:r>
              <a:rPr lang="pt-PT" sz="1800" b="1" dirty="0">
                <a:solidFill>
                  <a:srgbClr val="000066"/>
                </a:solidFill>
                <a:latin typeface="Calibri" pitchFamily="34" charset="0"/>
                <a:cs typeface="Arial" charset="0"/>
              </a:rPr>
              <a:t> </a:t>
            </a:r>
            <a:r>
              <a:rPr lang="pt-PT" sz="1800" b="1" dirty="0" err="1">
                <a:solidFill>
                  <a:srgbClr val="000066"/>
                </a:solidFill>
                <a:latin typeface="Calibri" pitchFamily="34" charset="0"/>
                <a:cs typeface="Arial" charset="0"/>
              </a:rPr>
              <a:t>in</a:t>
            </a:r>
            <a:r>
              <a:rPr lang="pt-PT" sz="1800" b="1" dirty="0">
                <a:solidFill>
                  <a:srgbClr val="000066"/>
                </a:solidFill>
                <a:latin typeface="Calibri" pitchFamily="34" charset="0"/>
                <a:cs typeface="Arial" charset="0"/>
              </a:rPr>
              <a:t> </a:t>
            </a:r>
            <a:r>
              <a:rPr lang="pt-PT" sz="1800" b="1" dirty="0" err="1">
                <a:solidFill>
                  <a:srgbClr val="000066"/>
                </a:solidFill>
                <a:latin typeface="Calibri" pitchFamily="34" charset="0"/>
                <a:cs typeface="Arial" charset="0"/>
              </a:rPr>
              <a:t>the</a:t>
            </a:r>
            <a:r>
              <a:rPr lang="pt-PT" sz="1800" b="1" dirty="0">
                <a:solidFill>
                  <a:srgbClr val="000066"/>
                </a:solidFill>
                <a:latin typeface="Calibri" pitchFamily="34" charset="0"/>
                <a:cs typeface="Arial" charset="0"/>
              </a:rPr>
              <a:t> </a:t>
            </a:r>
            <a:r>
              <a:rPr lang="pt-PT" sz="1800" b="1" dirty="0" err="1">
                <a:solidFill>
                  <a:srgbClr val="000066"/>
                </a:solidFill>
                <a:latin typeface="Calibri" pitchFamily="34" charset="0"/>
                <a:cs typeface="Arial" charset="0"/>
              </a:rPr>
              <a:t>management</a:t>
            </a:r>
            <a:r>
              <a:rPr lang="pt-PT" sz="1800" b="1" dirty="0">
                <a:solidFill>
                  <a:srgbClr val="000066"/>
                </a:solidFill>
                <a:latin typeface="Calibri" pitchFamily="34" charset="0"/>
                <a:cs typeface="Arial" charset="0"/>
              </a:rPr>
              <a:t> </a:t>
            </a:r>
            <a:r>
              <a:rPr lang="pt-PT" sz="1800" b="1" dirty="0" err="1">
                <a:solidFill>
                  <a:srgbClr val="000066"/>
                </a:solidFill>
                <a:latin typeface="Calibri" pitchFamily="34" charset="0"/>
                <a:cs typeface="Arial" charset="0"/>
              </a:rPr>
              <a:t>of</a:t>
            </a:r>
            <a:r>
              <a:rPr lang="pt-PT" sz="1800" b="1" dirty="0">
                <a:solidFill>
                  <a:srgbClr val="000066"/>
                </a:solidFill>
                <a:latin typeface="Calibri" pitchFamily="34" charset="0"/>
                <a:cs typeface="Arial" charset="0"/>
              </a:rPr>
              <a:t> </a:t>
            </a:r>
            <a:r>
              <a:rPr lang="pt-PT" sz="1800" b="1" dirty="0" err="1">
                <a:solidFill>
                  <a:srgbClr val="000066"/>
                </a:solidFill>
                <a:latin typeface="Calibri" pitchFamily="34" charset="0"/>
                <a:cs typeface="Arial" charset="0"/>
              </a:rPr>
              <a:t>public</a:t>
            </a:r>
            <a:r>
              <a:rPr lang="pt-PT" sz="1800" b="1" dirty="0">
                <a:solidFill>
                  <a:srgbClr val="000066"/>
                </a:solidFill>
                <a:latin typeface="Calibri" pitchFamily="34" charset="0"/>
                <a:cs typeface="Arial" charset="0"/>
              </a:rPr>
              <a:t> </a:t>
            </a:r>
            <a:r>
              <a:rPr lang="pt-PT" sz="1800" b="1" dirty="0" err="1">
                <a:solidFill>
                  <a:srgbClr val="000066"/>
                </a:solidFill>
                <a:latin typeface="Calibri" pitchFamily="34" charset="0"/>
                <a:cs typeface="Arial" charset="0"/>
              </a:rPr>
              <a:t>instruments</a:t>
            </a:r>
            <a:r>
              <a:rPr lang="pt-PT" sz="1800" b="1" dirty="0">
                <a:solidFill>
                  <a:srgbClr val="000066"/>
                </a:solidFill>
                <a:latin typeface="Calibri" pitchFamily="34" charset="0"/>
                <a:cs typeface="Arial" charset="0"/>
              </a:rPr>
              <a:t> for </a:t>
            </a:r>
            <a:r>
              <a:rPr lang="pt-PT" sz="1800" b="1" dirty="0" err="1">
                <a:solidFill>
                  <a:srgbClr val="000066"/>
                </a:solidFill>
                <a:latin typeface="Calibri" pitchFamily="34" charset="0"/>
                <a:cs typeface="Arial" charset="0"/>
              </a:rPr>
              <a:t>the</a:t>
            </a:r>
            <a:r>
              <a:rPr lang="pt-PT" sz="1800" b="1" dirty="0">
                <a:solidFill>
                  <a:srgbClr val="000066"/>
                </a:solidFill>
                <a:latin typeface="Calibri" pitchFamily="34" charset="0"/>
                <a:cs typeface="Arial" charset="0"/>
              </a:rPr>
              <a:t> </a:t>
            </a:r>
            <a:r>
              <a:rPr lang="pt-PT" sz="1800" b="1" dirty="0" err="1">
                <a:solidFill>
                  <a:srgbClr val="000066"/>
                </a:solidFill>
                <a:latin typeface="Calibri" pitchFamily="34" charset="0"/>
                <a:cs typeface="Arial" charset="0"/>
              </a:rPr>
              <a:t>refinancing</a:t>
            </a:r>
            <a:r>
              <a:rPr lang="pt-PT" sz="1800" b="1" dirty="0">
                <a:solidFill>
                  <a:srgbClr val="000066"/>
                </a:solidFill>
                <a:latin typeface="Calibri" pitchFamily="34" charset="0"/>
                <a:cs typeface="Arial" charset="0"/>
              </a:rPr>
              <a:t> </a:t>
            </a:r>
            <a:r>
              <a:rPr lang="pt-PT" sz="1800" b="1" dirty="0" err="1">
                <a:solidFill>
                  <a:srgbClr val="000066"/>
                </a:solidFill>
                <a:latin typeface="Calibri" pitchFamily="34" charset="0"/>
                <a:cs typeface="Arial" charset="0"/>
              </a:rPr>
              <a:t>and</a:t>
            </a:r>
            <a:r>
              <a:rPr lang="pt-PT" sz="1800" b="1" dirty="0">
                <a:solidFill>
                  <a:srgbClr val="000066"/>
                </a:solidFill>
                <a:latin typeface="Calibri" pitchFamily="34" charset="0"/>
                <a:cs typeface="Arial" charset="0"/>
              </a:rPr>
              <a:t> </a:t>
            </a:r>
            <a:r>
              <a:rPr lang="pt-PT" sz="1800" b="1" dirty="0" err="1">
                <a:solidFill>
                  <a:srgbClr val="000066"/>
                </a:solidFill>
                <a:latin typeface="Calibri" pitchFamily="34" charset="0"/>
                <a:cs typeface="Arial" charset="0"/>
              </a:rPr>
              <a:t>risk</a:t>
            </a:r>
            <a:r>
              <a:rPr lang="pt-PT" sz="1800" b="1" dirty="0">
                <a:solidFill>
                  <a:srgbClr val="000066"/>
                </a:solidFill>
                <a:latin typeface="Calibri" pitchFamily="34" charset="0"/>
                <a:cs typeface="Arial" charset="0"/>
              </a:rPr>
              <a:t> sharing </a:t>
            </a:r>
            <a:r>
              <a:rPr lang="pt-PT" sz="1800" b="1" dirty="0" err="1">
                <a:solidFill>
                  <a:srgbClr val="000066"/>
                </a:solidFill>
                <a:latin typeface="Calibri" pitchFamily="34" charset="0"/>
                <a:cs typeface="Arial" charset="0"/>
              </a:rPr>
              <a:t>of</a:t>
            </a:r>
            <a:r>
              <a:rPr lang="pt-PT" sz="1800" b="1" dirty="0">
                <a:solidFill>
                  <a:srgbClr val="000066"/>
                </a:solidFill>
                <a:latin typeface="Calibri" pitchFamily="34" charset="0"/>
                <a:cs typeface="Arial" charset="0"/>
              </a:rPr>
              <a:t> </a:t>
            </a:r>
            <a:r>
              <a:rPr lang="pt-PT" sz="1800" b="1" dirty="0" err="1">
                <a:solidFill>
                  <a:srgbClr val="000066"/>
                </a:solidFill>
                <a:latin typeface="Calibri" pitchFamily="34" charset="0"/>
                <a:cs typeface="Arial" charset="0"/>
              </a:rPr>
              <a:t>financing</a:t>
            </a:r>
            <a:r>
              <a:rPr lang="pt-PT" sz="1800" b="1" dirty="0">
                <a:solidFill>
                  <a:srgbClr val="000066"/>
                </a:solidFill>
                <a:latin typeface="Calibri" pitchFamily="34" charset="0"/>
                <a:cs typeface="Arial" charset="0"/>
              </a:rPr>
              <a:t> </a:t>
            </a:r>
            <a:r>
              <a:rPr lang="pt-PT" sz="1800" b="1" dirty="0" err="1">
                <a:solidFill>
                  <a:srgbClr val="000066"/>
                </a:solidFill>
                <a:latin typeface="Calibri" pitchFamily="34" charset="0"/>
                <a:cs typeface="Arial" charset="0"/>
              </a:rPr>
              <a:t>innovation</a:t>
            </a:r>
            <a:endParaRPr lang="pt-BR" sz="1800" b="1" dirty="0">
              <a:solidFill>
                <a:srgbClr val="000066"/>
              </a:solidFill>
              <a:latin typeface="Calibri" pitchFamily="34" charset="0"/>
              <a:cs typeface="Arial" charset="0"/>
            </a:endParaRPr>
          </a:p>
          <a:p>
            <a:pPr indent="358775">
              <a:lnSpc>
                <a:spcPct val="150000"/>
              </a:lnSpc>
            </a:pPr>
            <a:endParaRPr lang="pt-BR" sz="1800" b="1" dirty="0">
              <a:solidFill>
                <a:srgbClr val="000066"/>
              </a:solidFill>
              <a:latin typeface="Calibri" pitchFamily="34" charset="0"/>
              <a:cs typeface="Arial" charset="0"/>
            </a:endParaRPr>
          </a:p>
        </p:txBody>
      </p:sp>
      <p:sp>
        <p:nvSpPr>
          <p:cNvPr id="5" name="Right Arrow 4"/>
          <p:cNvSpPr/>
          <p:nvPr/>
        </p:nvSpPr>
        <p:spPr>
          <a:xfrm rot="5400000">
            <a:off x="4319972" y="3969060"/>
            <a:ext cx="504056" cy="2304256"/>
          </a:xfrm>
          <a:prstGeom prst="rightArrow">
            <a:avLst>
              <a:gd name="adj1" fmla="val 75000"/>
              <a:gd name="adj2" fmla="val 100000"/>
            </a:avLst>
          </a:prstGeom>
          <a:solidFill>
            <a:srgbClr val="19194D"/>
          </a:solidFill>
          <a:ln>
            <a:solidFill>
              <a:srgbClr val="000066">
                <a:alpha val="90000"/>
              </a:srgbClr>
            </a:solidFill>
          </a:ln>
          <a:scene3d>
            <a:camera prst="orthographicFront"/>
            <a:lightRig rig="threePt" dir="t"/>
          </a:scene3d>
          <a:sp3d>
            <a:bevelT w="63500" h="25400"/>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defRPr/>
            </a:pPr>
            <a:endParaRPr lang="pt-PT" sz="1200" b="1" dirty="0">
              <a:solidFill>
                <a:srgbClr val="000066"/>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a:off x="684213" y="2781300"/>
            <a:ext cx="7559675" cy="503238"/>
          </a:xfrm>
          <a:prstGeom prst="roundRect">
            <a:avLst>
              <a:gd name="adj" fmla="val 16667"/>
            </a:avLst>
          </a:prstGeom>
          <a:solidFill>
            <a:schemeClr val="bg1">
              <a:lumMod val="85000"/>
            </a:schemeClr>
          </a:solidFill>
          <a:ln w="12700">
            <a:noFill/>
            <a:round/>
            <a:headEnd type="none" w="sm" len="sm"/>
            <a:tailEnd/>
          </a:ln>
        </p:spPr>
        <p:txBody>
          <a:bodyPr wrap="none" anchor="ctr"/>
          <a:lstStyle/>
          <a:p>
            <a:pPr>
              <a:defRPr/>
            </a:pPr>
            <a:endParaRPr lang="en-US" sz="1700" b="1" dirty="0">
              <a:latin typeface="Calibri" pitchFamily="34" charset="0"/>
              <a:cs typeface="+mn-cs"/>
            </a:endParaRPr>
          </a:p>
        </p:txBody>
      </p:sp>
      <p:sp>
        <p:nvSpPr>
          <p:cNvPr id="21506" name="CaixaDeTexto 10"/>
          <p:cNvSpPr txBox="1">
            <a:spLocks noChangeArrowheads="1"/>
          </p:cNvSpPr>
          <p:nvPr/>
        </p:nvSpPr>
        <p:spPr bwMode="auto">
          <a:xfrm>
            <a:off x="684213" y="1628775"/>
            <a:ext cx="7523162" cy="3671888"/>
          </a:xfrm>
          <a:prstGeom prst="rect">
            <a:avLst/>
          </a:prstGeom>
          <a:noFill/>
          <a:ln w="9525">
            <a:noFill/>
            <a:miter lim="800000"/>
            <a:headEnd/>
            <a:tailEnd/>
          </a:ln>
        </p:spPr>
        <p:txBody>
          <a:bodyPr/>
          <a:lstStyle/>
          <a:p>
            <a:pPr>
              <a:lnSpc>
                <a:spcPct val="300000"/>
              </a:lnSpc>
            </a:pPr>
            <a:r>
              <a:rPr lang="pt-PT" sz="1800" b="1">
                <a:solidFill>
                  <a:srgbClr val="000066"/>
                </a:solidFill>
                <a:latin typeface="Calibri" pitchFamily="34" charset="0"/>
              </a:rPr>
              <a:t>PME Investimentos</a:t>
            </a:r>
            <a:endParaRPr lang="en-US" sz="1800" b="1">
              <a:solidFill>
                <a:srgbClr val="000066"/>
              </a:solidFill>
              <a:latin typeface="Calibri" pitchFamily="34" charset="0"/>
            </a:endParaRPr>
          </a:p>
          <a:p>
            <a:pPr>
              <a:lnSpc>
                <a:spcPct val="300000"/>
              </a:lnSpc>
            </a:pPr>
            <a:r>
              <a:rPr lang="pt-PT" sz="1800" b="1">
                <a:solidFill>
                  <a:srgbClr val="000066"/>
                </a:solidFill>
                <a:latin typeface="Calibri" pitchFamily="34" charset="0"/>
              </a:rPr>
              <a:t>FINOVA – Holding Fund</a:t>
            </a:r>
          </a:p>
          <a:p>
            <a:pPr>
              <a:lnSpc>
                <a:spcPct val="300000"/>
              </a:lnSpc>
            </a:pPr>
            <a:r>
              <a:rPr lang="pt-PT" sz="1800" b="1">
                <a:solidFill>
                  <a:srgbClr val="000066"/>
                </a:solidFill>
                <a:latin typeface="Calibri" pitchFamily="34" charset="0"/>
              </a:rPr>
              <a:t>Financial Engineering Instruments</a:t>
            </a:r>
          </a:p>
          <a:p>
            <a:pPr>
              <a:lnSpc>
                <a:spcPct val="300000"/>
              </a:lnSpc>
            </a:pPr>
            <a:r>
              <a:rPr lang="pt-PT" sz="1800" b="1">
                <a:solidFill>
                  <a:srgbClr val="000066"/>
                </a:solidFill>
                <a:latin typeface="Calibri" pitchFamily="34" charset="0"/>
              </a:rPr>
              <a:t>Results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ítulo 1"/>
          <p:cNvSpPr>
            <a:spLocks noGrp="1"/>
          </p:cNvSpPr>
          <p:nvPr>
            <p:ph type="title"/>
          </p:nvPr>
        </p:nvSpPr>
        <p:spPr/>
        <p:txBody>
          <a:bodyPr/>
          <a:lstStyle/>
          <a:p>
            <a:r>
              <a:rPr lang="pt-PT" sz="2200" smtClean="0">
                <a:latin typeface="Calibri" pitchFamily="34" charset="0"/>
              </a:rPr>
              <a:t>FINOVA - Creation</a:t>
            </a:r>
          </a:p>
        </p:txBody>
      </p:sp>
      <p:sp>
        <p:nvSpPr>
          <p:cNvPr id="49" name="Rectângulo arredondado 48"/>
          <p:cNvSpPr/>
          <p:nvPr/>
        </p:nvSpPr>
        <p:spPr bwMode="auto">
          <a:xfrm>
            <a:off x="467544" y="3249352"/>
            <a:ext cx="1306483" cy="334800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pt-PT" sz="1700" b="1" dirty="0">
                <a:solidFill>
                  <a:schemeClr val="bg1"/>
                </a:solidFill>
                <a:latin typeface="Calibri" pitchFamily="34" charset="0"/>
              </a:rPr>
              <a:t>FINOVA</a:t>
            </a:r>
            <a:endParaRPr lang="pt-PT" sz="1600" b="1" dirty="0">
              <a:solidFill>
                <a:schemeClr val="bg1"/>
              </a:solidFill>
              <a:latin typeface="Calibri" pitchFamily="34" charset="0"/>
            </a:endParaRPr>
          </a:p>
        </p:txBody>
      </p:sp>
      <p:cxnSp>
        <p:nvCxnSpPr>
          <p:cNvPr id="23555" name="Straight Connector 70"/>
          <p:cNvCxnSpPr>
            <a:cxnSpLocks noChangeShapeType="1"/>
          </p:cNvCxnSpPr>
          <p:nvPr/>
        </p:nvCxnSpPr>
        <p:spPr bwMode="auto">
          <a:xfrm>
            <a:off x="2195513" y="1196975"/>
            <a:ext cx="0" cy="5327650"/>
          </a:xfrm>
          <a:prstGeom prst="line">
            <a:avLst/>
          </a:prstGeom>
          <a:noFill/>
          <a:ln w="9525" algn="ctr">
            <a:solidFill>
              <a:schemeClr val="accent2"/>
            </a:solidFill>
            <a:prstDash val="lgDash"/>
            <a:round/>
            <a:headEnd/>
            <a:tailEnd/>
          </a:ln>
        </p:spPr>
      </p:cxnSp>
      <p:sp>
        <p:nvSpPr>
          <p:cNvPr id="23556" name="CaixaDeTexto 87"/>
          <p:cNvSpPr txBox="1">
            <a:spLocks noChangeArrowheads="1"/>
          </p:cNvSpPr>
          <p:nvPr/>
        </p:nvSpPr>
        <p:spPr bwMode="auto">
          <a:xfrm>
            <a:off x="2268538" y="1052513"/>
            <a:ext cx="3095625" cy="292100"/>
          </a:xfrm>
          <a:prstGeom prst="rect">
            <a:avLst/>
          </a:prstGeom>
          <a:noFill/>
          <a:ln w="9525">
            <a:noFill/>
            <a:miter lim="800000"/>
            <a:headEnd/>
            <a:tailEnd/>
          </a:ln>
        </p:spPr>
        <p:txBody>
          <a:bodyPr>
            <a:spAutoFit/>
          </a:bodyPr>
          <a:lstStyle/>
          <a:p>
            <a:pPr indent="-285750" algn="ctr"/>
            <a:r>
              <a:rPr lang="pt-PT" sz="1300" b="1">
                <a:latin typeface="Calibri" pitchFamily="34" charset="0"/>
              </a:rPr>
              <a:t>Strategy / Objectives</a:t>
            </a:r>
            <a:endParaRPr lang="pt-BR" sz="1300" b="1">
              <a:latin typeface="Calibri" pitchFamily="34" charset="0"/>
            </a:endParaRPr>
          </a:p>
        </p:txBody>
      </p:sp>
      <p:sp>
        <p:nvSpPr>
          <p:cNvPr id="23557" name="CaixaDeTexto 87"/>
          <p:cNvSpPr txBox="1">
            <a:spLocks noChangeArrowheads="1"/>
          </p:cNvSpPr>
          <p:nvPr/>
        </p:nvSpPr>
        <p:spPr bwMode="auto">
          <a:xfrm>
            <a:off x="5148263" y="1052513"/>
            <a:ext cx="3816350" cy="292100"/>
          </a:xfrm>
          <a:prstGeom prst="rect">
            <a:avLst/>
          </a:prstGeom>
          <a:noFill/>
          <a:ln w="9525">
            <a:noFill/>
            <a:miter lim="800000"/>
            <a:headEnd/>
            <a:tailEnd/>
          </a:ln>
        </p:spPr>
        <p:txBody>
          <a:bodyPr>
            <a:spAutoFit/>
          </a:bodyPr>
          <a:lstStyle/>
          <a:p>
            <a:pPr indent="-285750" algn="ctr"/>
            <a:r>
              <a:rPr lang="pt-PT" sz="1300" b="1" dirty="0" err="1" smtClean="0">
                <a:latin typeface="Calibri" pitchFamily="34" charset="0"/>
              </a:rPr>
              <a:t>Governence</a:t>
            </a:r>
            <a:endParaRPr lang="pt-BR" sz="1300" b="1" dirty="0">
              <a:latin typeface="Calibri" pitchFamily="34" charset="0"/>
            </a:endParaRPr>
          </a:p>
        </p:txBody>
      </p:sp>
      <p:sp>
        <p:nvSpPr>
          <p:cNvPr id="16" name="Rectângulo arredondado 48"/>
          <p:cNvSpPr/>
          <p:nvPr/>
        </p:nvSpPr>
        <p:spPr bwMode="auto">
          <a:xfrm>
            <a:off x="5652120" y="1556792"/>
            <a:ext cx="3096344" cy="2448272"/>
          </a:xfrm>
          <a:prstGeom prst="roundRect">
            <a:avLst/>
          </a:prstGeom>
          <a:solidFill>
            <a:schemeClr val="accent3">
              <a:lumMod val="75000"/>
            </a:schemeClr>
          </a:solidFill>
          <a:ln w="31750">
            <a:solidFill>
              <a:schemeClr val="accent3">
                <a:lumMod val="65000"/>
              </a:schemeClr>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400" b="1" dirty="0">
              <a:solidFill>
                <a:schemeClr val="tx1"/>
              </a:solidFill>
              <a:latin typeface="Calibri" pitchFamily="34" charset="0"/>
            </a:endParaRPr>
          </a:p>
        </p:txBody>
      </p:sp>
      <p:sp>
        <p:nvSpPr>
          <p:cNvPr id="18" name="Rectângulo arredondado 8"/>
          <p:cNvSpPr/>
          <p:nvPr/>
        </p:nvSpPr>
        <p:spPr bwMode="auto">
          <a:xfrm flipH="1">
            <a:off x="2411760" y="1556792"/>
            <a:ext cx="2808312" cy="4824536"/>
          </a:xfrm>
          <a:prstGeom prst="roundRect">
            <a:avLst>
              <a:gd name="adj" fmla="val 7399"/>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marL="180975" indent="-180975">
              <a:lnSpc>
                <a:spcPct val="150000"/>
              </a:lnSpc>
              <a:buFont typeface="Wingdings" pitchFamily="2" charset="2"/>
              <a:buChar char="ü"/>
            </a:pPr>
            <a:r>
              <a:rPr lang="pt-PT" sz="1200" b="1" dirty="0" err="1">
                <a:solidFill>
                  <a:srgbClr val="000066"/>
                </a:solidFill>
                <a:latin typeface="Calibri" pitchFamily="34" charset="0"/>
                <a:cs typeface="Arial" charset="0"/>
              </a:rPr>
              <a:t>Centralisation</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and</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coordination</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of</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efforts</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and</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resources</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related</a:t>
            </a:r>
            <a:r>
              <a:rPr lang="pt-PT" sz="1200" b="1" dirty="0">
                <a:solidFill>
                  <a:srgbClr val="000066"/>
                </a:solidFill>
                <a:latin typeface="Calibri" pitchFamily="34" charset="0"/>
                <a:cs typeface="Arial" charset="0"/>
              </a:rPr>
              <a:t> to </a:t>
            </a:r>
            <a:r>
              <a:rPr lang="pt-PT" sz="1200" b="1" dirty="0" err="1">
                <a:solidFill>
                  <a:srgbClr val="000066"/>
                </a:solidFill>
                <a:latin typeface="Calibri" pitchFamily="34" charset="0"/>
                <a:cs typeface="Arial" charset="0"/>
              </a:rPr>
              <a:t>public</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interventions</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intended</a:t>
            </a:r>
            <a:r>
              <a:rPr lang="pt-PT" sz="1200" b="1" dirty="0">
                <a:solidFill>
                  <a:srgbClr val="000066"/>
                </a:solidFill>
                <a:latin typeface="Calibri" pitchFamily="34" charset="0"/>
                <a:cs typeface="Arial" charset="0"/>
              </a:rPr>
              <a:t> to </a:t>
            </a:r>
            <a:r>
              <a:rPr lang="pt-PT" sz="1200" b="1" dirty="0" err="1">
                <a:solidFill>
                  <a:srgbClr val="000066"/>
                </a:solidFill>
                <a:latin typeface="Calibri" pitchFamily="34" charset="0"/>
                <a:cs typeface="Arial" charset="0"/>
              </a:rPr>
              <a:t>support</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the</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funding</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of</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companies</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namely</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SMEs</a:t>
            </a:r>
            <a:endParaRPr lang="pt-PT" sz="1200" dirty="0">
              <a:solidFill>
                <a:schemeClr val="tx1"/>
              </a:solidFill>
              <a:latin typeface="Calibri" pitchFamily="34" charset="0"/>
              <a:cs typeface="Arial" charset="0"/>
            </a:endParaRPr>
          </a:p>
          <a:p>
            <a:pPr marL="180975" indent="-180975">
              <a:lnSpc>
                <a:spcPct val="150000"/>
              </a:lnSpc>
              <a:buFont typeface="Wingdings" pitchFamily="2" charset="2"/>
              <a:buChar char="ü"/>
            </a:pPr>
            <a:r>
              <a:rPr lang="pt-PT" sz="1200" b="1" dirty="0" err="1">
                <a:solidFill>
                  <a:srgbClr val="000066"/>
                </a:solidFill>
                <a:latin typeface="Calibri" pitchFamily="34" charset="0"/>
                <a:cs typeface="Arial" charset="0"/>
              </a:rPr>
              <a:t>Encouraging</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competitiveness</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by</a:t>
            </a:r>
            <a:r>
              <a:rPr lang="pt-PT" sz="1200" b="1" dirty="0">
                <a:solidFill>
                  <a:srgbClr val="000066"/>
                </a:solidFill>
                <a:latin typeface="Calibri" pitchFamily="34" charset="0"/>
                <a:cs typeface="Arial" charset="0"/>
              </a:rPr>
              <a:t>:</a:t>
            </a:r>
          </a:p>
          <a:p>
            <a:pPr marL="361950" lvl="1" indent="-180975">
              <a:lnSpc>
                <a:spcPct val="150000"/>
              </a:lnSpc>
              <a:buFont typeface="Wingdings" pitchFamily="2" charset="2"/>
              <a:buChar char="§"/>
            </a:pPr>
            <a:r>
              <a:rPr lang="pt-PT" sz="1200" b="1" dirty="0" err="1">
                <a:solidFill>
                  <a:srgbClr val="000066"/>
                </a:solidFill>
                <a:latin typeface="Calibri" pitchFamily="34" charset="0"/>
                <a:cs typeface="Arial" charset="0"/>
              </a:rPr>
              <a:t>Stimulating</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the</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participation</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of</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venture</a:t>
            </a:r>
            <a:r>
              <a:rPr lang="pt-PT" sz="1200" b="1" dirty="0">
                <a:solidFill>
                  <a:srgbClr val="000066"/>
                </a:solidFill>
                <a:latin typeface="Calibri" pitchFamily="34" charset="0"/>
                <a:cs typeface="Arial" charset="0"/>
              </a:rPr>
              <a:t> capital to </a:t>
            </a:r>
            <a:r>
              <a:rPr lang="pt-PT" sz="1200" b="1" dirty="0" err="1" smtClean="0">
                <a:solidFill>
                  <a:srgbClr val="000066"/>
                </a:solidFill>
                <a:latin typeface="Calibri" pitchFamily="34" charset="0"/>
                <a:cs typeface="Arial" charset="0"/>
              </a:rPr>
              <a:t>support</a:t>
            </a:r>
            <a:r>
              <a:rPr lang="pt-PT" sz="1200" b="1" dirty="0" smtClean="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SMEs</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giving</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preference</a:t>
            </a:r>
            <a:r>
              <a:rPr lang="pt-PT" sz="1200" b="1" dirty="0">
                <a:solidFill>
                  <a:srgbClr val="000066"/>
                </a:solidFill>
                <a:latin typeface="Calibri" pitchFamily="34" charset="0"/>
                <a:cs typeface="Arial" charset="0"/>
              </a:rPr>
              <a:t> to </a:t>
            </a:r>
            <a:r>
              <a:rPr lang="pt-PT" sz="1200" b="1" dirty="0" err="1">
                <a:solidFill>
                  <a:srgbClr val="000066"/>
                </a:solidFill>
                <a:latin typeface="Calibri" pitchFamily="34" charset="0"/>
                <a:cs typeface="Arial" charset="0"/>
              </a:rPr>
              <a:t>the</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early-stages</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of</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their</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life</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cycle</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and</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innovative</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projects</a:t>
            </a:r>
            <a:r>
              <a:rPr lang="pt-PT" sz="1200" b="1" dirty="0">
                <a:solidFill>
                  <a:srgbClr val="000066"/>
                </a:solidFill>
                <a:latin typeface="Calibri" pitchFamily="34" charset="0"/>
                <a:cs typeface="Arial" charset="0"/>
              </a:rPr>
              <a:t>;</a:t>
            </a:r>
          </a:p>
          <a:p>
            <a:pPr marL="361950" lvl="1" indent="-180975">
              <a:lnSpc>
                <a:spcPct val="150000"/>
              </a:lnSpc>
              <a:buFont typeface="Wingdings" pitchFamily="2" charset="2"/>
              <a:buChar char="§"/>
            </a:pPr>
            <a:r>
              <a:rPr lang="pt-PT" sz="1200" b="1" dirty="0" err="1">
                <a:solidFill>
                  <a:srgbClr val="000066"/>
                </a:solidFill>
                <a:latin typeface="Calibri" pitchFamily="34" charset="0"/>
                <a:cs typeface="Arial" charset="0"/>
              </a:rPr>
              <a:t>Reinforcing</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the</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system</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of</a:t>
            </a:r>
            <a:r>
              <a:rPr lang="pt-PT" sz="1200" b="1" dirty="0">
                <a:solidFill>
                  <a:srgbClr val="000066"/>
                </a:solidFill>
                <a:latin typeface="Calibri" pitchFamily="34" charset="0"/>
                <a:cs typeface="Arial" charset="0"/>
              </a:rPr>
              <a:t> mutual </a:t>
            </a:r>
            <a:r>
              <a:rPr lang="pt-PT" sz="1200" b="1" dirty="0" err="1">
                <a:solidFill>
                  <a:srgbClr val="000066"/>
                </a:solidFill>
                <a:latin typeface="Calibri" pitchFamily="34" charset="0"/>
                <a:cs typeface="Arial" charset="0"/>
              </a:rPr>
              <a:t>guarantee</a:t>
            </a:r>
            <a:r>
              <a:rPr lang="pt-PT" sz="1200" b="1" dirty="0">
                <a:solidFill>
                  <a:srgbClr val="000066"/>
                </a:solidFill>
                <a:latin typeface="Calibri" pitchFamily="34" charset="0"/>
                <a:cs typeface="Arial" charset="0"/>
              </a:rPr>
              <a:t>;</a:t>
            </a:r>
          </a:p>
          <a:p>
            <a:pPr marL="361950" lvl="1" indent="-180975">
              <a:lnSpc>
                <a:spcPct val="150000"/>
              </a:lnSpc>
              <a:buFont typeface="Wingdings" pitchFamily="2" charset="2"/>
              <a:buChar char="§"/>
            </a:pPr>
            <a:r>
              <a:rPr lang="pt-PT" sz="1200" b="1" dirty="0" err="1">
                <a:solidFill>
                  <a:srgbClr val="000066"/>
                </a:solidFill>
                <a:latin typeface="Calibri" pitchFamily="34" charset="0"/>
                <a:cs typeface="Arial" charset="0"/>
              </a:rPr>
              <a:t>Promoting</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the</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contractualisation</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of</a:t>
            </a:r>
            <a:r>
              <a:rPr lang="pt-PT" sz="1200" b="1" dirty="0">
                <a:solidFill>
                  <a:srgbClr val="000066"/>
                </a:solidFill>
                <a:latin typeface="Calibri" pitchFamily="34" charset="0"/>
                <a:cs typeface="Arial" charset="0"/>
              </a:rPr>
              <a:t> </a:t>
            </a:r>
            <a:r>
              <a:rPr lang="pt-PT" sz="1200" b="1" dirty="0" err="1">
                <a:solidFill>
                  <a:srgbClr val="000066"/>
                </a:solidFill>
                <a:latin typeface="Calibri" pitchFamily="34" charset="0"/>
                <a:cs typeface="Arial" charset="0"/>
              </a:rPr>
              <a:t>subsidised</a:t>
            </a:r>
            <a:r>
              <a:rPr lang="pt-PT" sz="1200" b="1" dirty="0">
                <a:solidFill>
                  <a:srgbClr val="000066"/>
                </a:solidFill>
                <a:latin typeface="Calibri" pitchFamily="34" charset="0"/>
                <a:cs typeface="Arial" charset="0"/>
              </a:rPr>
              <a:t> </a:t>
            </a:r>
            <a:r>
              <a:rPr lang="pt-PT" sz="1200" b="1" dirty="0" err="1" smtClean="0">
                <a:solidFill>
                  <a:srgbClr val="000066"/>
                </a:solidFill>
                <a:latin typeface="Calibri" pitchFamily="34" charset="0"/>
                <a:cs typeface="Arial" charset="0"/>
              </a:rPr>
              <a:t>credit</a:t>
            </a:r>
            <a:r>
              <a:rPr lang="pt-PT" sz="1200" b="1" dirty="0" smtClean="0">
                <a:solidFill>
                  <a:srgbClr val="000066"/>
                </a:solidFill>
                <a:latin typeface="Calibri" pitchFamily="34" charset="0"/>
                <a:cs typeface="Arial" charset="0"/>
              </a:rPr>
              <a:t> </a:t>
            </a:r>
            <a:r>
              <a:rPr lang="pt-PT" sz="1200" b="1" dirty="0" err="1" smtClean="0">
                <a:solidFill>
                  <a:srgbClr val="000066"/>
                </a:solidFill>
                <a:latin typeface="Calibri" pitchFamily="34" charset="0"/>
                <a:cs typeface="Arial" charset="0"/>
              </a:rPr>
              <a:t>lines</a:t>
            </a:r>
            <a:r>
              <a:rPr lang="pt-PT" sz="1200" b="1" dirty="0" smtClean="0">
                <a:solidFill>
                  <a:srgbClr val="000066"/>
                </a:solidFill>
                <a:latin typeface="Calibri" pitchFamily="34" charset="0"/>
                <a:cs typeface="Arial" charset="0"/>
              </a:rPr>
              <a:t>.</a:t>
            </a:r>
            <a:endParaRPr lang="pt-PT" sz="1200" b="1" dirty="0">
              <a:solidFill>
                <a:srgbClr val="000066"/>
              </a:solidFill>
              <a:latin typeface="Calibri" pitchFamily="34" charset="0"/>
              <a:cs typeface="Arial" charset="0"/>
            </a:endParaRPr>
          </a:p>
        </p:txBody>
      </p:sp>
      <p:cxnSp>
        <p:nvCxnSpPr>
          <p:cNvPr id="23562" name="Straight Connector 19"/>
          <p:cNvCxnSpPr>
            <a:cxnSpLocks noChangeShapeType="1"/>
          </p:cNvCxnSpPr>
          <p:nvPr/>
        </p:nvCxnSpPr>
        <p:spPr bwMode="auto">
          <a:xfrm>
            <a:off x="5435600" y="1196975"/>
            <a:ext cx="0" cy="5327650"/>
          </a:xfrm>
          <a:prstGeom prst="line">
            <a:avLst/>
          </a:prstGeom>
          <a:noFill/>
          <a:ln w="9525" algn="ctr">
            <a:solidFill>
              <a:schemeClr val="accent2"/>
            </a:solidFill>
            <a:prstDash val="lgDash"/>
            <a:round/>
            <a:headEnd/>
            <a:tailEnd/>
          </a:ln>
        </p:spPr>
      </p:cxnSp>
      <p:sp>
        <p:nvSpPr>
          <p:cNvPr id="21" name="Rectângulo arredondado 48"/>
          <p:cNvSpPr/>
          <p:nvPr/>
        </p:nvSpPr>
        <p:spPr bwMode="auto">
          <a:xfrm>
            <a:off x="5652120" y="4293096"/>
            <a:ext cx="3096344" cy="2232248"/>
          </a:xfrm>
          <a:prstGeom prst="roundRect">
            <a:avLst/>
          </a:prstGeom>
          <a:solidFill>
            <a:schemeClr val="accent3">
              <a:lumMod val="75000"/>
            </a:schemeClr>
          </a:solidFill>
          <a:ln w="31750">
            <a:solidFill>
              <a:schemeClr val="accent3">
                <a:lumMod val="65000"/>
              </a:schemeClr>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endParaRPr lang="pt-PT" sz="1400" b="1" dirty="0">
              <a:solidFill>
                <a:schemeClr val="tx1"/>
              </a:solidFill>
              <a:latin typeface="Calibri" pitchFamily="34" charset="0"/>
            </a:endParaRPr>
          </a:p>
        </p:txBody>
      </p:sp>
      <p:sp>
        <p:nvSpPr>
          <p:cNvPr id="22" name="TextBox 21"/>
          <p:cNvSpPr txBox="1"/>
          <p:nvPr/>
        </p:nvSpPr>
        <p:spPr>
          <a:xfrm>
            <a:off x="5651500" y="1628775"/>
            <a:ext cx="3097213" cy="2136775"/>
          </a:xfrm>
          <a:prstGeom prst="rect">
            <a:avLst/>
          </a:prstGeom>
          <a:noFill/>
        </p:spPr>
        <p:txBody>
          <a:bodyPr>
            <a:spAutoFit/>
          </a:bodyPr>
          <a:lstStyle/>
          <a:p>
            <a:pPr algn="ctr" defTabSz="955675" eaLnBrk="0" hangingPunct="0">
              <a:buClr>
                <a:srgbClr val="003366"/>
              </a:buClr>
              <a:tabLst>
                <a:tab pos="0" algn="l"/>
              </a:tabLst>
            </a:pPr>
            <a:r>
              <a:rPr lang="pt-PT" sz="1100" b="1" dirty="0">
                <a:latin typeface="Calibri" pitchFamily="34" charset="0"/>
              </a:rPr>
              <a:t>General </a:t>
            </a:r>
            <a:r>
              <a:rPr lang="pt-PT" sz="1100" b="1" dirty="0" err="1" smtClean="0">
                <a:latin typeface="Calibri" pitchFamily="34" charset="0"/>
              </a:rPr>
              <a:t>Board</a:t>
            </a:r>
            <a:r>
              <a:rPr lang="pt-PT" sz="1100" b="1" dirty="0" smtClean="0">
                <a:latin typeface="Calibri" pitchFamily="34" charset="0"/>
              </a:rPr>
              <a:t> (GB):</a:t>
            </a:r>
            <a:endParaRPr lang="pt-PT" sz="1100" b="1" dirty="0">
              <a:latin typeface="Calibri" pitchFamily="34" charset="0"/>
            </a:endParaRPr>
          </a:p>
          <a:p>
            <a:pPr algn="just" defTabSz="955675" eaLnBrk="0" hangingPunct="0">
              <a:buClr>
                <a:srgbClr val="003366"/>
              </a:buClr>
              <a:tabLst>
                <a:tab pos="0" algn="l"/>
              </a:tabLst>
            </a:pPr>
            <a:r>
              <a:rPr lang="pt-PT" b="1" dirty="0">
                <a:latin typeface="Calibri" pitchFamily="34" charset="0"/>
              </a:rPr>
              <a:t>- </a:t>
            </a:r>
            <a:r>
              <a:rPr lang="pt-PT" sz="1100" dirty="0" err="1">
                <a:latin typeface="Calibri" pitchFamily="34" charset="0"/>
              </a:rPr>
              <a:t>Made</a:t>
            </a:r>
            <a:r>
              <a:rPr lang="pt-PT" sz="1100" dirty="0">
                <a:latin typeface="Calibri" pitchFamily="34" charset="0"/>
              </a:rPr>
              <a:t> </a:t>
            </a:r>
            <a:r>
              <a:rPr lang="pt-PT" sz="1100" dirty="0" err="1">
                <a:latin typeface="Calibri" pitchFamily="34" charset="0"/>
              </a:rPr>
              <a:t>up</a:t>
            </a:r>
            <a:r>
              <a:rPr lang="pt-PT" sz="1100" dirty="0">
                <a:latin typeface="Calibri" pitchFamily="34" charset="0"/>
              </a:rPr>
              <a:t> </a:t>
            </a:r>
            <a:r>
              <a:rPr lang="pt-PT" sz="1100" dirty="0" err="1">
                <a:latin typeface="Calibri" pitchFamily="34" charset="0"/>
              </a:rPr>
              <a:t>by</a:t>
            </a:r>
            <a:r>
              <a:rPr lang="pt-PT" sz="1100" dirty="0">
                <a:latin typeface="Calibri" pitchFamily="34" charset="0"/>
              </a:rPr>
              <a:t> </a:t>
            </a:r>
            <a:r>
              <a:rPr lang="pt-PT" sz="1100" dirty="0" err="1">
                <a:latin typeface="Calibri" pitchFamily="34" charset="0"/>
              </a:rPr>
              <a:t>the</a:t>
            </a:r>
            <a:r>
              <a:rPr lang="pt-PT" sz="1100" dirty="0">
                <a:latin typeface="Calibri" pitchFamily="34" charset="0"/>
              </a:rPr>
              <a:t> </a:t>
            </a:r>
            <a:r>
              <a:rPr lang="pt-PT" sz="1100" dirty="0" err="1">
                <a:latin typeface="Calibri" pitchFamily="34" charset="0"/>
              </a:rPr>
              <a:t>participating</a:t>
            </a:r>
            <a:r>
              <a:rPr lang="pt-PT" sz="1100" dirty="0">
                <a:latin typeface="Calibri" pitchFamily="34" charset="0"/>
              </a:rPr>
              <a:t> </a:t>
            </a:r>
            <a:r>
              <a:rPr lang="pt-PT" sz="1100" dirty="0" err="1">
                <a:latin typeface="Calibri" pitchFamily="34" charset="0"/>
              </a:rPr>
              <a:t>public</a:t>
            </a:r>
            <a:r>
              <a:rPr lang="pt-PT" sz="1100" dirty="0">
                <a:latin typeface="Calibri" pitchFamily="34" charset="0"/>
              </a:rPr>
              <a:t> </a:t>
            </a:r>
            <a:r>
              <a:rPr lang="pt-PT" sz="1100" dirty="0" err="1">
                <a:latin typeface="Calibri" pitchFamily="34" charset="0"/>
              </a:rPr>
              <a:t>entities</a:t>
            </a:r>
            <a:r>
              <a:rPr lang="pt-PT" sz="1100" dirty="0">
                <a:latin typeface="Calibri" pitchFamily="34" charset="0"/>
              </a:rPr>
              <a:t> </a:t>
            </a:r>
            <a:r>
              <a:rPr lang="pt-PT" sz="1100" dirty="0" err="1">
                <a:latin typeface="Calibri" pitchFamily="34" charset="0"/>
              </a:rPr>
              <a:t>and</a:t>
            </a:r>
            <a:r>
              <a:rPr lang="pt-PT" sz="1100" dirty="0">
                <a:latin typeface="Calibri" pitchFamily="34" charset="0"/>
              </a:rPr>
              <a:t> </a:t>
            </a:r>
            <a:r>
              <a:rPr lang="pt-PT" sz="1100" dirty="0" err="1">
                <a:latin typeface="Calibri" pitchFamily="34" charset="0"/>
              </a:rPr>
              <a:t>the</a:t>
            </a:r>
            <a:r>
              <a:rPr lang="pt-PT" sz="1100" dirty="0">
                <a:latin typeface="Calibri" pitchFamily="34" charset="0"/>
              </a:rPr>
              <a:t> </a:t>
            </a:r>
            <a:r>
              <a:rPr lang="pt-PT" sz="1100" dirty="0" smtClean="0">
                <a:latin typeface="Calibri" pitchFamily="34" charset="0"/>
              </a:rPr>
              <a:t>Manager</a:t>
            </a:r>
            <a:endParaRPr lang="pt-PT" sz="1100" dirty="0">
              <a:latin typeface="Calibri" pitchFamily="34" charset="0"/>
            </a:endParaRPr>
          </a:p>
          <a:p>
            <a:pPr algn="just" defTabSz="955675" eaLnBrk="0" hangingPunct="0">
              <a:buClr>
                <a:srgbClr val="003366"/>
              </a:buClr>
              <a:tabLst>
                <a:tab pos="0" algn="l"/>
              </a:tabLst>
            </a:pPr>
            <a:r>
              <a:rPr lang="pt-PT" sz="1100" b="1" dirty="0" err="1">
                <a:latin typeface="Calibri" pitchFamily="34" charset="0"/>
              </a:rPr>
              <a:t>Competencies</a:t>
            </a:r>
            <a:r>
              <a:rPr lang="pt-PT" sz="1100" b="1" dirty="0">
                <a:latin typeface="Calibri" pitchFamily="34" charset="0"/>
              </a:rPr>
              <a:t>:</a:t>
            </a:r>
          </a:p>
          <a:p>
            <a:pPr algn="just" defTabSz="955675">
              <a:tabLst>
                <a:tab pos="0" algn="l"/>
              </a:tabLst>
            </a:pPr>
            <a:r>
              <a:rPr lang="pt-PT" dirty="0">
                <a:latin typeface="Calibri" pitchFamily="34" charset="0"/>
              </a:rPr>
              <a:t>- To define </a:t>
            </a:r>
            <a:r>
              <a:rPr lang="pt-PT" dirty="0" err="1">
                <a:latin typeface="Calibri" pitchFamily="34" charset="0"/>
              </a:rPr>
              <a:t>the</a:t>
            </a:r>
            <a:r>
              <a:rPr lang="pt-PT" dirty="0">
                <a:latin typeface="Calibri" pitchFamily="34" charset="0"/>
              </a:rPr>
              <a:t> </a:t>
            </a:r>
            <a:r>
              <a:rPr lang="pt-PT" dirty="0" err="1">
                <a:latin typeface="Calibri" pitchFamily="34" charset="0"/>
              </a:rPr>
              <a:t>fund’s</a:t>
            </a:r>
            <a:r>
              <a:rPr lang="pt-PT" dirty="0">
                <a:latin typeface="Calibri" pitchFamily="34" charset="0"/>
              </a:rPr>
              <a:t> </a:t>
            </a:r>
            <a:r>
              <a:rPr lang="pt-PT" dirty="0" err="1">
                <a:latin typeface="Calibri" pitchFamily="34" charset="0"/>
              </a:rPr>
              <a:t>investment</a:t>
            </a:r>
            <a:r>
              <a:rPr lang="pt-PT" dirty="0">
                <a:latin typeface="Calibri" pitchFamily="34" charset="0"/>
              </a:rPr>
              <a:t> </a:t>
            </a:r>
            <a:r>
              <a:rPr lang="pt-PT" dirty="0" err="1">
                <a:latin typeface="Calibri" pitchFamily="34" charset="0"/>
              </a:rPr>
              <a:t>policy</a:t>
            </a:r>
            <a:r>
              <a:rPr lang="pt-PT" dirty="0">
                <a:latin typeface="Calibri" pitchFamily="34" charset="0"/>
              </a:rPr>
              <a:t>, </a:t>
            </a:r>
            <a:r>
              <a:rPr lang="pt-PT" dirty="0" err="1">
                <a:latin typeface="Calibri" pitchFamily="34" charset="0"/>
              </a:rPr>
              <a:t>deciding</a:t>
            </a:r>
            <a:r>
              <a:rPr lang="pt-PT" dirty="0">
                <a:latin typeface="Calibri" pitchFamily="34" charset="0"/>
              </a:rPr>
              <a:t> </a:t>
            </a:r>
            <a:r>
              <a:rPr lang="pt-PT" dirty="0" err="1">
                <a:latin typeface="Calibri" pitchFamily="34" charset="0"/>
              </a:rPr>
              <a:t>on</a:t>
            </a:r>
            <a:r>
              <a:rPr lang="pt-PT" dirty="0">
                <a:latin typeface="Calibri" pitchFamily="34" charset="0"/>
              </a:rPr>
              <a:t> </a:t>
            </a:r>
            <a:r>
              <a:rPr lang="pt-PT" dirty="0" err="1">
                <a:latin typeface="Calibri" pitchFamily="34" charset="0"/>
              </a:rPr>
              <a:t>the</a:t>
            </a:r>
            <a:r>
              <a:rPr lang="pt-PT" dirty="0">
                <a:latin typeface="Calibri" pitchFamily="34" charset="0"/>
              </a:rPr>
              <a:t> </a:t>
            </a:r>
            <a:r>
              <a:rPr lang="pt-PT" dirty="0" err="1">
                <a:latin typeface="Calibri" pitchFamily="34" charset="0"/>
              </a:rPr>
              <a:t>congruity</a:t>
            </a:r>
            <a:r>
              <a:rPr lang="pt-PT" dirty="0">
                <a:latin typeface="Calibri" pitchFamily="34" charset="0"/>
              </a:rPr>
              <a:t> </a:t>
            </a:r>
            <a:r>
              <a:rPr lang="pt-PT" dirty="0" err="1">
                <a:latin typeface="Calibri" pitchFamily="34" charset="0"/>
              </a:rPr>
              <a:t>of</a:t>
            </a:r>
            <a:r>
              <a:rPr lang="pt-PT" dirty="0">
                <a:latin typeface="Calibri" pitchFamily="34" charset="0"/>
              </a:rPr>
              <a:t> </a:t>
            </a:r>
            <a:r>
              <a:rPr lang="pt-PT" dirty="0" err="1">
                <a:latin typeface="Calibri" pitchFamily="34" charset="0"/>
              </a:rPr>
              <a:t>all</a:t>
            </a:r>
            <a:r>
              <a:rPr lang="pt-PT" dirty="0">
                <a:latin typeface="Calibri" pitchFamily="34" charset="0"/>
              </a:rPr>
              <a:t> </a:t>
            </a:r>
            <a:r>
              <a:rPr lang="pt-PT" dirty="0" err="1">
                <a:latin typeface="Calibri" pitchFamily="34" charset="0"/>
              </a:rPr>
              <a:t>investments</a:t>
            </a:r>
            <a:r>
              <a:rPr lang="pt-PT" dirty="0">
                <a:latin typeface="Calibri" pitchFamily="34" charset="0"/>
              </a:rPr>
              <a:t> </a:t>
            </a:r>
            <a:r>
              <a:rPr lang="pt-PT" dirty="0" err="1">
                <a:latin typeface="Calibri" pitchFamily="34" charset="0"/>
              </a:rPr>
              <a:t>with</a:t>
            </a:r>
            <a:r>
              <a:rPr lang="pt-PT" dirty="0">
                <a:latin typeface="Calibri" pitchFamily="34" charset="0"/>
              </a:rPr>
              <a:t> </a:t>
            </a:r>
            <a:r>
              <a:rPr lang="pt-PT" dirty="0" err="1">
                <a:latin typeface="Calibri" pitchFamily="34" charset="0"/>
              </a:rPr>
              <a:t>said</a:t>
            </a:r>
            <a:r>
              <a:rPr lang="pt-PT" dirty="0">
                <a:latin typeface="Calibri" pitchFamily="34" charset="0"/>
              </a:rPr>
              <a:t> </a:t>
            </a:r>
            <a:r>
              <a:rPr lang="pt-PT" dirty="0" err="1">
                <a:latin typeface="Calibri" pitchFamily="34" charset="0"/>
              </a:rPr>
              <a:t>policy</a:t>
            </a:r>
            <a:endParaRPr lang="pt-PT" dirty="0">
              <a:latin typeface="Calibri" pitchFamily="34" charset="0"/>
            </a:endParaRPr>
          </a:p>
          <a:p>
            <a:pPr algn="just" defTabSz="955675">
              <a:buFontTx/>
              <a:buChar char="-"/>
              <a:tabLst>
                <a:tab pos="0" algn="l"/>
              </a:tabLst>
            </a:pPr>
            <a:r>
              <a:rPr lang="pt-PT" dirty="0">
                <a:latin typeface="Calibri" pitchFamily="34" charset="0"/>
              </a:rPr>
              <a:t>To </a:t>
            </a:r>
            <a:r>
              <a:rPr lang="pt-PT" dirty="0" err="1">
                <a:latin typeface="Calibri" pitchFamily="34" charset="0"/>
              </a:rPr>
              <a:t>deliberate</a:t>
            </a:r>
            <a:r>
              <a:rPr lang="pt-PT" dirty="0">
                <a:latin typeface="Calibri" pitchFamily="34" charset="0"/>
              </a:rPr>
              <a:t> </a:t>
            </a:r>
            <a:r>
              <a:rPr lang="pt-PT" dirty="0" err="1">
                <a:latin typeface="Calibri" pitchFamily="34" charset="0"/>
              </a:rPr>
              <a:t>on</a:t>
            </a:r>
            <a:r>
              <a:rPr lang="pt-PT" dirty="0">
                <a:latin typeface="Calibri" pitchFamily="34" charset="0"/>
              </a:rPr>
              <a:t> </a:t>
            </a:r>
            <a:r>
              <a:rPr lang="pt-PT" dirty="0" err="1">
                <a:latin typeface="Calibri" pitchFamily="34" charset="0"/>
              </a:rPr>
              <a:t>the</a:t>
            </a:r>
            <a:r>
              <a:rPr lang="pt-PT" dirty="0">
                <a:latin typeface="Calibri" pitchFamily="34" charset="0"/>
              </a:rPr>
              <a:t> </a:t>
            </a:r>
            <a:r>
              <a:rPr lang="pt-PT" dirty="0" err="1">
                <a:latin typeface="Calibri" pitchFamily="34" charset="0"/>
              </a:rPr>
              <a:t>regulation</a:t>
            </a:r>
            <a:r>
              <a:rPr lang="pt-PT" dirty="0">
                <a:latin typeface="Calibri" pitchFamily="34" charset="0"/>
              </a:rPr>
              <a:t> </a:t>
            </a:r>
            <a:r>
              <a:rPr lang="pt-PT" dirty="0" err="1">
                <a:latin typeface="Calibri" pitchFamily="34" charset="0"/>
              </a:rPr>
              <a:t>proposals</a:t>
            </a:r>
            <a:r>
              <a:rPr lang="pt-PT" dirty="0">
                <a:latin typeface="Calibri" pitchFamily="34" charset="0"/>
              </a:rPr>
              <a:t> </a:t>
            </a:r>
            <a:r>
              <a:rPr lang="pt-PT" dirty="0" err="1">
                <a:latin typeface="Calibri" pitchFamily="34" charset="0"/>
              </a:rPr>
              <a:t>related</a:t>
            </a:r>
            <a:r>
              <a:rPr lang="pt-PT" dirty="0">
                <a:latin typeface="Calibri" pitchFamily="34" charset="0"/>
              </a:rPr>
              <a:t> to </a:t>
            </a:r>
            <a:r>
              <a:rPr lang="pt-PT" dirty="0" err="1">
                <a:latin typeface="Calibri" pitchFamily="34" charset="0"/>
              </a:rPr>
              <a:t>the</a:t>
            </a:r>
            <a:r>
              <a:rPr lang="pt-PT" dirty="0">
                <a:latin typeface="Calibri" pitchFamily="34" charset="0"/>
              </a:rPr>
              <a:t> </a:t>
            </a:r>
            <a:r>
              <a:rPr lang="pt-PT" dirty="0" err="1">
                <a:latin typeface="Calibri" pitchFamily="34" charset="0"/>
              </a:rPr>
              <a:t>configuration</a:t>
            </a:r>
            <a:r>
              <a:rPr lang="pt-PT" dirty="0">
                <a:latin typeface="Calibri" pitchFamily="34" charset="0"/>
              </a:rPr>
              <a:t> </a:t>
            </a:r>
            <a:r>
              <a:rPr lang="pt-PT" dirty="0" err="1">
                <a:latin typeface="Calibri" pitchFamily="34" charset="0"/>
              </a:rPr>
              <a:t>of</a:t>
            </a:r>
            <a:r>
              <a:rPr lang="pt-PT" dirty="0">
                <a:latin typeface="Calibri" pitchFamily="34" charset="0"/>
              </a:rPr>
              <a:t> </a:t>
            </a:r>
            <a:r>
              <a:rPr lang="pt-PT" dirty="0" err="1">
                <a:latin typeface="Calibri" pitchFamily="34" charset="0"/>
              </a:rPr>
              <a:t>the</a:t>
            </a:r>
            <a:r>
              <a:rPr lang="pt-PT" dirty="0">
                <a:latin typeface="Calibri" pitchFamily="34" charset="0"/>
              </a:rPr>
              <a:t> </a:t>
            </a:r>
            <a:r>
              <a:rPr lang="pt-PT" dirty="0" err="1">
                <a:latin typeface="Calibri" pitchFamily="34" charset="0"/>
              </a:rPr>
              <a:t>instruments</a:t>
            </a:r>
            <a:r>
              <a:rPr lang="pt-PT" dirty="0">
                <a:latin typeface="Calibri" pitchFamily="34" charset="0"/>
              </a:rPr>
              <a:t> </a:t>
            </a:r>
            <a:r>
              <a:rPr lang="pt-PT" dirty="0" err="1">
                <a:latin typeface="Calibri" pitchFamily="34" charset="0"/>
              </a:rPr>
              <a:t>and</a:t>
            </a:r>
            <a:r>
              <a:rPr lang="pt-PT" dirty="0">
                <a:latin typeface="Calibri" pitchFamily="34" charset="0"/>
              </a:rPr>
              <a:t> to </a:t>
            </a:r>
            <a:r>
              <a:rPr lang="pt-PT" dirty="0" err="1">
                <a:latin typeface="Calibri" pitchFamily="34" charset="0"/>
              </a:rPr>
              <a:t>the</a:t>
            </a:r>
            <a:r>
              <a:rPr lang="pt-PT" dirty="0">
                <a:latin typeface="Calibri" pitchFamily="34" charset="0"/>
              </a:rPr>
              <a:t> </a:t>
            </a:r>
            <a:r>
              <a:rPr lang="pt-PT" dirty="0" err="1">
                <a:latin typeface="Calibri" pitchFamily="34" charset="0"/>
              </a:rPr>
              <a:t>activity</a:t>
            </a:r>
            <a:r>
              <a:rPr lang="pt-PT" dirty="0">
                <a:latin typeface="Calibri" pitchFamily="34" charset="0"/>
              </a:rPr>
              <a:t> </a:t>
            </a:r>
            <a:r>
              <a:rPr lang="pt-PT" dirty="0" err="1">
                <a:latin typeface="Calibri" pitchFamily="34" charset="0"/>
              </a:rPr>
              <a:t>of</a:t>
            </a:r>
            <a:r>
              <a:rPr lang="pt-PT" dirty="0">
                <a:latin typeface="Calibri" pitchFamily="34" charset="0"/>
              </a:rPr>
              <a:t> FINOVA</a:t>
            </a:r>
          </a:p>
          <a:p>
            <a:pPr algn="just" defTabSz="955675">
              <a:buFontTx/>
              <a:buChar char="-"/>
              <a:tabLst>
                <a:tab pos="0" algn="l"/>
              </a:tabLst>
            </a:pPr>
            <a:r>
              <a:rPr lang="pt-PT" dirty="0">
                <a:latin typeface="Calibri" pitchFamily="34" charset="0"/>
              </a:rPr>
              <a:t> To </a:t>
            </a:r>
            <a:r>
              <a:rPr lang="pt-PT" dirty="0" err="1">
                <a:latin typeface="Calibri" pitchFamily="34" charset="0"/>
              </a:rPr>
              <a:t>deliberate</a:t>
            </a:r>
            <a:r>
              <a:rPr lang="pt-PT" dirty="0">
                <a:latin typeface="Calibri" pitchFamily="34" charset="0"/>
              </a:rPr>
              <a:t> </a:t>
            </a:r>
            <a:r>
              <a:rPr lang="pt-PT" dirty="0" err="1">
                <a:latin typeface="Calibri" pitchFamily="34" charset="0"/>
              </a:rPr>
              <a:t>on</a:t>
            </a:r>
            <a:r>
              <a:rPr lang="pt-PT" dirty="0">
                <a:latin typeface="Calibri" pitchFamily="34" charset="0"/>
              </a:rPr>
              <a:t> </a:t>
            </a:r>
            <a:r>
              <a:rPr lang="pt-PT" dirty="0" err="1">
                <a:latin typeface="Calibri" pitchFamily="34" charset="0"/>
              </a:rPr>
              <a:t>the</a:t>
            </a:r>
            <a:r>
              <a:rPr lang="pt-PT" dirty="0">
                <a:latin typeface="Calibri" pitchFamily="34" charset="0"/>
              </a:rPr>
              <a:t> </a:t>
            </a:r>
            <a:r>
              <a:rPr lang="pt-PT" dirty="0" err="1">
                <a:latin typeface="Calibri" pitchFamily="34" charset="0"/>
              </a:rPr>
              <a:t>increase</a:t>
            </a:r>
            <a:r>
              <a:rPr lang="pt-PT" dirty="0">
                <a:latin typeface="Calibri" pitchFamily="34" charset="0"/>
              </a:rPr>
              <a:t> </a:t>
            </a:r>
            <a:r>
              <a:rPr lang="pt-PT" dirty="0" err="1">
                <a:latin typeface="Calibri" pitchFamily="34" charset="0"/>
              </a:rPr>
              <a:t>or</a:t>
            </a:r>
            <a:r>
              <a:rPr lang="pt-PT" dirty="0">
                <a:latin typeface="Calibri" pitchFamily="34" charset="0"/>
              </a:rPr>
              <a:t> </a:t>
            </a:r>
            <a:r>
              <a:rPr lang="pt-PT" dirty="0" err="1">
                <a:latin typeface="Calibri" pitchFamily="34" charset="0"/>
              </a:rPr>
              <a:t>reduction</a:t>
            </a:r>
            <a:r>
              <a:rPr lang="pt-PT" dirty="0">
                <a:latin typeface="Calibri" pitchFamily="34" charset="0"/>
              </a:rPr>
              <a:t> </a:t>
            </a:r>
            <a:r>
              <a:rPr lang="pt-PT" dirty="0" err="1">
                <a:latin typeface="Calibri" pitchFamily="34" charset="0"/>
              </a:rPr>
              <a:t>of</a:t>
            </a:r>
            <a:r>
              <a:rPr lang="pt-PT" dirty="0">
                <a:latin typeface="Calibri" pitchFamily="34" charset="0"/>
              </a:rPr>
              <a:t> FINOVA capital</a:t>
            </a:r>
          </a:p>
          <a:p>
            <a:pPr algn="just" defTabSz="955675">
              <a:tabLst>
                <a:tab pos="0" algn="l"/>
              </a:tabLst>
            </a:pPr>
            <a:r>
              <a:rPr lang="pt-PT" dirty="0">
                <a:latin typeface="Calibri" pitchFamily="34" charset="0"/>
              </a:rPr>
              <a:t>- To </a:t>
            </a:r>
            <a:r>
              <a:rPr lang="pt-PT" dirty="0" err="1">
                <a:latin typeface="Calibri" pitchFamily="34" charset="0"/>
              </a:rPr>
              <a:t>approve</a:t>
            </a:r>
            <a:r>
              <a:rPr lang="pt-PT" dirty="0">
                <a:latin typeface="Calibri" pitchFamily="34" charset="0"/>
              </a:rPr>
              <a:t> financial </a:t>
            </a:r>
            <a:r>
              <a:rPr lang="pt-PT" dirty="0" err="1">
                <a:latin typeface="Calibri" pitchFamily="34" charset="0"/>
              </a:rPr>
              <a:t>plans</a:t>
            </a:r>
            <a:r>
              <a:rPr lang="pt-PT" dirty="0">
                <a:latin typeface="Calibri" pitchFamily="34" charset="0"/>
              </a:rPr>
              <a:t> </a:t>
            </a:r>
            <a:r>
              <a:rPr lang="pt-PT" dirty="0" err="1">
                <a:latin typeface="Calibri" pitchFamily="34" charset="0"/>
              </a:rPr>
              <a:t>and</a:t>
            </a:r>
            <a:r>
              <a:rPr lang="pt-PT" dirty="0">
                <a:latin typeface="Calibri" pitchFamily="34" charset="0"/>
              </a:rPr>
              <a:t> </a:t>
            </a:r>
            <a:r>
              <a:rPr lang="pt-PT" dirty="0" err="1">
                <a:latin typeface="Calibri" pitchFamily="34" charset="0"/>
              </a:rPr>
              <a:t>annual</a:t>
            </a:r>
            <a:r>
              <a:rPr lang="pt-PT" dirty="0">
                <a:latin typeface="Calibri" pitchFamily="34" charset="0"/>
              </a:rPr>
              <a:t> </a:t>
            </a:r>
            <a:r>
              <a:rPr lang="pt-PT" dirty="0" err="1">
                <a:latin typeface="Calibri" pitchFamily="34" charset="0"/>
              </a:rPr>
              <a:t>budgets</a:t>
            </a:r>
            <a:r>
              <a:rPr lang="pt-PT" dirty="0">
                <a:latin typeface="Calibri" pitchFamily="34" charset="0"/>
              </a:rPr>
              <a:t>, as </a:t>
            </a:r>
            <a:r>
              <a:rPr lang="pt-PT" dirty="0" err="1">
                <a:latin typeface="Calibri" pitchFamily="34" charset="0"/>
              </a:rPr>
              <a:t>well</a:t>
            </a:r>
            <a:r>
              <a:rPr lang="pt-PT" dirty="0">
                <a:latin typeface="Calibri" pitchFamily="34" charset="0"/>
              </a:rPr>
              <a:t> as </a:t>
            </a:r>
            <a:r>
              <a:rPr lang="pt-PT" dirty="0" err="1">
                <a:latin typeface="Calibri" pitchFamily="34" charset="0"/>
              </a:rPr>
              <a:t>the</a:t>
            </a:r>
            <a:r>
              <a:rPr lang="pt-PT" dirty="0">
                <a:latin typeface="Calibri" pitchFamily="34" charset="0"/>
              </a:rPr>
              <a:t> </a:t>
            </a:r>
            <a:r>
              <a:rPr lang="pt-PT" dirty="0" err="1">
                <a:latin typeface="Calibri" pitchFamily="34" charset="0"/>
              </a:rPr>
              <a:t>accounts</a:t>
            </a:r>
            <a:r>
              <a:rPr lang="pt-PT" dirty="0">
                <a:latin typeface="Calibri" pitchFamily="34" charset="0"/>
              </a:rPr>
              <a:t> </a:t>
            </a:r>
            <a:r>
              <a:rPr lang="pt-PT" dirty="0" err="1">
                <a:latin typeface="Calibri" pitchFamily="34" charset="0"/>
              </a:rPr>
              <a:t>and</a:t>
            </a:r>
            <a:r>
              <a:rPr lang="pt-PT" dirty="0">
                <a:latin typeface="Calibri" pitchFamily="34" charset="0"/>
              </a:rPr>
              <a:t> </a:t>
            </a:r>
            <a:r>
              <a:rPr lang="pt-PT" dirty="0" err="1">
                <a:latin typeface="Calibri" pitchFamily="34" charset="0"/>
              </a:rPr>
              <a:t>implementation</a:t>
            </a:r>
            <a:r>
              <a:rPr lang="pt-PT" dirty="0">
                <a:latin typeface="Calibri" pitchFamily="34" charset="0"/>
              </a:rPr>
              <a:t> </a:t>
            </a:r>
            <a:r>
              <a:rPr lang="pt-PT" dirty="0" err="1">
                <a:latin typeface="Calibri" pitchFamily="34" charset="0"/>
              </a:rPr>
              <a:t>reports</a:t>
            </a:r>
            <a:endParaRPr lang="pt-PT" dirty="0">
              <a:latin typeface="Calibri" pitchFamily="34" charset="0"/>
            </a:endParaRPr>
          </a:p>
        </p:txBody>
      </p:sp>
      <p:sp>
        <p:nvSpPr>
          <p:cNvPr id="23" name="TextBox 22"/>
          <p:cNvSpPr txBox="1"/>
          <p:nvPr/>
        </p:nvSpPr>
        <p:spPr>
          <a:xfrm>
            <a:off x="5651500" y="4365625"/>
            <a:ext cx="3097213" cy="1984375"/>
          </a:xfrm>
          <a:prstGeom prst="rect">
            <a:avLst/>
          </a:prstGeom>
          <a:noFill/>
        </p:spPr>
        <p:txBody>
          <a:bodyPr>
            <a:spAutoFit/>
          </a:bodyPr>
          <a:lstStyle/>
          <a:p>
            <a:pPr algn="ctr" defTabSz="955675" eaLnBrk="0" hangingPunct="0">
              <a:buClr>
                <a:srgbClr val="003366"/>
              </a:buClr>
              <a:tabLst>
                <a:tab pos="0" algn="l"/>
              </a:tabLst>
            </a:pPr>
            <a:r>
              <a:rPr lang="pt-PT" sz="1100" b="1" dirty="0" err="1">
                <a:latin typeface="Calibri" pitchFamily="34" charset="0"/>
              </a:rPr>
              <a:t>Advisory</a:t>
            </a:r>
            <a:r>
              <a:rPr lang="pt-PT" sz="1100" b="1" dirty="0">
                <a:latin typeface="Calibri" pitchFamily="34" charset="0"/>
              </a:rPr>
              <a:t> </a:t>
            </a:r>
            <a:r>
              <a:rPr lang="pt-PT" sz="1100" b="1" dirty="0" err="1" smtClean="0">
                <a:latin typeface="Calibri" pitchFamily="34" charset="0"/>
              </a:rPr>
              <a:t>Board</a:t>
            </a:r>
            <a:r>
              <a:rPr lang="pt-PT" sz="1100" b="1" dirty="0" smtClean="0">
                <a:latin typeface="Calibri" pitchFamily="34" charset="0"/>
              </a:rPr>
              <a:t>:</a:t>
            </a:r>
            <a:endParaRPr lang="pt-PT" sz="1100" b="1" dirty="0">
              <a:latin typeface="Calibri" pitchFamily="34" charset="0"/>
            </a:endParaRPr>
          </a:p>
          <a:p>
            <a:pPr algn="just" defTabSz="955675" eaLnBrk="0" hangingPunct="0">
              <a:buClr>
                <a:srgbClr val="003366"/>
              </a:buClr>
              <a:tabLst>
                <a:tab pos="0" algn="l"/>
              </a:tabLst>
            </a:pPr>
            <a:r>
              <a:rPr lang="pt-PT" sz="1100" b="1" dirty="0">
                <a:latin typeface="Calibri" pitchFamily="34" charset="0"/>
              </a:rPr>
              <a:t>- </a:t>
            </a:r>
            <a:r>
              <a:rPr lang="pt-PT" sz="1100" dirty="0" err="1">
                <a:latin typeface="Calibri" pitchFamily="34" charset="0"/>
              </a:rPr>
              <a:t>Made</a:t>
            </a:r>
            <a:r>
              <a:rPr lang="pt-PT" sz="1100" dirty="0">
                <a:latin typeface="Calibri" pitchFamily="34" charset="0"/>
              </a:rPr>
              <a:t> </a:t>
            </a:r>
            <a:r>
              <a:rPr lang="pt-PT" sz="1100" dirty="0" err="1">
                <a:latin typeface="Calibri" pitchFamily="34" charset="0"/>
              </a:rPr>
              <a:t>up</a:t>
            </a:r>
            <a:r>
              <a:rPr lang="pt-PT" sz="1100" dirty="0">
                <a:latin typeface="Calibri" pitchFamily="34" charset="0"/>
              </a:rPr>
              <a:t> </a:t>
            </a:r>
            <a:r>
              <a:rPr lang="pt-PT" sz="1100" dirty="0" err="1">
                <a:latin typeface="Calibri" pitchFamily="34" charset="0"/>
              </a:rPr>
              <a:t>by</a:t>
            </a:r>
            <a:r>
              <a:rPr lang="pt-PT" sz="1100" dirty="0">
                <a:latin typeface="Calibri" pitchFamily="34" charset="0"/>
              </a:rPr>
              <a:t> </a:t>
            </a:r>
            <a:r>
              <a:rPr lang="pt-PT" sz="1100" dirty="0" err="1">
                <a:latin typeface="Calibri" pitchFamily="34" charset="0"/>
              </a:rPr>
              <a:t>the</a:t>
            </a:r>
            <a:r>
              <a:rPr lang="pt-PT" sz="1100" dirty="0">
                <a:latin typeface="Calibri" pitchFamily="34" charset="0"/>
              </a:rPr>
              <a:t> </a:t>
            </a:r>
            <a:r>
              <a:rPr lang="pt-PT" sz="1100" dirty="0" err="1">
                <a:latin typeface="Calibri" pitchFamily="34" charset="0"/>
              </a:rPr>
              <a:t>members</a:t>
            </a:r>
            <a:r>
              <a:rPr lang="pt-PT" sz="1100" dirty="0">
                <a:latin typeface="Calibri" pitchFamily="34" charset="0"/>
              </a:rPr>
              <a:t> </a:t>
            </a:r>
            <a:r>
              <a:rPr lang="pt-PT" sz="1100" dirty="0" err="1">
                <a:latin typeface="Calibri" pitchFamily="34" charset="0"/>
              </a:rPr>
              <a:t>of</a:t>
            </a:r>
            <a:r>
              <a:rPr lang="pt-PT" sz="1100" dirty="0">
                <a:latin typeface="Calibri" pitchFamily="34" charset="0"/>
              </a:rPr>
              <a:t> </a:t>
            </a:r>
            <a:r>
              <a:rPr lang="pt-PT" sz="1100" dirty="0" err="1">
                <a:latin typeface="Calibri" pitchFamily="34" charset="0"/>
              </a:rPr>
              <a:t>the</a:t>
            </a:r>
            <a:r>
              <a:rPr lang="pt-PT" sz="1100" dirty="0">
                <a:latin typeface="Calibri" pitchFamily="34" charset="0"/>
              </a:rPr>
              <a:t> </a:t>
            </a:r>
            <a:r>
              <a:rPr lang="pt-PT" sz="1100" dirty="0" smtClean="0">
                <a:latin typeface="Calibri" pitchFamily="34" charset="0"/>
              </a:rPr>
              <a:t>GB </a:t>
            </a:r>
            <a:r>
              <a:rPr lang="pt-PT" sz="1100" dirty="0" err="1">
                <a:latin typeface="Calibri" pitchFamily="34" charset="0"/>
              </a:rPr>
              <a:t>and</a:t>
            </a:r>
            <a:r>
              <a:rPr lang="pt-PT" sz="1100" dirty="0">
                <a:latin typeface="Calibri" pitchFamily="34" charset="0"/>
              </a:rPr>
              <a:t> </a:t>
            </a:r>
            <a:r>
              <a:rPr lang="pt-PT" sz="1100" dirty="0" err="1">
                <a:latin typeface="Calibri" pitchFamily="34" charset="0"/>
              </a:rPr>
              <a:t>by</a:t>
            </a:r>
            <a:r>
              <a:rPr lang="pt-PT" sz="1100" dirty="0">
                <a:latin typeface="Calibri" pitchFamily="34" charset="0"/>
              </a:rPr>
              <a:t> </a:t>
            </a:r>
            <a:r>
              <a:rPr lang="pt-PT" sz="1100" dirty="0" err="1">
                <a:latin typeface="Calibri" pitchFamily="34" charset="0"/>
              </a:rPr>
              <a:t>entities</a:t>
            </a:r>
            <a:r>
              <a:rPr lang="pt-PT" sz="1100" dirty="0">
                <a:latin typeface="Calibri" pitchFamily="34" charset="0"/>
              </a:rPr>
              <a:t> </a:t>
            </a:r>
            <a:r>
              <a:rPr lang="pt-PT" sz="1100" dirty="0" err="1">
                <a:latin typeface="Calibri" pitchFamily="34" charset="0"/>
              </a:rPr>
              <a:t>with</a:t>
            </a:r>
            <a:r>
              <a:rPr lang="pt-PT" sz="1100" dirty="0">
                <a:latin typeface="Calibri" pitchFamily="34" charset="0"/>
              </a:rPr>
              <a:t> </a:t>
            </a:r>
            <a:r>
              <a:rPr lang="pt-PT" sz="1100" dirty="0" err="1">
                <a:latin typeface="Calibri" pitchFamily="34" charset="0"/>
              </a:rPr>
              <a:t>economic</a:t>
            </a:r>
            <a:r>
              <a:rPr lang="pt-PT" sz="1100" dirty="0">
                <a:latin typeface="Calibri" pitchFamily="34" charset="0"/>
              </a:rPr>
              <a:t> </a:t>
            </a:r>
            <a:r>
              <a:rPr lang="pt-PT" sz="1100" dirty="0" err="1">
                <a:latin typeface="Calibri" pitchFamily="34" charset="0"/>
              </a:rPr>
              <a:t>relevance</a:t>
            </a:r>
            <a:endParaRPr lang="pt-PT" sz="1100" dirty="0">
              <a:latin typeface="Calibri" pitchFamily="34" charset="0"/>
            </a:endParaRPr>
          </a:p>
          <a:p>
            <a:pPr algn="just" defTabSz="955675" eaLnBrk="0" hangingPunct="0">
              <a:buClr>
                <a:srgbClr val="003366"/>
              </a:buClr>
              <a:tabLst>
                <a:tab pos="0" algn="l"/>
              </a:tabLst>
            </a:pPr>
            <a:r>
              <a:rPr lang="pt-PT" sz="1100" b="1" dirty="0" err="1">
                <a:latin typeface="Calibri" pitchFamily="34" charset="0"/>
              </a:rPr>
              <a:t>Competencies</a:t>
            </a:r>
            <a:r>
              <a:rPr lang="pt-PT" sz="1100" b="1" dirty="0">
                <a:latin typeface="Calibri" pitchFamily="34" charset="0"/>
              </a:rPr>
              <a:t>:</a:t>
            </a:r>
          </a:p>
          <a:p>
            <a:pPr algn="just" defTabSz="955675">
              <a:tabLst>
                <a:tab pos="0" algn="l"/>
              </a:tabLst>
            </a:pPr>
            <a:r>
              <a:rPr lang="pt-PT" dirty="0">
                <a:latin typeface="Calibri" pitchFamily="34" charset="0"/>
              </a:rPr>
              <a:t>- To </a:t>
            </a:r>
            <a:r>
              <a:rPr lang="pt-PT" dirty="0" err="1">
                <a:latin typeface="Calibri" pitchFamily="34" charset="0"/>
              </a:rPr>
              <a:t>analyse</a:t>
            </a:r>
            <a:r>
              <a:rPr lang="pt-PT" dirty="0">
                <a:latin typeface="Calibri" pitchFamily="34" charset="0"/>
              </a:rPr>
              <a:t> </a:t>
            </a:r>
            <a:r>
              <a:rPr lang="pt-PT" dirty="0" err="1">
                <a:latin typeface="Calibri" pitchFamily="34" charset="0"/>
              </a:rPr>
              <a:t>and</a:t>
            </a:r>
            <a:r>
              <a:rPr lang="pt-PT" dirty="0">
                <a:latin typeface="Calibri" pitchFamily="34" charset="0"/>
              </a:rPr>
              <a:t> </a:t>
            </a:r>
            <a:r>
              <a:rPr lang="pt-PT" dirty="0" err="1" smtClean="0">
                <a:latin typeface="Calibri" pitchFamily="34" charset="0"/>
              </a:rPr>
              <a:t>issue</a:t>
            </a:r>
            <a:r>
              <a:rPr lang="pt-PT" dirty="0" smtClean="0">
                <a:latin typeface="Calibri" pitchFamily="34" charset="0"/>
              </a:rPr>
              <a:t> </a:t>
            </a:r>
            <a:r>
              <a:rPr lang="pt-PT" dirty="0" err="1" smtClean="0">
                <a:latin typeface="Calibri" pitchFamily="34" charset="0"/>
              </a:rPr>
              <a:t>opinions</a:t>
            </a:r>
            <a:r>
              <a:rPr lang="pt-PT" dirty="0" smtClean="0">
                <a:latin typeface="Calibri" pitchFamily="34" charset="0"/>
              </a:rPr>
              <a:t> </a:t>
            </a:r>
            <a:r>
              <a:rPr lang="pt-PT" dirty="0" err="1" smtClean="0">
                <a:latin typeface="Calibri" pitchFamily="34" charset="0"/>
              </a:rPr>
              <a:t>on</a:t>
            </a:r>
            <a:r>
              <a:rPr lang="pt-PT" dirty="0" smtClean="0">
                <a:latin typeface="Calibri" pitchFamily="34" charset="0"/>
              </a:rPr>
              <a:t> </a:t>
            </a:r>
            <a:r>
              <a:rPr lang="pt-PT" dirty="0" err="1" smtClean="0">
                <a:latin typeface="Calibri" pitchFamily="34" charset="0"/>
              </a:rPr>
              <a:t>FINOVA’s</a:t>
            </a:r>
            <a:r>
              <a:rPr lang="pt-PT" dirty="0" smtClean="0">
                <a:latin typeface="Calibri" pitchFamily="34" charset="0"/>
              </a:rPr>
              <a:t> </a:t>
            </a:r>
            <a:r>
              <a:rPr lang="pt-PT" dirty="0" err="1">
                <a:latin typeface="Calibri" pitchFamily="34" charset="0"/>
              </a:rPr>
              <a:t>investment</a:t>
            </a:r>
            <a:r>
              <a:rPr lang="pt-PT" dirty="0">
                <a:latin typeface="Calibri" pitchFamily="34" charset="0"/>
              </a:rPr>
              <a:t> </a:t>
            </a:r>
            <a:r>
              <a:rPr lang="pt-PT" dirty="0" err="1">
                <a:latin typeface="Calibri" pitchFamily="34" charset="0"/>
              </a:rPr>
              <a:t>strategy</a:t>
            </a:r>
            <a:endParaRPr lang="pt-PT" dirty="0">
              <a:latin typeface="Calibri" pitchFamily="34" charset="0"/>
            </a:endParaRPr>
          </a:p>
          <a:p>
            <a:pPr algn="just" defTabSz="955675">
              <a:tabLst>
                <a:tab pos="0" algn="l"/>
              </a:tabLst>
            </a:pPr>
            <a:r>
              <a:rPr lang="pt-PT" dirty="0">
                <a:latin typeface="Calibri" pitchFamily="34" charset="0"/>
              </a:rPr>
              <a:t>- To </a:t>
            </a:r>
            <a:r>
              <a:rPr lang="pt-PT" dirty="0" err="1">
                <a:latin typeface="Calibri" pitchFamily="34" charset="0"/>
              </a:rPr>
              <a:t>analyse</a:t>
            </a:r>
            <a:r>
              <a:rPr lang="pt-PT" dirty="0">
                <a:latin typeface="Calibri" pitchFamily="34" charset="0"/>
              </a:rPr>
              <a:t> </a:t>
            </a:r>
            <a:r>
              <a:rPr lang="pt-PT" dirty="0" err="1">
                <a:latin typeface="Calibri" pitchFamily="34" charset="0"/>
              </a:rPr>
              <a:t>and</a:t>
            </a:r>
            <a:r>
              <a:rPr lang="pt-PT" dirty="0">
                <a:latin typeface="Calibri" pitchFamily="34" charset="0"/>
              </a:rPr>
              <a:t> </a:t>
            </a:r>
            <a:r>
              <a:rPr lang="pt-PT" dirty="0" err="1" smtClean="0">
                <a:latin typeface="Calibri" pitchFamily="34" charset="0"/>
              </a:rPr>
              <a:t>issue</a:t>
            </a:r>
            <a:r>
              <a:rPr lang="pt-PT" dirty="0" smtClean="0">
                <a:latin typeface="Calibri" pitchFamily="34" charset="0"/>
              </a:rPr>
              <a:t> </a:t>
            </a:r>
            <a:r>
              <a:rPr lang="pt-PT" dirty="0" err="1">
                <a:latin typeface="Calibri" pitchFamily="34" charset="0"/>
              </a:rPr>
              <a:t>opinions</a:t>
            </a:r>
            <a:r>
              <a:rPr lang="pt-PT" dirty="0">
                <a:latin typeface="Calibri" pitchFamily="34" charset="0"/>
              </a:rPr>
              <a:t> </a:t>
            </a:r>
            <a:r>
              <a:rPr lang="pt-PT" dirty="0" err="1">
                <a:latin typeface="Calibri" pitchFamily="34" charset="0"/>
              </a:rPr>
              <a:t>on</a:t>
            </a:r>
            <a:r>
              <a:rPr lang="pt-PT" dirty="0">
                <a:latin typeface="Calibri" pitchFamily="34" charset="0"/>
              </a:rPr>
              <a:t> </a:t>
            </a:r>
            <a:r>
              <a:rPr lang="pt-PT" dirty="0" err="1">
                <a:latin typeface="Calibri" pitchFamily="34" charset="0"/>
              </a:rPr>
              <a:t>the</a:t>
            </a:r>
            <a:r>
              <a:rPr lang="pt-PT" dirty="0">
                <a:latin typeface="Calibri" pitchFamily="34" charset="0"/>
              </a:rPr>
              <a:t> </a:t>
            </a:r>
            <a:r>
              <a:rPr lang="pt-PT" dirty="0" err="1">
                <a:latin typeface="Calibri" pitchFamily="34" charset="0"/>
              </a:rPr>
              <a:t>broader</a:t>
            </a:r>
            <a:r>
              <a:rPr lang="pt-PT" dirty="0">
                <a:latin typeface="Calibri" pitchFamily="34" charset="0"/>
              </a:rPr>
              <a:t> </a:t>
            </a:r>
            <a:r>
              <a:rPr lang="pt-PT" dirty="0" err="1">
                <a:latin typeface="Calibri" pitchFamily="34" charset="0"/>
              </a:rPr>
              <a:t>guidelines</a:t>
            </a:r>
            <a:r>
              <a:rPr lang="pt-PT" dirty="0">
                <a:latin typeface="Calibri" pitchFamily="34" charset="0"/>
              </a:rPr>
              <a:t> </a:t>
            </a:r>
            <a:r>
              <a:rPr lang="pt-PT" dirty="0" err="1">
                <a:latin typeface="Calibri" pitchFamily="34" charset="0"/>
              </a:rPr>
              <a:t>related</a:t>
            </a:r>
            <a:r>
              <a:rPr lang="pt-PT" dirty="0">
                <a:latin typeface="Calibri" pitchFamily="34" charset="0"/>
              </a:rPr>
              <a:t> to </a:t>
            </a:r>
            <a:r>
              <a:rPr lang="pt-PT" dirty="0" err="1">
                <a:latin typeface="Calibri" pitchFamily="34" charset="0"/>
              </a:rPr>
              <a:t>the</a:t>
            </a:r>
            <a:r>
              <a:rPr lang="pt-PT" dirty="0">
                <a:latin typeface="Calibri" pitchFamily="34" charset="0"/>
              </a:rPr>
              <a:t> </a:t>
            </a:r>
            <a:r>
              <a:rPr lang="pt-PT" dirty="0" err="1">
                <a:latin typeface="Calibri" pitchFamily="34" charset="0"/>
              </a:rPr>
              <a:t>proposed</a:t>
            </a:r>
            <a:r>
              <a:rPr lang="pt-PT" dirty="0">
                <a:latin typeface="Calibri" pitchFamily="34" charset="0"/>
              </a:rPr>
              <a:t> </a:t>
            </a:r>
            <a:r>
              <a:rPr lang="pt-PT" dirty="0" err="1">
                <a:latin typeface="Calibri" pitchFamily="34" charset="0"/>
              </a:rPr>
              <a:t>objectives</a:t>
            </a:r>
            <a:r>
              <a:rPr lang="pt-PT" dirty="0">
                <a:latin typeface="Calibri" pitchFamily="34" charset="0"/>
              </a:rPr>
              <a:t>, </a:t>
            </a:r>
            <a:r>
              <a:rPr lang="pt-PT" dirty="0" err="1">
                <a:latin typeface="Calibri" pitchFamily="34" charset="0"/>
              </a:rPr>
              <a:t>suggesting</a:t>
            </a:r>
            <a:r>
              <a:rPr lang="pt-PT" dirty="0">
                <a:latin typeface="Calibri" pitchFamily="34" charset="0"/>
              </a:rPr>
              <a:t> </a:t>
            </a:r>
            <a:r>
              <a:rPr lang="pt-PT" dirty="0" err="1">
                <a:latin typeface="Calibri" pitchFamily="34" charset="0"/>
              </a:rPr>
              <a:t>new</a:t>
            </a:r>
            <a:r>
              <a:rPr lang="pt-PT" dirty="0">
                <a:latin typeface="Calibri" pitchFamily="34" charset="0"/>
              </a:rPr>
              <a:t> </a:t>
            </a:r>
            <a:r>
              <a:rPr lang="pt-PT" dirty="0" err="1">
                <a:latin typeface="Calibri" pitchFamily="34" charset="0"/>
              </a:rPr>
              <a:t>areas</a:t>
            </a:r>
            <a:r>
              <a:rPr lang="pt-PT" dirty="0">
                <a:latin typeface="Calibri" pitchFamily="34" charset="0"/>
              </a:rPr>
              <a:t> </a:t>
            </a:r>
            <a:r>
              <a:rPr lang="pt-PT" dirty="0" err="1">
                <a:latin typeface="Calibri" pitchFamily="34" charset="0"/>
              </a:rPr>
              <a:t>of</a:t>
            </a:r>
            <a:r>
              <a:rPr lang="pt-PT" dirty="0">
                <a:latin typeface="Calibri" pitchFamily="34" charset="0"/>
              </a:rPr>
              <a:t> </a:t>
            </a:r>
            <a:r>
              <a:rPr lang="pt-PT" dirty="0" err="1">
                <a:latin typeface="Calibri" pitchFamily="34" charset="0"/>
              </a:rPr>
              <a:t>action</a:t>
            </a:r>
            <a:endParaRPr lang="pt-PT" dirty="0">
              <a:latin typeface="Calibri" pitchFamily="34" charset="0"/>
            </a:endParaRPr>
          </a:p>
          <a:p>
            <a:pPr algn="just" defTabSz="955675">
              <a:tabLst>
                <a:tab pos="0" algn="l"/>
              </a:tabLst>
            </a:pPr>
            <a:r>
              <a:rPr lang="pt-PT" dirty="0">
                <a:latin typeface="Calibri" pitchFamily="34" charset="0"/>
              </a:rPr>
              <a:t>- To </a:t>
            </a:r>
            <a:r>
              <a:rPr lang="pt-PT" dirty="0" err="1">
                <a:latin typeface="Calibri" pitchFamily="34" charset="0"/>
              </a:rPr>
              <a:t>suggest</a:t>
            </a:r>
            <a:r>
              <a:rPr lang="pt-PT" dirty="0">
                <a:latin typeface="Calibri" pitchFamily="34" charset="0"/>
              </a:rPr>
              <a:t> </a:t>
            </a:r>
            <a:r>
              <a:rPr lang="pt-PT" dirty="0" err="1">
                <a:latin typeface="Calibri" pitchFamily="34" charset="0"/>
              </a:rPr>
              <a:t>measures</a:t>
            </a:r>
            <a:r>
              <a:rPr lang="pt-PT" dirty="0">
                <a:latin typeface="Calibri" pitchFamily="34" charset="0"/>
              </a:rPr>
              <a:t> </a:t>
            </a:r>
            <a:r>
              <a:rPr lang="pt-PT" dirty="0" err="1">
                <a:latin typeface="Calibri" pitchFamily="34" charset="0"/>
              </a:rPr>
              <a:t>which</a:t>
            </a:r>
            <a:r>
              <a:rPr lang="pt-PT" dirty="0">
                <a:latin typeface="Calibri" pitchFamily="34" charset="0"/>
              </a:rPr>
              <a:t> </a:t>
            </a:r>
            <a:r>
              <a:rPr lang="pt-PT" dirty="0" err="1">
                <a:latin typeface="Calibri" pitchFamily="34" charset="0"/>
              </a:rPr>
              <a:t>could</a:t>
            </a:r>
            <a:r>
              <a:rPr lang="pt-PT" dirty="0">
                <a:latin typeface="Calibri" pitchFamily="34" charset="0"/>
              </a:rPr>
              <a:t> improve </a:t>
            </a:r>
            <a:r>
              <a:rPr lang="pt-PT" dirty="0" err="1">
                <a:latin typeface="Calibri" pitchFamily="34" charset="0"/>
              </a:rPr>
              <a:t>the</a:t>
            </a:r>
            <a:r>
              <a:rPr lang="pt-PT" dirty="0">
                <a:latin typeface="Calibri" pitchFamily="34" charset="0"/>
              </a:rPr>
              <a:t> </a:t>
            </a:r>
            <a:r>
              <a:rPr lang="pt-PT" dirty="0" err="1">
                <a:latin typeface="Calibri" pitchFamily="34" charset="0"/>
              </a:rPr>
              <a:t>adequacy</a:t>
            </a:r>
            <a:r>
              <a:rPr lang="pt-PT" dirty="0">
                <a:latin typeface="Calibri" pitchFamily="34" charset="0"/>
              </a:rPr>
              <a:t> </a:t>
            </a:r>
            <a:r>
              <a:rPr lang="pt-PT" dirty="0" err="1">
                <a:latin typeface="Calibri" pitchFamily="34" charset="0"/>
              </a:rPr>
              <a:t>of</a:t>
            </a:r>
            <a:r>
              <a:rPr lang="pt-PT" dirty="0">
                <a:latin typeface="Calibri" pitchFamily="34" charset="0"/>
              </a:rPr>
              <a:t> FINOVA to </a:t>
            </a:r>
            <a:r>
              <a:rPr lang="pt-PT" dirty="0" err="1">
                <a:latin typeface="Calibri" pitchFamily="34" charset="0"/>
              </a:rPr>
              <a:t>its</a:t>
            </a:r>
            <a:r>
              <a:rPr lang="pt-PT" dirty="0">
                <a:latin typeface="Calibri" pitchFamily="34" charset="0"/>
              </a:rPr>
              <a:t> </a:t>
            </a:r>
            <a:r>
              <a:rPr lang="pt-PT" dirty="0" err="1">
                <a:latin typeface="Calibri" pitchFamily="34" charset="0"/>
              </a:rPr>
              <a:t>objectives</a:t>
            </a:r>
            <a:r>
              <a:rPr lang="pt-PT" dirty="0">
                <a:latin typeface="Calibri" pitchFamily="34" charset="0"/>
              </a:rPr>
              <a:t> </a:t>
            </a:r>
            <a:r>
              <a:rPr lang="pt-PT" dirty="0" err="1">
                <a:latin typeface="Calibri" pitchFamily="34" charset="0"/>
              </a:rPr>
              <a:t>and</a:t>
            </a:r>
            <a:r>
              <a:rPr lang="pt-PT" dirty="0">
                <a:latin typeface="Calibri" pitchFamily="34" charset="0"/>
              </a:rPr>
              <a:t> policies </a:t>
            </a:r>
            <a:r>
              <a:rPr lang="pt-PT" dirty="0" err="1">
                <a:latin typeface="Calibri" pitchFamily="34" charset="0"/>
              </a:rPr>
              <a:t>followed</a:t>
            </a:r>
            <a:endParaRPr lang="pt-PT" dirty="0">
              <a:latin typeface="Calibri" pitchFamily="34" charset="0"/>
            </a:endParaRPr>
          </a:p>
        </p:txBody>
      </p:sp>
      <p:sp>
        <p:nvSpPr>
          <p:cNvPr id="24" name="Rectângulo arredondado 48"/>
          <p:cNvSpPr/>
          <p:nvPr/>
        </p:nvSpPr>
        <p:spPr bwMode="auto">
          <a:xfrm>
            <a:off x="179512" y="1196752"/>
            <a:ext cx="1944216" cy="792088"/>
          </a:xfrm>
          <a:prstGeom prst="roundRect">
            <a:avLst/>
          </a:prstGeom>
          <a:solidFill>
            <a:schemeClr val="bg1"/>
          </a:solidFill>
          <a:ln w="31750">
            <a:solidFill>
              <a:srgbClr val="000066"/>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400" b="1" dirty="0">
              <a:solidFill>
                <a:schemeClr val="tx1"/>
              </a:solidFill>
              <a:latin typeface="Calibri" pitchFamily="34" charset="0"/>
            </a:endParaRPr>
          </a:p>
        </p:txBody>
      </p:sp>
      <p:sp>
        <p:nvSpPr>
          <p:cNvPr id="25" name="TextBox 24"/>
          <p:cNvSpPr txBox="1"/>
          <p:nvPr/>
        </p:nvSpPr>
        <p:spPr>
          <a:xfrm>
            <a:off x="252066" y="1208946"/>
            <a:ext cx="1871662" cy="707886"/>
          </a:xfrm>
          <a:prstGeom prst="rect">
            <a:avLst/>
          </a:prstGeom>
          <a:noFill/>
        </p:spPr>
        <p:txBody>
          <a:bodyPr wrap="square">
            <a:spAutoFit/>
          </a:bodyPr>
          <a:lstStyle/>
          <a:p>
            <a:pPr algn="just"/>
            <a:r>
              <a:rPr lang="pt-PT" dirty="0" err="1">
                <a:latin typeface="Calibri" pitchFamily="34" charset="0"/>
              </a:rPr>
              <a:t>Created</a:t>
            </a:r>
            <a:r>
              <a:rPr lang="pt-PT" dirty="0">
                <a:latin typeface="Calibri" pitchFamily="34" charset="0"/>
              </a:rPr>
              <a:t> </a:t>
            </a:r>
            <a:r>
              <a:rPr lang="pt-PT" dirty="0" err="1">
                <a:latin typeface="Calibri" pitchFamily="34" charset="0"/>
              </a:rPr>
              <a:t>by</a:t>
            </a:r>
            <a:r>
              <a:rPr lang="pt-PT" dirty="0">
                <a:latin typeface="Calibri" pitchFamily="34" charset="0"/>
              </a:rPr>
              <a:t> </a:t>
            </a:r>
            <a:r>
              <a:rPr lang="pt-PT" dirty="0" err="1">
                <a:latin typeface="Calibri" pitchFamily="34" charset="0"/>
              </a:rPr>
              <a:t>national</a:t>
            </a:r>
            <a:r>
              <a:rPr lang="pt-PT" dirty="0">
                <a:latin typeface="Calibri" pitchFamily="34" charset="0"/>
              </a:rPr>
              <a:t> </a:t>
            </a:r>
            <a:r>
              <a:rPr lang="pt-PT" dirty="0" err="1">
                <a:latin typeface="Calibri" pitchFamily="34" charset="0"/>
              </a:rPr>
              <a:t>legislation</a:t>
            </a:r>
            <a:r>
              <a:rPr lang="pt-PT" dirty="0">
                <a:latin typeface="Calibri" pitchFamily="34" charset="0"/>
              </a:rPr>
              <a:t> (DL 175/2008 </a:t>
            </a:r>
            <a:r>
              <a:rPr lang="pt-PT" dirty="0" err="1">
                <a:latin typeface="Calibri" pitchFamily="34" charset="0"/>
              </a:rPr>
              <a:t>dated</a:t>
            </a:r>
            <a:r>
              <a:rPr lang="pt-PT" dirty="0">
                <a:latin typeface="Calibri" pitchFamily="34" charset="0"/>
              </a:rPr>
              <a:t> 26 </a:t>
            </a:r>
            <a:r>
              <a:rPr lang="pt-PT" dirty="0" err="1">
                <a:latin typeface="Calibri" pitchFamily="34" charset="0"/>
              </a:rPr>
              <a:t>August</a:t>
            </a:r>
            <a:r>
              <a:rPr lang="pt-PT" dirty="0">
                <a:latin typeface="Calibri" pitchFamily="34" charset="0"/>
              </a:rPr>
              <a:t>), </a:t>
            </a:r>
            <a:r>
              <a:rPr lang="pt-PT" dirty="0" err="1">
                <a:latin typeface="Calibri" pitchFamily="34" charset="0"/>
              </a:rPr>
              <a:t>under</a:t>
            </a:r>
            <a:r>
              <a:rPr lang="pt-PT" dirty="0">
                <a:latin typeface="Calibri" pitchFamily="34" charset="0"/>
              </a:rPr>
              <a:t> </a:t>
            </a:r>
            <a:r>
              <a:rPr lang="pt-PT" dirty="0" err="1">
                <a:latin typeface="Calibri" pitchFamily="34" charset="0"/>
              </a:rPr>
              <a:t>the</a:t>
            </a:r>
            <a:r>
              <a:rPr lang="pt-PT" dirty="0">
                <a:latin typeface="Calibri" pitchFamily="34" charset="0"/>
              </a:rPr>
              <a:t> </a:t>
            </a:r>
            <a:r>
              <a:rPr lang="pt-PT" dirty="0" err="1">
                <a:latin typeface="Calibri" pitchFamily="34" charset="0"/>
              </a:rPr>
              <a:t>scope</a:t>
            </a:r>
            <a:r>
              <a:rPr lang="pt-PT" dirty="0">
                <a:latin typeface="Calibri" pitchFamily="34" charset="0"/>
              </a:rPr>
              <a:t> </a:t>
            </a:r>
            <a:r>
              <a:rPr lang="pt-PT" dirty="0" err="1" smtClean="0">
                <a:latin typeface="Calibri" pitchFamily="34" charset="0"/>
              </a:rPr>
              <a:t>of</a:t>
            </a:r>
            <a:r>
              <a:rPr lang="pt-PT" sz="900" dirty="0" smtClean="0">
                <a:latin typeface="Calibri" pitchFamily="34" charset="0"/>
              </a:rPr>
              <a:t> </a:t>
            </a:r>
            <a:r>
              <a:rPr lang="pt-PT" dirty="0" err="1" smtClean="0">
                <a:latin typeface="Calibri" pitchFamily="34" charset="0"/>
              </a:rPr>
              <a:t>SAFPRI</a:t>
            </a:r>
            <a:r>
              <a:rPr lang="pt-PT" dirty="0" smtClean="0">
                <a:latin typeface="Calibri" pitchFamily="34" charset="0"/>
              </a:rPr>
              <a:t> (</a:t>
            </a:r>
            <a:r>
              <a:rPr lang="pt-PT" dirty="0" err="1" smtClean="0">
                <a:latin typeface="Calibri" pitchFamily="34" charset="0"/>
              </a:rPr>
              <a:t>FEI</a:t>
            </a:r>
            <a:r>
              <a:rPr lang="pt-PT" dirty="0" smtClean="0">
                <a:latin typeface="Calibri" pitchFamily="34" charset="0"/>
              </a:rPr>
              <a:t> </a:t>
            </a:r>
            <a:r>
              <a:rPr lang="pt-PT" dirty="0" err="1" smtClean="0">
                <a:latin typeface="Calibri" pitchFamily="34" charset="0"/>
              </a:rPr>
              <a:t>national</a:t>
            </a:r>
            <a:r>
              <a:rPr lang="pt-PT" dirty="0" smtClean="0">
                <a:latin typeface="Calibri" pitchFamily="34" charset="0"/>
              </a:rPr>
              <a:t> </a:t>
            </a:r>
            <a:r>
              <a:rPr lang="pt-PT" dirty="0" err="1" smtClean="0">
                <a:latin typeface="Calibri" pitchFamily="34" charset="0"/>
              </a:rPr>
              <a:t>regulation</a:t>
            </a:r>
            <a:r>
              <a:rPr lang="pt-PT" dirty="0" smtClean="0">
                <a:latin typeface="Calibri" pitchFamily="34" charset="0"/>
              </a:rPr>
              <a:t>)</a:t>
            </a:r>
            <a:endParaRPr lang="pt-PT" b="1" strike="sngStrike" dirty="0">
              <a:latin typeface="Calibri" pitchFamily="34" charset="0"/>
            </a:endParaRPr>
          </a:p>
        </p:txBody>
      </p:sp>
      <p:cxnSp>
        <p:nvCxnSpPr>
          <p:cNvPr id="23568" name="Conexão recta unidireccional 62"/>
          <p:cNvCxnSpPr>
            <a:cxnSpLocks noChangeShapeType="1"/>
          </p:cNvCxnSpPr>
          <p:nvPr/>
        </p:nvCxnSpPr>
        <p:spPr bwMode="auto">
          <a:xfrm>
            <a:off x="1403350" y="2060575"/>
            <a:ext cx="0" cy="1008063"/>
          </a:xfrm>
          <a:prstGeom prst="straightConnector1">
            <a:avLst/>
          </a:prstGeom>
          <a:noFill/>
          <a:ln w="31750">
            <a:solidFill>
              <a:srgbClr val="FF0000"/>
            </a:solidFill>
            <a:prstDash val="dash"/>
            <a:round/>
            <a:headEnd/>
            <a:tailEnd type="triangle" w="lg" len="med"/>
          </a:ln>
        </p:spPr>
      </p:cxnSp>
      <p:sp>
        <p:nvSpPr>
          <p:cNvPr id="17" name="Rectângulo arredondado 48"/>
          <p:cNvSpPr/>
          <p:nvPr/>
        </p:nvSpPr>
        <p:spPr bwMode="auto">
          <a:xfrm>
            <a:off x="107504" y="2204864"/>
            <a:ext cx="1224136" cy="648072"/>
          </a:xfrm>
          <a:prstGeom prst="roundRect">
            <a:avLst/>
          </a:prstGeom>
          <a:solidFill>
            <a:schemeClr val="bg1"/>
          </a:solidFill>
          <a:ln w="9525">
            <a:solidFill>
              <a:schemeClr val="accent3">
                <a:lumMod val="65000"/>
              </a:schemeClr>
            </a:solidFill>
            <a:prstDash val="dash"/>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just" fontAlgn="auto">
              <a:spcBef>
                <a:spcPts val="0"/>
              </a:spcBef>
              <a:spcAft>
                <a:spcPts val="0"/>
              </a:spcAft>
              <a:defRPr/>
            </a:pPr>
            <a:r>
              <a:rPr lang="pt-PT" dirty="0" err="1" smtClean="0">
                <a:solidFill>
                  <a:schemeClr val="tx1"/>
                </a:solidFill>
                <a:latin typeface="Calibri" pitchFamily="34" charset="0"/>
              </a:rPr>
              <a:t>Appointment</a:t>
            </a:r>
            <a:r>
              <a:rPr lang="pt-PT" dirty="0" smtClean="0">
                <a:solidFill>
                  <a:schemeClr val="tx1"/>
                </a:solidFill>
                <a:latin typeface="Calibri" pitchFamily="34" charset="0"/>
              </a:rPr>
              <a:t> </a:t>
            </a:r>
            <a:r>
              <a:rPr lang="pt-PT" dirty="0" err="1" smtClean="0">
                <a:solidFill>
                  <a:schemeClr val="tx1"/>
                </a:solidFill>
                <a:latin typeface="Calibri" pitchFamily="34" charset="0"/>
              </a:rPr>
              <a:t>of</a:t>
            </a:r>
            <a:r>
              <a:rPr lang="pt-PT" dirty="0" smtClean="0">
                <a:solidFill>
                  <a:schemeClr val="tx1"/>
                </a:solidFill>
                <a:latin typeface="Calibri" pitchFamily="34" charset="0"/>
              </a:rPr>
              <a:t> </a:t>
            </a:r>
            <a:endParaRPr lang="pt-PT" dirty="0">
              <a:solidFill>
                <a:schemeClr val="tx1"/>
              </a:solidFill>
              <a:latin typeface="Calibri" pitchFamily="34" charset="0"/>
            </a:endParaRPr>
          </a:p>
          <a:p>
            <a:pPr algn="just" fontAlgn="auto">
              <a:spcBef>
                <a:spcPts val="0"/>
              </a:spcBef>
              <a:spcAft>
                <a:spcPts val="0"/>
              </a:spcAft>
              <a:defRPr/>
            </a:pPr>
            <a:r>
              <a:rPr lang="pt-PT" dirty="0">
                <a:solidFill>
                  <a:schemeClr val="tx1"/>
                </a:solidFill>
                <a:latin typeface="Calibri" pitchFamily="34" charset="0"/>
              </a:rPr>
              <a:t>PME Investimentos</a:t>
            </a:r>
          </a:p>
          <a:p>
            <a:pPr algn="just" fontAlgn="auto">
              <a:spcBef>
                <a:spcPts val="0"/>
              </a:spcBef>
              <a:spcAft>
                <a:spcPts val="0"/>
              </a:spcAft>
              <a:defRPr/>
            </a:pPr>
            <a:r>
              <a:rPr lang="pt-PT" dirty="0" smtClean="0">
                <a:solidFill>
                  <a:schemeClr val="tx1"/>
                </a:solidFill>
                <a:latin typeface="Calibri" pitchFamily="34" charset="0"/>
              </a:rPr>
              <a:t>as manager</a:t>
            </a:r>
            <a:endParaRPr lang="pt-PT" kern="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ítulo 1"/>
          <p:cNvSpPr>
            <a:spLocks noGrp="1"/>
          </p:cNvSpPr>
          <p:nvPr>
            <p:ph type="title"/>
          </p:nvPr>
        </p:nvSpPr>
        <p:spPr/>
        <p:txBody>
          <a:bodyPr/>
          <a:lstStyle/>
          <a:p>
            <a:r>
              <a:rPr lang="pt-PT" sz="2200" smtClean="0">
                <a:latin typeface="Calibri" pitchFamily="34" charset="0"/>
              </a:rPr>
              <a:t>FINOVA - Conceptualisation</a:t>
            </a:r>
            <a:endParaRPr lang="pt-PT" sz="2200" smtClean="0">
              <a:solidFill>
                <a:srgbClr val="FF0000"/>
              </a:solidFill>
              <a:latin typeface="Calibri" pitchFamily="34" charset="0"/>
            </a:endParaRPr>
          </a:p>
        </p:txBody>
      </p:sp>
      <p:sp>
        <p:nvSpPr>
          <p:cNvPr id="49" name="Rectângulo arredondado 48"/>
          <p:cNvSpPr/>
          <p:nvPr/>
        </p:nvSpPr>
        <p:spPr bwMode="auto">
          <a:xfrm>
            <a:off x="3347864" y="1268760"/>
            <a:ext cx="1306483" cy="504056"/>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pt-PT" sz="1400" b="1" dirty="0" err="1" smtClean="0">
                <a:solidFill>
                  <a:schemeClr val="bg1"/>
                </a:solidFill>
                <a:latin typeface="Calibri" pitchFamily="34" charset="0"/>
              </a:rPr>
              <a:t>Managing</a:t>
            </a:r>
            <a:r>
              <a:rPr lang="pt-PT" sz="1400" b="1" dirty="0" smtClean="0">
                <a:solidFill>
                  <a:schemeClr val="bg1"/>
                </a:solidFill>
                <a:latin typeface="Calibri" pitchFamily="34" charset="0"/>
              </a:rPr>
              <a:t> </a:t>
            </a:r>
          </a:p>
          <a:p>
            <a:pPr algn="ctr" defTabSz="955675" eaLnBrk="0" hangingPunct="0">
              <a:lnSpc>
                <a:spcPts val="700"/>
              </a:lnSpc>
              <a:spcBef>
                <a:spcPct val="30000"/>
              </a:spcBef>
              <a:spcAft>
                <a:spcPct val="20000"/>
              </a:spcAft>
              <a:buClr>
                <a:srgbClr val="003366"/>
              </a:buClr>
              <a:tabLst>
                <a:tab pos="0" algn="l"/>
              </a:tabLst>
              <a:defRPr/>
            </a:pPr>
            <a:r>
              <a:rPr lang="pt-PT" sz="1400" b="1" dirty="0" err="1" smtClean="0">
                <a:solidFill>
                  <a:schemeClr val="bg1"/>
                </a:solidFill>
                <a:latin typeface="Calibri" pitchFamily="34" charset="0"/>
              </a:rPr>
              <a:t>Authorities</a:t>
            </a:r>
            <a:endParaRPr lang="pt-PT" sz="1400" b="1" dirty="0">
              <a:solidFill>
                <a:schemeClr val="bg1"/>
              </a:solidFill>
              <a:latin typeface="Calibri" pitchFamily="34" charset="0"/>
            </a:endParaRPr>
          </a:p>
        </p:txBody>
      </p:sp>
      <p:cxnSp>
        <p:nvCxnSpPr>
          <p:cNvPr id="24579" name="Straight Connector 70"/>
          <p:cNvCxnSpPr>
            <a:cxnSpLocks noChangeShapeType="1"/>
          </p:cNvCxnSpPr>
          <p:nvPr/>
        </p:nvCxnSpPr>
        <p:spPr bwMode="auto">
          <a:xfrm>
            <a:off x="2411413" y="1125538"/>
            <a:ext cx="0" cy="5327650"/>
          </a:xfrm>
          <a:prstGeom prst="line">
            <a:avLst/>
          </a:prstGeom>
          <a:noFill/>
          <a:ln w="9525" algn="ctr">
            <a:solidFill>
              <a:schemeClr val="accent2"/>
            </a:solidFill>
            <a:prstDash val="lgDash"/>
            <a:round/>
            <a:headEnd/>
            <a:tailEnd/>
          </a:ln>
        </p:spPr>
      </p:cxnSp>
      <p:grpSp>
        <p:nvGrpSpPr>
          <p:cNvPr id="24580" name="Group 56"/>
          <p:cNvGrpSpPr>
            <a:grpSpLocks/>
          </p:cNvGrpSpPr>
          <p:nvPr/>
        </p:nvGrpSpPr>
        <p:grpSpPr bwMode="auto">
          <a:xfrm>
            <a:off x="250825" y="1341438"/>
            <a:ext cx="1944688" cy="431800"/>
            <a:chOff x="251520" y="1268760"/>
            <a:chExt cx="1944216" cy="432048"/>
          </a:xfrm>
        </p:grpSpPr>
        <p:sp>
          <p:nvSpPr>
            <p:cNvPr id="31" name="Rectângulo arredondado 48"/>
            <p:cNvSpPr/>
            <p:nvPr/>
          </p:nvSpPr>
          <p:spPr bwMode="auto">
            <a:xfrm>
              <a:off x="251520" y="1268760"/>
              <a:ext cx="1944216" cy="432048"/>
            </a:xfrm>
            <a:prstGeom prst="roundRect">
              <a:avLst/>
            </a:prstGeom>
            <a:solidFill>
              <a:schemeClr val="bg1"/>
            </a:solidFill>
            <a:ln w="31750">
              <a:solidFill>
                <a:srgbClr val="000066"/>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400" b="1" dirty="0">
                <a:solidFill>
                  <a:schemeClr val="tx1"/>
                </a:solidFill>
                <a:latin typeface="Calibri" pitchFamily="34" charset="0"/>
              </a:endParaRPr>
            </a:p>
          </p:txBody>
        </p:sp>
        <p:sp>
          <p:nvSpPr>
            <p:cNvPr id="25" name="TextBox 24"/>
            <p:cNvSpPr txBox="1"/>
            <p:nvPr/>
          </p:nvSpPr>
          <p:spPr>
            <a:xfrm>
              <a:off x="251520" y="1340238"/>
              <a:ext cx="1872795" cy="246204"/>
            </a:xfrm>
            <a:prstGeom prst="rect">
              <a:avLst/>
            </a:prstGeom>
            <a:noFill/>
          </p:spPr>
          <p:txBody>
            <a:bodyPr>
              <a:spAutoFit/>
            </a:bodyPr>
            <a:lstStyle/>
            <a:p>
              <a:pPr algn="ctr"/>
              <a:r>
                <a:rPr lang="pt-PT" dirty="0" err="1" smtClean="0">
                  <a:latin typeface="Calibri" pitchFamily="34" charset="0"/>
                </a:rPr>
                <a:t>Funders</a:t>
              </a:r>
              <a:endParaRPr lang="pt-PT" b="1" dirty="0">
                <a:latin typeface="Calibri" pitchFamily="34" charset="0"/>
              </a:endParaRPr>
            </a:p>
          </p:txBody>
        </p:sp>
      </p:grpSp>
      <p:grpSp>
        <p:nvGrpSpPr>
          <p:cNvPr id="24581" name="Group 55"/>
          <p:cNvGrpSpPr>
            <a:grpSpLocks/>
          </p:cNvGrpSpPr>
          <p:nvPr/>
        </p:nvGrpSpPr>
        <p:grpSpPr bwMode="auto">
          <a:xfrm>
            <a:off x="250825" y="2276475"/>
            <a:ext cx="1944688" cy="431800"/>
            <a:chOff x="251520" y="1916832"/>
            <a:chExt cx="1944216" cy="432048"/>
          </a:xfrm>
        </p:grpSpPr>
        <p:sp>
          <p:nvSpPr>
            <p:cNvPr id="32" name="Rectângulo arredondado 48"/>
            <p:cNvSpPr/>
            <p:nvPr/>
          </p:nvSpPr>
          <p:spPr bwMode="auto">
            <a:xfrm>
              <a:off x="251520" y="1916832"/>
              <a:ext cx="1944216" cy="432048"/>
            </a:xfrm>
            <a:prstGeom prst="roundRect">
              <a:avLst/>
            </a:prstGeom>
            <a:solidFill>
              <a:schemeClr val="bg1"/>
            </a:solidFill>
            <a:ln w="31750">
              <a:solidFill>
                <a:srgbClr val="000066"/>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400" b="1" dirty="0">
                <a:solidFill>
                  <a:schemeClr val="tx1"/>
                </a:solidFill>
                <a:latin typeface="Calibri" pitchFamily="34" charset="0"/>
              </a:endParaRPr>
            </a:p>
          </p:txBody>
        </p:sp>
        <p:sp>
          <p:nvSpPr>
            <p:cNvPr id="33" name="TextBox 32"/>
            <p:cNvSpPr txBox="1"/>
            <p:nvPr/>
          </p:nvSpPr>
          <p:spPr>
            <a:xfrm>
              <a:off x="251520" y="1988311"/>
              <a:ext cx="1872795" cy="246203"/>
            </a:xfrm>
            <a:prstGeom prst="rect">
              <a:avLst/>
            </a:prstGeom>
            <a:noFill/>
          </p:spPr>
          <p:txBody>
            <a:bodyPr>
              <a:spAutoFit/>
            </a:bodyPr>
            <a:lstStyle/>
            <a:p>
              <a:pPr algn="ctr"/>
              <a:r>
                <a:rPr lang="pt-PT">
                  <a:latin typeface="Calibri" pitchFamily="34" charset="0"/>
                </a:rPr>
                <a:t>Participants</a:t>
              </a:r>
              <a:endParaRPr lang="pt-PT" b="1">
                <a:latin typeface="Calibri" pitchFamily="34" charset="0"/>
              </a:endParaRPr>
            </a:p>
          </p:txBody>
        </p:sp>
      </p:grpSp>
      <p:grpSp>
        <p:nvGrpSpPr>
          <p:cNvPr id="24582" name="Group 54"/>
          <p:cNvGrpSpPr>
            <a:grpSpLocks/>
          </p:cNvGrpSpPr>
          <p:nvPr/>
        </p:nvGrpSpPr>
        <p:grpSpPr bwMode="auto">
          <a:xfrm>
            <a:off x="250825" y="3213100"/>
            <a:ext cx="1944688" cy="431800"/>
            <a:chOff x="251520" y="2564904"/>
            <a:chExt cx="1944216" cy="432048"/>
          </a:xfrm>
        </p:grpSpPr>
        <p:sp>
          <p:nvSpPr>
            <p:cNvPr id="37" name="Rectângulo arredondado 48"/>
            <p:cNvSpPr/>
            <p:nvPr/>
          </p:nvSpPr>
          <p:spPr bwMode="auto">
            <a:xfrm>
              <a:off x="251520" y="2564904"/>
              <a:ext cx="1944216" cy="432048"/>
            </a:xfrm>
            <a:prstGeom prst="roundRect">
              <a:avLst/>
            </a:prstGeom>
            <a:solidFill>
              <a:schemeClr val="bg1"/>
            </a:solidFill>
            <a:ln w="31750">
              <a:solidFill>
                <a:srgbClr val="000066"/>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400" b="1" dirty="0">
                <a:solidFill>
                  <a:schemeClr val="tx1"/>
                </a:solidFill>
                <a:latin typeface="Calibri" pitchFamily="34" charset="0"/>
              </a:endParaRPr>
            </a:p>
          </p:txBody>
        </p:sp>
        <p:sp>
          <p:nvSpPr>
            <p:cNvPr id="35" name="TextBox 34"/>
            <p:cNvSpPr txBox="1"/>
            <p:nvPr/>
          </p:nvSpPr>
          <p:spPr>
            <a:xfrm>
              <a:off x="251520" y="2636383"/>
              <a:ext cx="1872795" cy="246203"/>
            </a:xfrm>
            <a:prstGeom prst="rect">
              <a:avLst/>
            </a:prstGeom>
            <a:noFill/>
          </p:spPr>
          <p:txBody>
            <a:bodyPr>
              <a:spAutoFit/>
            </a:bodyPr>
            <a:lstStyle/>
            <a:p>
              <a:pPr algn="ctr" fontAlgn="auto">
                <a:spcBef>
                  <a:spcPts val="0"/>
                </a:spcBef>
                <a:spcAft>
                  <a:spcPts val="0"/>
                </a:spcAft>
                <a:defRPr/>
              </a:pPr>
              <a:r>
                <a:rPr lang="pt-PT" dirty="0">
                  <a:latin typeface="Calibri" pitchFamily="34" charset="0"/>
                  <a:cs typeface="+mn-cs"/>
                </a:rPr>
                <a:t>Holding </a:t>
              </a:r>
              <a:r>
                <a:rPr lang="pt-PT" dirty="0" err="1">
                  <a:latin typeface="Calibri" pitchFamily="34" charset="0"/>
                  <a:cs typeface="+mn-cs"/>
                </a:rPr>
                <a:t>Fund</a:t>
              </a:r>
              <a:endParaRPr lang="pt-PT" b="1" kern="0" dirty="0">
                <a:latin typeface="Calibri" pitchFamily="34" charset="0"/>
                <a:cs typeface="+mn-cs"/>
              </a:endParaRPr>
            </a:p>
          </p:txBody>
        </p:sp>
      </p:grpSp>
      <p:sp>
        <p:nvSpPr>
          <p:cNvPr id="39" name="Rectângulo arredondado 48"/>
          <p:cNvSpPr/>
          <p:nvPr/>
        </p:nvSpPr>
        <p:spPr bwMode="auto">
          <a:xfrm>
            <a:off x="6948264" y="2132856"/>
            <a:ext cx="1247596" cy="720080"/>
          </a:xfrm>
          <a:prstGeom prst="roundRect">
            <a:avLst/>
          </a:prstGeom>
          <a:solidFill>
            <a:schemeClr val="bg1"/>
          </a:solidFill>
          <a:ln w="9525">
            <a:solidFill>
              <a:schemeClr val="accent3">
                <a:lumMod val="65000"/>
              </a:schemeClr>
            </a:solidFill>
            <a:prstDash val="dash"/>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p:txBody>
      </p:sp>
      <p:sp>
        <p:nvSpPr>
          <p:cNvPr id="41" name="Rectângulo arredondado 48"/>
          <p:cNvSpPr/>
          <p:nvPr/>
        </p:nvSpPr>
        <p:spPr bwMode="auto">
          <a:xfrm>
            <a:off x="251520" y="5877272"/>
            <a:ext cx="1944216" cy="432048"/>
          </a:xfrm>
          <a:prstGeom prst="roundRect">
            <a:avLst/>
          </a:prstGeom>
          <a:solidFill>
            <a:schemeClr val="bg1"/>
          </a:solidFill>
          <a:ln w="31750">
            <a:solidFill>
              <a:srgbClr val="000066"/>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400" b="1" dirty="0">
              <a:solidFill>
                <a:schemeClr val="tx1"/>
              </a:solidFill>
              <a:latin typeface="Calibri" pitchFamily="34" charset="0"/>
            </a:endParaRPr>
          </a:p>
        </p:txBody>
      </p:sp>
      <p:grpSp>
        <p:nvGrpSpPr>
          <p:cNvPr id="24585" name="Group 53"/>
          <p:cNvGrpSpPr>
            <a:grpSpLocks/>
          </p:cNvGrpSpPr>
          <p:nvPr/>
        </p:nvGrpSpPr>
        <p:grpSpPr bwMode="auto">
          <a:xfrm>
            <a:off x="219075" y="4548188"/>
            <a:ext cx="2005013" cy="493712"/>
            <a:chOff x="219456" y="3179464"/>
            <a:chExt cx="2005584" cy="493776"/>
          </a:xfrm>
        </p:grpSpPr>
        <p:sp>
          <p:nvSpPr>
            <p:cNvPr id="38" name="Rectângulo arredondado 48"/>
            <p:cNvSpPr/>
            <p:nvPr/>
          </p:nvSpPr>
          <p:spPr bwMode="auto">
            <a:xfrm>
              <a:off x="251520" y="3212976"/>
              <a:ext cx="1944216" cy="432048"/>
            </a:xfrm>
            <a:prstGeom prst="roundRect">
              <a:avLst/>
            </a:prstGeom>
            <a:solidFill>
              <a:schemeClr val="bg1"/>
            </a:solidFill>
            <a:ln w="31750">
              <a:solidFill>
                <a:srgbClr val="000066"/>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200" b="1" dirty="0">
                <a:solidFill>
                  <a:schemeClr val="tx1"/>
                </a:solidFill>
                <a:latin typeface="Calibri" pitchFamily="34" charset="0"/>
              </a:endParaRPr>
            </a:p>
            <a:p>
              <a:pPr algn="ctr" defTabSz="955675" eaLnBrk="0" hangingPunct="0">
                <a:lnSpc>
                  <a:spcPts val="700"/>
                </a:lnSpc>
                <a:spcBef>
                  <a:spcPct val="30000"/>
                </a:spcBef>
                <a:spcAft>
                  <a:spcPct val="20000"/>
                </a:spcAft>
                <a:buClr>
                  <a:srgbClr val="003366"/>
                </a:buClr>
                <a:tabLst>
                  <a:tab pos="0" algn="l"/>
                </a:tabLst>
                <a:defRPr/>
              </a:pPr>
              <a:endParaRPr lang="pt-PT" sz="1400" b="1" dirty="0">
                <a:solidFill>
                  <a:schemeClr val="tx1"/>
                </a:solidFill>
                <a:latin typeface="Calibri" pitchFamily="34" charset="0"/>
              </a:endParaRPr>
            </a:p>
          </p:txBody>
        </p:sp>
        <p:sp>
          <p:nvSpPr>
            <p:cNvPr id="36" name="TextBox 35"/>
            <p:cNvSpPr txBox="1"/>
            <p:nvPr/>
          </p:nvSpPr>
          <p:spPr>
            <a:xfrm>
              <a:off x="251215" y="3212805"/>
              <a:ext cx="1873783" cy="396926"/>
            </a:xfrm>
            <a:prstGeom prst="rect">
              <a:avLst/>
            </a:prstGeom>
            <a:noFill/>
          </p:spPr>
          <p:txBody>
            <a:bodyPr>
              <a:spAutoFit/>
            </a:bodyPr>
            <a:lstStyle/>
            <a:p>
              <a:pPr algn="ctr"/>
              <a:r>
                <a:rPr lang="pt-PT">
                  <a:latin typeface="Calibri" pitchFamily="34" charset="0"/>
                </a:rPr>
                <a:t>Financial Engineering Instruments</a:t>
              </a:r>
              <a:endParaRPr lang="pt-PT" b="1">
                <a:latin typeface="Calibri" pitchFamily="34" charset="0"/>
              </a:endParaRPr>
            </a:p>
          </p:txBody>
        </p:sp>
      </p:grpSp>
      <p:sp>
        <p:nvSpPr>
          <p:cNvPr id="34" name="TextBox 33"/>
          <p:cNvSpPr txBox="1"/>
          <p:nvPr/>
        </p:nvSpPr>
        <p:spPr>
          <a:xfrm>
            <a:off x="250825" y="5949950"/>
            <a:ext cx="1873250" cy="246063"/>
          </a:xfrm>
          <a:prstGeom prst="rect">
            <a:avLst/>
          </a:prstGeom>
          <a:noFill/>
        </p:spPr>
        <p:txBody>
          <a:bodyPr>
            <a:spAutoFit/>
          </a:bodyPr>
          <a:lstStyle/>
          <a:p>
            <a:pPr algn="ctr"/>
            <a:r>
              <a:rPr lang="pt-PT" dirty="0" smtClean="0">
                <a:latin typeface="Calibri" pitchFamily="34" charset="0"/>
              </a:rPr>
              <a:t>Final </a:t>
            </a:r>
            <a:r>
              <a:rPr lang="pt-PT" dirty="0" err="1" smtClean="0">
                <a:latin typeface="Calibri" pitchFamily="34" charset="0"/>
              </a:rPr>
              <a:t>Recipients</a:t>
            </a:r>
            <a:endParaRPr lang="pt-PT" b="1" dirty="0">
              <a:latin typeface="Calibri" pitchFamily="34" charset="0"/>
            </a:endParaRPr>
          </a:p>
        </p:txBody>
      </p:sp>
      <p:sp>
        <p:nvSpPr>
          <p:cNvPr id="43" name="Rectângulo arredondado 48"/>
          <p:cNvSpPr/>
          <p:nvPr/>
        </p:nvSpPr>
        <p:spPr bwMode="auto">
          <a:xfrm>
            <a:off x="2555776" y="4581128"/>
            <a:ext cx="1296144" cy="504056"/>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en-GB" sz="1400" b="1" dirty="0" smtClean="0">
                <a:solidFill>
                  <a:schemeClr val="bg1"/>
                </a:solidFill>
                <a:latin typeface="Calibri" pitchFamily="34" charset="0"/>
              </a:rPr>
              <a:t>Revitalisation </a:t>
            </a:r>
          </a:p>
          <a:p>
            <a:pPr algn="ctr" defTabSz="955675" eaLnBrk="0" hangingPunct="0">
              <a:lnSpc>
                <a:spcPts val="700"/>
              </a:lnSpc>
              <a:spcBef>
                <a:spcPct val="30000"/>
              </a:spcBef>
              <a:spcAft>
                <a:spcPct val="20000"/>
              </a:spcAft>
              <a:buClr>
                <a:srgbClr val="003366"/>
              </a:buClr>
              <a:tabLst>
                <a:tab pos="0" algn="l"/>
              </a:tabLst>
              <a:defRPr/>
            </a:pPr>
            <a:r>
              <a:rPr lang="en-GB" sz="1400" b="1" dirty="0" smtClean="0">
                <a:solidFill>
                  <a:schemeClr val="bg1"/>
                </a:solidFill>
                <a:latin typeface="Calibri" pitchFamily="34" charset="0"/>
              </a:rPr>
              <a:t>Funds</a:t>
            </a:r>
            <a:endParaRPr lang="pt-PT" sz="1400" b="1" dirty="0">
              <a:solidFill>
                <a:schemeClr val="bg1"/>
              </a:solidFill>
              <a:latin typeface="Calibri" pitchFamily="34" charset="0"/>
            </a:endParaRPr>
          </a:p>
        </p:txBody>
      </p:sp>
      <p:sp>
        <p:nvSpPr>
          <p:cNvPr id="44" name="Rectângulo arredondado 48"/>
          <p:cNvSpPr/>
          <p:nvPr/>
        </p:nvSpPr>
        <p:spPr bwMode="auto">
          <a:xfrm>
            <a:off x="5436096" y="4543264"/>
            <a:ext cx="1872208" cy="541920"/>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en-GB" sz="1400" b="1" dirty="0" smtClean="0">
                <a:solidFill>
                  <a:schemeClr val="bg1"/>
                </a:solidFill>
                <a:latin typeface="Calibri" pitchFamily="34" charset="0"/>
              </a:rPr>
              <a:t>Funding Line for BAs</a:t>
            </a:r>
            <a:endParaRPr lang="pt-PT" sz="1400" b="1" dirty="0">
              <a:solidFill>
                <a:schemeClr val="bg1"/>
              </a:solidFill>
              <a:latin typeface="Calibri" pitchFamily="34" charset="0"/>
            </a:endParaRPr>
          </a:p>
        </p:txBody>
      </p:sp>
      <p:sp>
        <p:nvSpPr>
          <p:cNvPr id="45" name="Rectângulo arredondado 48"/>
          <p:cNvSpPr/>
          <p:nvPr/>
        </p:nvSpPr>
        <p:spPr bwMode="auto">
          <a:xfrm>
            <a:off x="7380312" y="4581128"/>
            <a:ext cx="1512168" cy="504056"/>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en-GB" sz="1400" b="1" dirty="0" smtClean="0">
                <a:solidFill>
                  <a:schemeClr val="bg1"/>
                </a:solidFill>
                <a:latin typeface="Calibri" pitchFamily="34" charset="0"/>
              </a:rPr>
              <a:t>Credit Lines</a:t>
            </a:r>
            <a:endParaRPr lang="pt-PT" sz="1400" b="1" dirty="0" smtClean="0">
              <a:solidFill>
                <a:schemeClr val="bg1"/>
              </a:solidFill>
              <a:latin typeface="Calibri" pitchFamily="34" charset="0"/>
            </a:endParaRPr>
          </a:p>
        </p:txBody>
      </p:sp>
      <p:sp>
        <p:nvSpPr>
          <p:cNvPr id="46" name="Rectângulo arredondado 48"/>
          <p:cNvSpPr/>
          <p:nvPr/>
        </p:nvSpPr>
        <p:spPr bwMode="auto">
          <a:xfrm>
            <a:off x="3923928" y="4560032"/>
            <a:ext cx="1440160" cy="525152"/>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en-GB" sz="1400" b="1" dirty="0" smtClean="0">
                <a:solidFill>
                  <a:schemeClr val="bg1"/>
                </a:solidFill>
                <a:latin typeface="Calibri" pitchFamily="34" charset="0"/>
              </a:rPr>
              <a:t>Venture Capital </a:t>
            </a:r>
          </a:p>
          <a:p>
            <a:pPr algn="ctr" defTabSz="955675" eaLnBrk="0" hangingPunct="0">
              <a:lnSpc>
                <a:spcPts val="700"/>
              </a:lnSpc>
              <a:spcBef>
                <a:spcPct val="30000"/>
              </a:spcBef>
              <a:spcAft>
                <a:spcPct val="20000"/>
              </a:spcAft>
              <a:buClr>
                <a:srgbClr val="003366"/>
              </a:buClr>
              <a:tabLst>
                <a:tab pos="0" algn="l"/>
              </a:tabLst>
              <a:defRPr/>
            </a:pPr>
            <a:r>
              <a:rPr lang="en-GB" sz="1400" b="1" dirty="0" smtClean="0">
                <a:solidFill>
                  <a:schemeClr val="bg1"/>
                </a:solidFill>
                <a:latin typeface="Calibri" pitchFamily="34" charset="0"/>
              </a:rPr>
              <a:t>Funds</a:t>
            </a:r>
            <a:endParaRPr lang="pt-PT" sz="1400" b="1" dirty="0" smtClean="0">
              <a:solidFill>
                <a:schemeClr val="bg1"/>
              </a:solidFill>
              <a:latin typeface="Calibri" pitchFamily="34" charset="0"/>
            </a:endParaRPr>
          </a:p>
        </p:txBody>
      </p:sp>
      <p:sp>
        <p:nvSpPr>
          <p:cNvPr id="47" name="Rectângulo arredondado 48"/>
          <p:cNvSpPr/>
          <p:nvPr/>
        </p:nvSpPr>
        <p:spPr bwMode="auto">
          <a:xfrm>
            <a:off x="3563888" y="5877272"/>
            <a:ext cx="3960440" cy="504056"/>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pt-PT" sz="1700" b="1" dirty="0" smtClean="0">
                <a:solidFill>
                  <a:schemeClr val="bg1"/>
                </a:solidFill>
                <a:latin typeface="Calibri" pitchFamily="34" charset="0"/>
              </a:rPr>
              <a:t>SME</a:t>
            </a:r>
            <a:endParaRPr lang="pt-PT" sz="1600" b="1" dirty="0">
              <a:solidFill>
                <a:schemeClr val="bg1"/>
              </a:solidFill>
              <a:latin typeface="Calibri" pitchFamily="34" charset="0"/>
            </a:endParaRPr>
          </a:p>
        </p:txBody>
      </p:sp>
      <p:sp>
        <p:nvSpPr>
          <p:cNvPr id="48" name="Rectângulo arredondado 48"/>
          <p:cNvSpPr/>
          <p:nvPr/>
        </p:nvSpPr>
        <p:spPr bwMode="auto">
          <a:xfrm>
            <a:off x="4777685" y="3212976"/>
            <a:ext cx="1306483" cy="504056"/>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pt-PT" sz="1700" b="1" dirty="0">
                <a:solidFill>
                  <a:schemeClr val="bg1"/>
                </a:solidFill>
                <a:latin typeface="Calibri" pitchFamily="34" charset="0"/>
              </a:rPr>
              <a:t>FINOVA</a:t>
            </a:r>
            <a:endParaRPr lang="pt-PT" sz="1600" b="1" dirty="0">
              <a:solidFill>
                <a:schemeClr val="bg1"/>
              </a:solidFill>
              <a:latin typeface="Calibri" pitchFamily="34" charset="0"/>
            </a:endParaRPr>
          </a:p>
        </p:txBody>
      </p:sp>
      <p:sp>
        <p:nvSpPr>
          <p:cNvPr id="50" name="Rectângulo arredondado 48"/>
          <p:cNvSpPr/>
          <p:nvPr/>
        </p:nvSpPr>
        <p:spPr bwMode="auto">
          <a:xfrm>
            <a:off x="6228184" y="1268760"/>
            <a:ext cx="1306483" cy="504056"/>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en-GB" sz="1400" b="1" dirty="0" smtClean="0">
                <a:solidFill>
                  <a:schemeClr val="bg1"/>
                </a:solidFill>
                <a:latin typeface="Calibri" pitchFamily="34" charset="0"/>
              </a:rPr>
              <a:t>State Funds</a:t>
            </a:r>
            <a:endParaRPr lang="pt-PT" sz="1400" b="1" dirty="0">
              <a:solidFill>
                <a:schemeClr val="bg1"/>
              </a:solidFill>
              <a:latin typeface="Calibri" pitchFamily="34" charset="0"/>
            </a:endParaRPr>
          </a:p>
        </p:txBody>
      </p:sp>
      <p:sp>
        <p:nvSpPr>
          <p:cNvPr id="51" name="Rectângulo arredondado 48"/>
          <p:cNvSpPr/>
          <p:nvPr/>
        </p:nvSpPr>
        <p:spPr bwMode="auto">
          <a:xfrm>
            <a:off x="4427984" y="2204864"/>
            <a:ext cx="1944216" cy="504056"/>
          </a:xfrm>
          <a:prstGeom prst="roundRect">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55675" eaLnBrk="0" hangingPunct="0">
              <a:lnSpc>
                <a:spcPts val="700"/>
              </a:lnSpc>
              <a:spcBef>
                <a:spcPct val="30000"/>
              </a:spcBef>
              <a:spcAft>
                <a:spcPct val="20000"/>
              </a:spcAft>
              <a:buClr>
                <a:srgbClr val="003366"/>
              </a:buClr>
              <a:tabLst>
                <a:tab pos="0" algn="l"/>
              </a:tabLst>
              <a:defRPr/>
            </a:pPr>
            <a:r>
              <a:rPr lang="pt-PT" sz="1400" b="1" dirty="0" err="1" smtClean="0">
                <a:solidFill>
                  <a:schemeClr val="bg1"/>
                </a:solidFill>
                <a:latin typeface="Calibri" pitchFamily="34" charset="0"/>
              </a:rPr>
              <a:t>Public</a:t>
            </a:r>
            <a:r>
              <a:rPr lang="pt-PT" sz="1400" b="1" dirty="0" smtClean="0">
                <a:solidFill>
                  <a:schemeClr val="bg1"/>
                </a:solidFill>
                <a:latin typeface="Calibri" pitchFamily="34" charset="0"/>
              </a:rPr>
              <a:t> </a:t>
            </a:r>
            <a:r>
              <a:rPr lang="pt-PT" sz="1400" b="1" dirty="0" err="1" smtClean="0">
                <a:solidFill>
                  <a:schemeClr val="bg1"/>
                </a:solidFill>
                <a:latin typeface="Calibri" pitchFamily="34" charset="0"/>
              </a:rPr>
              <a:t>Entities</a:t>
            </a:r>
            <a:endParaRPr lang="pt-PT" sz="1400" b="1" dirty="0">
              <a:solidFill>
                <a:schemeClr val="bg1"/>
              </a:solidFill>
              <a:latin typeface="Calibri" pitchFamily="34" charset="0"/>
            </a:endParaRPr>
          </a:p>
        </p:txBody>
      </p:sp>
      <p:sp>
        <p:nvSpPr>
          <p:cNvPr id="53" name="TextBox 52"/>
          <p:cNvSpPr txBox="1"/>
          <p:nvPr/>
        </p:nvSpPr>
        <p:spPr>
          <a:xfrm>
            <a:off x="6948488" y="2144713"/>
            <a:ext cx="1368425" cy="708025"/>
          </a:xfrm>
          <a:prstGeom prst="rect">
            <a:avLst/>
          </a:prstGeom>
          <a:noFill/>
        </p:spPr>
        <p:txBody>
          <a:bodyPr>
            <a:spAutoFit/>
          </a:bodyPr>
          <a:lstStyle/>
          <a:p>
            <a:pPr algn="just" fontAlgn="auto">
              <a:spcBef>
                <a:spcPts val="0"/>
              </a:spcBef>
              <a:spcAft>
                <a:spcPts val="0"/>
              </a:spcAft>
              <a:defRPr/>
            </a:pPr>
            <a:r>
              <a:rPr lang="pt-PT" i="1" dirty="0">
                <a:latin typeface="Calibri" pitchFamily="34" charset="0"/>
                <a:cs typeface="+mn-cs"/>
              </a:rPr>
              <a:t>IAPMEI</a:t>
            </a:r>
          </a:p>
          <a:p>
            <a:pPr algn="just" fontAlgn="auto">
              <a:spcBef>
                <a:spcPts val="0"/>
              </a:spcBef>
              <a:spcAft>
                <a:spcPts val="0"/>
              </a:spcAft>
              <a:defRPr/>
            </a:pPr>
            <a:r>
              <a:rPr lang="pt-PT" i="1" kern="0" dirty="0">
                <a:latin typeface="Calibri" pitchFamily="34" charset="0"/>
                <a:cs typeface="+mn-cs"/>
              </a:rPr>
              <a:t>Turismo de Portugal</a:t>
            </a:r>
          </a:p>
          <a:p>
            <a:pPr algn="just" fontAlgn="auto">
              <a:spcBef>
                <a:spcPts val="0"/>
              </a:spcBef>
              <a:spcAft>
                <a:spcPts val="0"/>
              </a:spcAft>
              <a:defRPr/>
            </a:pPr>
            <a:r>
              <a:rPr lang="pt-PT" i="1" kern="0" dirty="0">
                <a:latin typeface="Calibri" pitchFamily="34" charset="0"/>
                <a:cs typeface="+mn-cs"/>
              </a:rPr>
              <a:t>IEFP</a:t>
            </a:r>
          </a:p>
          <a:p>
            <a:pPr algn="just" fontAlgn="auto">
              <a:spcBef>
                <a:spcPts val="0"/>
              </a:spcBef>
              <a:spcAft>
                <a:spcPts val="0"/>
              </a:spcAft>
              <a:defRPr/>
            </a:pPr>
            <a:r>
              <a:rPr lang="pt-PT" i="1" kern="0" dirty="0">
                <a:latin typeface="Calibri" pitchFamily="34" charset="0"/>
                <a:cs typeface="+mn-cs"/>
              </a:rPr>
              <a:t>AICEP</a:t>
            </a:r>
          </a:p>
        </p:txBody>
      </p:sp>
      <p:cxnSp>
        <p:nvCxnSpPr>
          <p:cNvPr id="24596" name="Straight Connector 39"/>
          <p:cNvCxnSpPr>
            <a:cxnSpLocks noChangeShapeType="1"/>
          </p:cNvCxnSpPr>
          <p:nvPr/>
        </p:nvCxnSpPr>
        <p:spPr bwMode="auto">
          <a:xfrm>
            <a:off x="4716463" y="1557338"/>
            <a:ext cx="1439862" cy="0"/>
          </a:xfrm>
          <a:prstGeom prst="line">
            <a:avLst/>
          </a:prstGeom>
          <a:noFill/>
          <a:ln w="19050" algn="ctr">
            <a:solidFill>
              <a:srgbClr val="C00000"/>
            </a:solidFill>
            <a:round/>
            <a:headEnd/>
            <a:tailEnd/>
          </a:ln>
        </p:spPr>
      </p:cxnSp>
      <p:cxnSp>
        <p:nvCxnSpPr>
          <p:cNvPr id="24597" name="Straight Arrow Connector 58"/>
          <p:cNvCxnSpPr>
            <a:cxnSpLocks noChangeShapeType="1"/>
          </p:cNvCxnSpPr>
          <p:nvPr/>
        </p:nvCxnSpPr>
        <p:spPr bwMode="auto">
          <a:xfrm>
            <a:off x="5435600" y="1557338"/>
            <a:ext cx="0" cy="647700"/>
          </a:xfrm>
          <a:prstGeom prst="straightConnector1">
            <a:avLst/>
          </a:prstGeom>
          <a:noFill/>
          <a:ln w="19050" algn="ctr">
            <a:solidFill>
              <a:srgbClr val="C00000"/>
            </a:solidFill>
            <a:round/>
            <a:headEnd/>
            <a:tailEnd type="arrow" w="med" len="med"/>
          </a:ln>
        </p:spPr>
      </p:cxnSp>
      <p:cxnSp>
        <p:nvCxnSpPr>
          <p:cNvPr id="24598" name="Straight Arrow Connector 63"/>
          <p:cNvCxnSpPr>
            <a:cxnSpLocks noChangeShapeType="1"/>
          </p:cNvCxnSpPr>
          <p:nvPr/>
        </p:nvCxnSpPr>
        <p:spPr bwMode="auto">
          <a:xfrm>
            <a:off x="6300788" y="4005263"/>
            <a:ext cx="0" cy="503237"/>
          </a:xfrm>
          <a:prstGeom prst="straightConnector1">
            <a:avLst/>
          </a:prstGeom>
          <a:noFill/>
          <a:ln w="19050" algn="ctr">
            <a:solidFill>
              <a:srgbClr val="C00000"/>
            </a:solidFill>
            <a:round/>
            <a:headEnd/>
            <a:tailEnd type="arrow" w="med" len="med"/>
          </a:ln>
        </p:spPr>
      </p:cxnSp>
      <p:cxnSp>
        <p:nvCxnSpPr>
          <p:cNvPr id="24599" name="Straight Arrow Connector 64"/>
          <p:cNvCxnSpPr>
            <a:cxnSpLocks noChangeShapeType="1"/>
          </p:cNvCxnSpPr>
          <p:nvPr/>
        </p:nvCxnSpPr>
        <p:spPr bwMode="auto">
          <a:xfrm>
            <a:off x="5435600" y="2708275"/>
            <a:ext cx="0" cy="504825"/>
          </a:xfrm>
          <a:prstGeom prst="straightConnector1">
            <a:avLst/>
          </a:prstGeom>
          <a:noFill/>
          <a:ln w="19050" algn="ctr">
            <a:solidFill>
              <a:srgbClr val="C00000"/>
            </a:solidFill>
            <a:round/>
            <a:headEnd/>
            <a:tailEnd type="arrow" w="med" len="med"/>
          </a:ln>
        </p:spPr>
      </p:cxnSp>
      <p:cxnSp>
        <p:nvCxnSpPr>
          <p:cNvPr id="24600" name="Straight Connector 67"/>
          <p:cNvCxnSpPr>
            <a:cxnSpLocks noChangeShapeType="1"/>
          </p:cNvCxnSpPr>
          <p:nvPr/>
        </p:nvCxnSpPr>
        <p:spPr bwMode="auto">
          <a:xfrm>
            <a:off x="3203575" y="4005263"/>
            <a:ext cx="4897438" cy="0"/>
          </a:xfrm>
          <a:prstGeom prst="line">
            <a:avLst/>
          </a:prstGeom>
          <a:noFill/>
          <a:ln w="19050" algn="ctr">
            <a:solidFill>
              <a:srgbClr val="C00000"/>
            </a:solidFill>
            <a:round/>
            <a:headEnd/>
            <a:tailEnd/>
          </a:ln>
        </p:spPr>
      </p:cxnSp>
      <p:cxnSp>
        <p:nvCxnSpPr>
          <p:cNvPr id="24601" name="Straight Arrow Connector 71"/>
          <p:cNvCxnSpPr>
            <a:cxnSpLocks noChangeShapeType="1"/>
          </p:cNvCxnSpPr>
          <p:nvPr/>
        </p:nvCxnSpPr>
        <p:spPr bwMode="auto">
          <a:xfrm>
            <a:off x="4643438" y="4005263"/>
            <a:ext cx="0" cy="503237"/>
          </a:xfrm>
          <a:prstGeom prst="straightConnector1">
            <a:avLst/>
          </a:prstGeom>
          <a:noFill/>
          <a:ln w="19050" algn="ctr">
            <a:solidFill>
              <a:srgbClr val="C00000"/>
            </a:solidFill>
            <a:round/>
            <a:headEnd/>
            <a:tailEnd type="arrow" w="med" len="med"/>
          </a:ln>
        </p:spPr>
      </p:cxnSp>
      <p:cxnSp>
        <p:nvCxnSpPr>
          <p:cNvPr id="24602" name="Straight Arrow Connector 72"/>
          <p:cNvCxnSpPr>
            <a:cxnSpLocks noChangeShapeType="1"/>
          </p:cNvCxnSpPr>
          <p:nvPr/>
        </p:nvCxnSpPr>
        <p:spPr bwMode="auto">
          <a:xfrm>
            <a:off x="3203575" y="4005263"/>
            <a:ext cx="0" cy="503237"/>
          </a:xfrm>
          <a:prstGeom prst="straightConnector1">
            <a:avLst/>
          </a:prstGeom>
          <a:noFill/>
          <a:ln w="19050" algn="ctr">
            <a:solidFill>
              <a:srgbClr val="C00000"/>
            </a:solidFill>
            <a:round/>
            <a:headEnd/>
            <a:tailEnd type="arrow" w="med" len="med"/>
          </a:ln>
        </p:spPr>
      </p:cxnSp>
      <p:cxnSp>
        <p:nvCxnSpPr>
          <p:cNvPr id="24603" name="Straight Arrow Connector 76"/>
          <p:cNvCxnSpPr>
            <a:cxnSpLocks noChangeShapeType="1"/>
          </p:cNvCxnSpPr>
          <p:nvPr/>
        </p:nvCxnSpPr>
        <p:spPr bwMode="auto">
          <a:xfrm>
            <a:off x="8101013" y="4005263"/>
            <a:ext cx="0" cy="503237"/>
          </a:xfrm>
          <a:prstGeom prst="straightConnector1">
            <a:avLst/>
          </a:prstGeom>
          <a:noFill/>
          <a:ln w="19050" algn="ctr">
            <a:solidFill>
              <a:srgbClr val="C00000"/>
            </a:solidFill>
            <a:round/>
            <a:headEnd/>
            <a:tailEnd type="arrow" w="med" len="med"/>
          </a:ln>
        </p:spPr>
      </p:cxnSp>
      <p:cxnSp>
        <p:nvCxnSpPr>
          <p:cNvPr id="24604" name="Straight Connector 79"/>
          <p:cNvCxnSpPr>
            <a:cxnSpLocks noChangeShapeType="1"/>
          </p:cNvCxnSpPr>
          <p:nvPr/>
        </p:nvCxnSpPr>
        <p:spPr bwMode="auto">
          <a:xfrm>
            <a:off x="5435600" y="3789363"/>
            <a:ext cx="0" cy="215900"/>
          </a:xfrm>
          <a:prstGeom prst="line">
            <a:avLst/>
          </a:prstGeom>
          <a:noFill/>
          <a:ln w="19050" algn="ctr">
            <a:solidFill>
              <a:srgbClr val="C00000"/>
            </a:solidFill>
            <a:round/>
            <a:headEnd/>
            <a:tailEnd/>
          </a:ln>
        </p:spPr>
      </p:cxnSp>
      <p:cxnSp>
        <p:nvCxnSpPr>
          <p:cNvPr id="24605" name="Straight Connector 85"/>
          <p:cNvCxnSpPr>
            <a:cxnSpLocks noChangeShapeType="1"/>
          </p:cNvCxnSpPr>
          <p:nvPr/>
        </p:nvCxnSpPr>
        <p:spPr bwMode="auto">
          <a:xfrm>
            <a:off x="3203575" y="5516563"/>
            <a:ext cx="4897438" cy="0"/>
          </a:xfrm>
          <a:prstGeom prst="line">
            <a:avLst/>
          </a:prstGeom>
          <a:noFill/>
          <a:ln w="19050" algn="ctr">
            <a:solidFill>
              <a:srgbClr val="C00000"/>
            </a:solidFill>
            <a:round/>
            <a:headEnd/>
            <a:tailEnd/>
          </a:ln>
        </p:spPr>
      </p:cxnSp>
      <p:cxnSp>
        <p:nvCxnSpPr>
          <p:cNvPr id="24606" name="Straight Arrow Connector 86"/>
          <p:cNvCxnSpPr>
            <a:cxnSpLocks noChangeShapeType="1"/>
          </p:cNvCxnSpPr>
          <p:nvPr/>
        </p:nvCxnSpPr>
        <p:spPr bwMode="auto">
          <a:xfrm>
            <a:off x="5508625" y="5516563"/>
            <a:ext cx="0" cy="360362"/>
          </a:xfrm>
          <a:prstGeom prst="straightConnector1">
            <a:avLst/>
          </a:prstGeom>
          <a:noFill/>
          <a:ln w="19050" algn="ctr">
            <a:solidFill>
              <a:srgbClr val="C00000"/>
            </a:solidFill>
            <a:round/>
            <a:headEnd/>
            <a:tailEnd type="arrow" w="med" len="med"/>
          </a:ln>
        </p:spPr>
      </p:cxnSp>
      <p:cxnSp>
        <p:nvCxnSpPr>
          <p:cNvPr id="24607" name="Straight Connector 88"/>
          <p:cNvCxnSpPr>
            <a:cxnSpLocks noChangeShapeType="1"/>
          </p:cNvCxnSpPr>
          <p:nvPr/>
        </p:nvCxnSpPr>
        <p:spPr bwMode="auto">
          <a:xfrm>
            <a:off x="3203575" y="5157788"/>
            <a:ext cx="0" cy="358775"/>
          </a:xfrm>
          <a:prstGeom prst="line">
            <a:avLst/>
          </a:prstGeom>
          <a:noFill/>
          <a:ln w="19050" algn="ctr">
            <a:solidFill>
              <a:srgbClr val="C00000"/>
            </a:solidFill>
            <a:round/>
            <a:headEnd/>
            <a:tailEnd/>
          </a:ln>
        </p:spPr>
      </p:cxnSp>
      <p:cxnSp>
        <p:nvCxnSpPr>
          <p:cNvPr id="24608" name="Straight Connector 91"/>
          <p:cNvCxnSpPr>
            <a:cxnSpLocks noChangeShapeType="1"/>
          </p:cNvCxnSpPr>
          <p:nvPr/>
        </p:nvCxnSpPr>
        <p:spPr bwMode="auto">
          <a:xfrm>
            <a:off x="4716463" y="5157788"/>
            <a:ext cx="0" cy="358775"/>
          </a:xfrm>
          <a:prstGeom prst="line">
            <a:avLst/>
          </a:prstGeom>
          <a:noFill/>
          <a:ln w="19050" algn="ctr">
            <a:solidFill>
              <a:srgbClr val="C00000"/>
            </a:solidFill>
            <a:round/>
            <a:headEnd/>
            <a:tailEnd/>
          </a:ln>
        </p:spPr>
      </p:cxnSp>
      <p:cxnSp>
        <p:nvCxnSpPr>
          <p:cNvPr id="24609" name="Straight Connector 92"/>
          <p:cNvCxnSpPr>
            <a:cxnSpLocks noChangeShapeType="1"/>
          </p:cNvCxnSpPr>
          <p:nvPr/>
        </p:nvCxnSpPr>
        <p:spPr bwMode="auto">
          <a:xfrm>
            <a:off x="6372225" y="5157788"/>
            <a:ext cx="0" cy="358775"/>
          </a:xfrm>
          <a:prstGeom prst="line">
            <a:avLst/>
          </a:prstGeom>
          <a:noFill/>
          <a:ln w="19050" algn="ctr">
            <a:solidFill>
              <a:srgbClr val="C00000"/>
            </a:solidFill>
            <a:round/>
            <a:headEnd/>
            <a:tailEnd/>
          </a:ln>
        </p:spPr>
      </p:cxnSp>
      <p:cxnSp>
        <p:nvCxnSpPr>
          <p:cNvPr id="24610" name="Straight Connector 93"/>
          <p:cNvCxnSpPr>
            <a:cxnSpLocks noChangeShapeType="1"/>
          </p:cNvCxnSpPr>
          <p:nvPr/>
        </p:nvCxnSpPr>
        <p:spPr bwMode="auto">
          <a:xfrm>
            <a:off x="8101013" y="5157788"/>
            <a:ext cx="0" cy="358775"/>
          </a:xfrm>
          <a:prstGeom prst="line">
            <a:avLst/>
          </a:prstGeom>
          <a:noFill/>
          <a:ln w="19050" algn="ctr">
            <a:solidFill>
              <a:srgbClr val="C00000"/>
            </a:solidFill>
            <a:round/>
            <a:headEnd/>
            <a:tailEnd/>
          </a:ln>
        </p:spPr>
      </p:cxnSp>
      <p:sp>
        <p:nvSpPr>
          <p:cNvPr id="52" name="TextBox 51"/>
          <p:cNvSpPr txBox="1"/>
          <p:nvPr/>
        </p:nvSpPr>
        <p:spPr>
          <a:xfrm>
            <a:off x="8064500" y="3860800"/>
            <a:ext cx="1079500" cy="701675"/>
          </a:xfrm>
          <a:prstGeom prst="rect">
            <a:avLst/>
          </a:prstGeom>
          <a:noFill/>
        </p:spPr>
        <p:txBody>
          <a:bodyPr>
            <a:spAutoFit/>
          </a:bodyPr>
          <a:lstStyle/>
          <a:p>
            <a:pPr algn="just"/>
            <a:r>
              <a:rPr lang="pt-PT" i="1" dirty="0" err="1">
                <a:latin typeface="Calibri" pitchFamily="34" charset="0"/>
              </a:rPr>
              <a:t>Subsidised</a:t>
            </a:r>
            <a:r>
              <a:rPr lang="pt-PT" i="1" dirty="0">
                <a:latin typeface="Calibri" pitchFamily="34" charset="0"/>
              </a:rPr>
              <a:t> </a:t>
            </a:r>
            <a:r>
              <a:rPr lang="pt-PT" i="1" dirty="0" err="1">
                <a:latin typeface="Calibri" pitchFamily="34" charset="0"/>
              </a:rPr>
              <a:t>interest</a:t>
            </a:r>
            <a:endParaRPr lang="pt-PT" i="1" dirty="0">
              <a:latin typeface="Calibri" pitchFamily="34" charset="0"/>
            </a:endParaRPr>
          </a:p>
          <a:p>
            <a:r>
              <a:rPr lang="pt-PT" i="1" dirty="0" err="1" smtClean="0">
                <a:latin typeface="Calibri" pitchFamily="34" charset="0"/>
              </a:rPr>
              <a:t>Guarantee</a:t>
            </a:r>
            <a:r>
              <a:rPr lang="pt-PT" i="1" dirty="0">
                <a:latin typeface="Calibri" pitchFamily="34" charset="0"/>
              </a:rPr>
              <a:t> </a:t>
            </a:r>
            <a:r>
              <a:rPr lang="pt-PT" i="1" dirty="0" err="1" smtClean="0">
                <a:latin typeface="Calibri" pitchFamily="34" charset="0"/>
              </a:rPr>
              <a:t>fee</a:t>
            </a:r>
            <a:r>
              <a:rPr lang="pt-PT" i="1" dirty="0" smtClean="0">
                <a:latin typeface="Calibri" pitchFamily="34" charset="0"/>
              </a:rPr>
              <a:t> </a:t>
            </a:r>
            <a:r>
              <a:rPr lang="pt-PT" i="1" dirty="0" err="1">
                <a:latin typeface="Calibri" pitchFamily="34" charset="0"/>
              </a:rPr>
              <a:t>Subsidy</a:t>
            </a:r>
            <a:endParaRPr lang="pt-PT" i="1" dirty="0">
              <a:latin typeface="Calibri" pitchFamily="34" charset="0"/>
            </a:endParaRPr>
          </a:p>
        </p:txBody>
      </p:sp>
      <p:sp>
        <p:nvSpPr>
          <p:cNvPr id="58" name="TextBox 57"/>
          <p:cNvSpPr txBox="1"/>
          <p:nvPr/>
        </p:nvSpPr>
        <p:spPr>
          <a:xfrm>
            <a:off x="6372225" y="4076700"/>
            <a:ext cx="1152525" cy="244475"/>
          </a:xfrm>
          <a:prstGeom prst="rect">
            <a:avLst/>
          </a:prstGeom>
          <a:noFill/>
        </p:spPr>
        <p:txBody>
          <a:bodyPr>
            <a:spAutoFit/>
          </a:bodyPr>
          <a:lstStyle/>
          <a:p>
            <a:r>
              <a:rPr lang="pt-PT" i="1" dirty="0" err="1">
                <a:latin typeface="Calibri" pitchFamily="34" charset="0"/>
              </a:rPr>
              <a:t>Granting</a:t>
            </a:r>
            <a:r>
              <a:rPr lang="pt-PT" i="1" dirty="0">
                <a:latin typeface="Calibri" pitchFamily="34" charset="0"/>
              </a:rPr>
              <a:t> </a:t>
            </a:r>
            <a:r>
              <a:rPr lang="pt-PT" i="1" dirty="0" err="1">
                <a:latin typeface="Calibri" pitchFamily="34" charset="0"/>
              </a:rPr>
              <a:t>of</a:t>
            </a:r>
            <a:r>
              <a:rPr lang="pt-PT" i="1" dirty="0">
                <a:latin typeface="Calibri" pitchFamily="34" charset="0"/>
              </a:rPr>
              <a:t> </a:t>
            </a:r>
            <a:r>
              <a:rPr lang="pt-PT" i="1" dirty="0" err="1">
                <a:latin typeface="Calibri" pitchFamily="34" charset="0"/>
              </a:rPr>
              <a:t>funds</a:t>
            </a:r>
            <a:endParaRPr lang="pt-PT" i="1" dirty="0">
              <a:latin typeface="Calibri" pitchFamily="34" charset="0"/>
            </a:endParaRPr>
          </a:p>
        </p:txBody>
      </p:sp>
      <p:sp>
        <p:nvSpPr>
          <p:cNvPr id="60" name="TextBox 59"/>
          <p:cNvSpPr txBox="1"/>
          <p:nvPr/>
        </p:nvSpPr>
        <p:spPr>
          <a:xfrm>
            <a:off x="5508625" y="2780928"/>
            <a:ext cx="1511300" cy="396875"/>
          </a:xfrm>
          <a:prstGeom prst="rect">
            <a:avLst/>
          </a:prstGeom>
          <a:noFill/>
        </p:spPr>
        <p:txBody>
          <a:bodyPr>
            <a:spAutoFit/>
          </a:bodyPr>
          <a:lstStyle/>
          <a:p>
            <a:pPr algn="just"/>
            <a:r>
              <a:rPr lang="pt-PT" i="1" dirty="0" err="1">
                <a:latin typeface="Calibri" pitchFamily="34" charset="0"/>
              </a:rPr>
              <a:t>Participation</a:t>
            </a:r>
            <a:r>
              <a:rPr lang="pt-PT" i="1" dirty="0">
                <a:latin typeface="Calibri" pitchFamily="34" charset="0"/>
              </a:rPr>
              <a:t> </a:t>
            </a:r>
            <a:r>
              <a:rPr lang="pt-PT" i="1" dirty="0" err="1">
                <a:latin typeface="Calibri" pitchFamily="34" charset="0"/>
              </a:rPr>
              <a:t>in</a:t>
            </a:r>
            <a:r>
              <a:rPr lang="pt-PT" i="1" dirty="0">
                <a:latin typeface="Calibri" pitchFamily="34" charset="0"/>
              </a:rPr>
              <a:t> </a:t>
            </a:r>
            <a:r>
              <a:rPr lang="pt-PT" i="1" dirty="0" err="1">
                <a:latin typeface="Calibri" pitchFamily="34" charset="0"/>
              </a:rPr>
              <a:t>share</a:t>
            </a:r>
            <a:r>
              <a:rPr lang="pt-PT" i="1" dirty="0">
                <a:latin typeface="Calibri" pitchFamily="34" charset="0"/>
              </a:rPr>
              <a:t> capital</a:t>
            </a:r>
          </a:p>
        </p:txBody>
      </p:sp>
      <p:sp>
        <p:nvSpPr>
          <p:cNvPr id="61" name="TextBox 60"/>
          <p:cNvSpPr txBox="1"/>
          <p:nvPr/>
        </p:nvSpPr>
        <p:spPr>
          <a:xfrm>
            <a:off x="5148263" y="1268413"/>
            <a:ext cx="936625" cy="246062"/>
          </a:xfrm>
          <a:prstGeom prst="rect">
            <a:avLst/>
          </a:prstGeom>
          <a:noFill/>
        </p:spPr>
        <p:txBody>
          <a:bodyPr>
            <a:spAutoFit/>
          </a:bodyPr>
          <a:lstStyle/>
          <a:p>
            <a:pPr algn="just" fontAlgn="auto">
              <a:spcBef>
                <a:spcPts val="0"/>
              </a:spcBef>
              <a:spcAft>
                <a:spcPts val="0"/>
              </a:spcAft>
              <a:defRPr/>
            </a:pPr>
            <a:r>
              <a:rPr lang="pt-PT" i="1" dirty="0" err="1">
                <a:latin typeface="Calibri" pitchFamily="34" charset="0"/>
                <a:cs typeface="+mn-cs"/>
              </a:rPr>
              <a:t>Funding</a:t>
            </a:r>
            <a:endParaRPr lang="pt-PT" i="1" kern="0" dirty="0">
              <a:latin typeface="Calibri" pitchFamily="34" charset="0"/>
              <a:cs typeface="+mn-cs"/>
            </a:endParaRPr>
          </a:p>
        </p:txBody>
      </p:sp>
      <p:sp>
        <p:nvSpPr>
          <p:cNvPr id="62" name="TextBox 61"/>
          <p:cNvSpPr txBox="1"/>
          <p:nvPr/>
        </p:nvSpPr>
        <p:spPr>
          <a:xfrm>
            <a:off x="4643438" y="4149725"/>
            <a:ext cx="1368425" cy="549275"/>
          </a:xfrm>
          <a:prstGeom prst="rect">
            <a:avLst/>
          </a:prstGeom>
          <a:noFill/>
        </p:spPr>
        <p:txBody>
          <a:bodyPr>
            <a:spAutoFit/>
          </a:bodyPr>
          <a:lstStyle/>
          <a:p>
            <a:pPr algn="just"/>
            <a:r>
              <a:rPr lang="pt-PT" i="1" dirty="0" err="1">
                <a:latin typeface="Calibri" pitchFamily="34" charset="0"/>
              </a:rPr>
              <a:t>Participation</a:t>
            </a:r>
            <a:r>
              <a:rPr lang="pt-PT" i="1" dirty="0">
                <a:latin typeface="Calibri" pitchFamily="34" charset="0"/>
              </a:rPr>
              <a:t> </a:t>
            </a:r>
            <a:r>
              <a:rPr lang="pt-PT" i="1" dirty="0" err="1">
                <a:latin typeface="Calibri" pitchFamily="34" charset="0"/>
              </a:rPr>
              <a:t>in</a:t>
            </a:r>
            <a:r>
              <a:rPr lang="pt-PT" i="1" dirty="0">
                <a:latin typeface="Calibri" pitchFamily="34" charset="0"/>
              </a:rPr>
              <a:t> </a:t>
            </a:r>
            <a:r>
              <a:rPr lang="pt-PT" i="1" dirty="0" err="1">
                <a:latin typeface="Calibri" pitchFamily="34" charset="0"/>
              </a:rPr>
              <a:t>share</a:t>
            </a:r>
            <a:r>
              <a:rPr lang="pt-PT" i="1" dirty="0">
                <a:latin typeface="Calibri" pitchFamily="34" charset="0"/>
              </a:rPr>
              <a:t> capital</a:t>
            </a:r>
          </a:p>
          <a:p>
            <a:pPr algn="just"/>
            <a:endParaRPr lang="pt-PT" i="1" dirty="0">
              <a:latin typeface="Calibri" pitchFamily="34" charset="0"/>
            </a:endParaRPr>
          </a:p>
        </p:txBody>
      </p:sp>
      <p:sp>
        <p:nvSpPr>
          <p:cNvPr id="63" name="TextBox 62"/>
          <p:cNvSpPr txBox="1"/>
          <p:nvPr/>
        </p:nvSpPr>
        <p:spPr>
          <a:xfrm>
            <a:off x="3203575" y="4149725"/>
            <a:ext cx="1368425" cy="396875"/>
          </a:xfrm>
          <a:prstGeom prst="rect">
            <a:avLst/>
          </a:prstGeom>
          <a:noFill/>
        </p:spPr>
        <p:txBody>
          <a:bodyPr>
            <a:spAutoFit/>
          </a:bodyPr>
          <a:lstStyle/>
          <a:p>
            <a:pPr algn="just"/>
            <a:r>
              <a:rPr lang="pt-PT" i="1" dirty="0" err="1">
                <a:latin typeface="Calibri" pitchFamily="34" charset="0"/>
              </a:rPr>
              <a:t>Participation</a:t>
            </a:r>
            <a:r>
              <a:rPr lang="pt-PT" i="1" dirty="0">
                <a:latin typeface="Calibri" pitchFamily="34" charset="0"/>
              </a:rPr>
              <a:t> </a:t>
            </a:r>
            <a:r>
              <a:rPr lang="pt-PT" i="1" dirty="0" err="1">
                <a:latin typeface="Calibri" pitchFamily="34" charset="0"/>
              </a:rPr>
              <a:t>in</a:t>
            </a:r>
            <a:r>
              <a:rPr lang="pt-PT" i="1" dirty="0">
                <a:latin typeface="Calibri" pitchFamily="34" charset="0"/>
              </a:rPr>
              <a:t> </a:t>
            </a:r>
            <a:r>
              <a:rPr lang="pt-PT" i="1" dirty="0" err="1">
                <a:latin typeface="Calibri" pitchFamily="34" charset="0"/>
              </a:rPr>
              <a:t>share</a:t>
            </a:r>
            <a:r>
              <a:rPr lang="pt-PT" i="1" dirty="0">
                <a:latin typeface="Calibri" pitchFamily="34" charset="0"/>
              </a:rPr>
              <a:t> capital</a:t>
            </a:r>
          </a:p>
        </p:txBody>
      </p:sp>
      <p:sp>
        <p:nvSpPr>
          <p:cNvPr id="66" name="TextBox 65"/>
          <p:cNvSpPr txBox="1"/>
          <p:nvPr/>
        </p:nvSpPr>
        <p:spPr>
          <a:xfrm>
            <a:off x="7524750" y="5549900"/>
            <a:ext cx="1368425" cy="396875"/>
          </a:xfrm>
          <a:prstGeom prst="rect">
            <a:avLst/>
          </a:prstGeom>
          <a:noFill/>
        </p:spPr>
        <p:txBody>
          <a:bodyPr>
            <a:spAutoFit/>
          </a:bodyPr>
          <a:lstStyle/>
          <a:p>
            <a:pPr algn="just"/>
            <a:r>
              <a:rPr lang="pt-PT" i="1">
                <a:latin typeface="Calibri" pitchFamily="34" charset="0"/>
              </a:rPr>
              <a:t>Capitalisation</a:t>
            </a:r>
          </a:p>
          <a:p>
            <a:pPr algn="just"/>
            <a:r>
              <a:rPr lang="pt-PT" i="1">
                <a:latin typeface="Calibri" pitchFamily="34" charset="0"/>
              </a:rPr>
              <a:t>Funding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pPr eaLnBrk="1" hangingPunct="1"/>
            <a:r>
              <a:rPr lang="pt-PT" sz="2200" smtClean="0">
                <a:latin typeface="Calibri" pitchFamily="34" charset="0"/>
              </a:rPr>
              <a:t>FINOVA - Capital</a:t>
            </a:r>
            <a:endParaRPr lang="en-US" sz="2200" smtClean="0">
              <a:latin typeface="Calibri" pitchFamily="34" charset="0"/>
            </a:endParaRPr>
          </a:p>
        </p:txBody>
      </p:sp>
      <p:sp>
        <p:nvSpPr>
          <p:cNvPr id="25602" name="Rectangle 6"/>
          <p:cNvSpPr>
            <a:spLocks noChangeArrowheads="1"/>
          </p:cNvSpPr>
          <p:nvPr/>
        </p:nvSpPr>
        <p:spPr bwMode="auto">
          <a:xfrm>
            <a:off x="0" y="0"/>
            <a:ext cx="9144000" cy="457200"/>
          </a:xfrm>
          <a:prstGeom prst="rect">
            <a:avLst/>
          </a:prstGeom>
          <a:noFill/>
          <a:ln w="9525">
            <a:noFill/>
            <a:miter lim="800000"/>
            <a:headEnd/>
            <a:tailEnd/>
          </a:ln>
        </p:spPr>
        <p:txBody>
          <a:bodyPr wrap="none" lIns="90000" tIns="90000" rIns="90000" bIns="90000" anchor="ctr">
            <a:spAutoFit/>
          </a:bodyPr>
          <a:lstStyle/>
          <a:p>
            <a:endParaRPr lang="en-US"/>
          </a:p>
        </p:txBody>
      </p:sp>
      <p:sp>
        <p:nvSpPr>
          <p:cNvPr id="25603" name="Flowchart: Process 15"/>
          <p:cNvSpPr>
            <a:spLocks noChangeArrowheads="1"/>
          </p:cNvSpPr>
          <p:nvPr/>
        </p:nvSpPr>
        <p:spPr bwMode="auto">
          <a:xfrm>
            <a:off x="1785938" y="1285875"/>
            <a:ext cx="1500187" cy="857250"/>
          </a:xfrm>
          <a:prstGeom prst="flowChartProcess">
            <a:avLst/>
          </a:prstGeom>
          <a:noFill/>
          <a:ln w="9525" algn="ctr">
            <a:noFill/>
            <a:round/>
            <a:headEnd/>
            <a:tailEnd/>
          </a:ln>
        </p:spPr>
        <p:txBody>
          <a:bodyPr lIns="90000" tIns="90000" rIns="90000" bIns="90000">
            <a:spAutoFit/>
          </a:bodyPr>
          <a:lstStyle/>
          <a:p>
            <a:endParaRPr lang="en-US"/>
          </a:p>
        </p:txBody>
      </p:sp>
      <p:sp>
        <p:nvSpPr>
          <p:cNvPr id="50" name="Oval 49"/>
          <p:cNvSpPr/>
          <p:nvPr/>
        </p:nvSpPr>
        <p:spPr>
          <a:xfrm>
            <a:off x="5795963" y="3109913"/>
            <a:ext cx="1692275" cy="1319212"/>
          </a:xfrm>
          <a:prstGeom prst="ellipse">
            <a:avLst/>
          </a:prstGeom>
          <a:solidFill>
            <a:srgbClr val="DAEDEF"/>
          </a:solidFill>
          <a:ln w="31750">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Oval 23"/>
          <p:cNvSpPr/>
          <p:nvPr/>
        </p:nvSpPr>
        <p:spPr>
          <a:xfrm>
            <a:off x="3417584" y="1387408"/>
            <a:ext cx="1930712" cy="1481831"/>
          </a:xfrm>
          <a:prstGeom prst="ellipse">
            <a:avLst/>
          </a:prstGeom>
          <a:gradFill flip="none" rotWithShape="1">
            <a:gsLst>
              <a:gs pos="0">
                <a:srgbClr val="1345A9">
                  <a:shade val="30000"/>
                  <a:satMod val="115000"/>
                </a:srgbClr>
              </a:gs>
              <a:gs pos="50000">
                <a:srgbClr val="1345A9">
                  <a:shade val="67500"/>
                  <a:satMod val="115000"/>
                </a:srgbClr>
              </a:gs>
              <a:gs pos="100000">
                <a:srgbClr val="1345A9">
                  <a:shade val="100000"/>
                  <a:satMod val="115000"/>
                </a:srgbClr>
              </a:gs>
            </a:gsLst>
            <a:lin ang="5400000" scaled="1"/>
            <a:tileRect/>
          </a:gradFill>
          <a:ln w="31750"/>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GB" sz="1600" b="1" dirty="0" smtClean="0">
                <a:latin typeface="Calibri" pitchFamily="34" charset="0"/>
              </a:rPr>
              <a:t>Subscribed Capital </a:t>
            </a:r>
          </a:p>
          <a:p>
            <a:pPr algn="ctr">
              <a:defRPr/>
            </a:pPr>
            <a:r>
              <a:rPr lang="pt-PT" sz="1600" b="1" dirty="0" smtClean="0">
                <a:latin typeface="Calibri" pitchFamily="34" charset="0"/>
              </a:rPr>
              <a:t>1.156 </a:t>
            </a:r>
            <a:r>
              <a:rPr lang="pt-PT" sz="1600" b="1" dirty="0" err="1" smtClean="0">
                <a:solidFill>
                  <a:schemeClr val="bg1"/>
                </a:solidFill>
                <a:latin typeface="Calibri" pitchFamily="34" charset="0"/>
              </a:rPr>
              <a:t>M</a:t>
            </a:r>
            <a:r>
              <a:rPr lang="pt-PT" sz="1600" b="1" dirty="0" err="1" smtClean="0">
                <a:latin typeface="Calibri" pitchFamily="34" charset="0"/>
              </a:rPr>
              <a:t>€</a:t>
            </a:r>
            <a:endParaRPr lang="pt-PT" sz="1600" b="1" dirty="0">
              <a:latin typeface="Calibri" pitchFamily="34" charset="0"/>
            </a:endParaRPr>
          </a:p>
        </p:txBody>
      </p:sp>
      <p:sp>
        <p:nvSpPr>
          <p:cNvPr id="30" name="Oval 29"/>
          <p:cNvSpPr/>
          <p:nvPr/>
        </p:nvSpPr>
        <p:spPr>
          <a:xfrm>
            <a:off x="3548063" y="3109913"/>
            <a:ext cx="1692275" cy="1319212"/>
          </a:xfrm>
          <a:prstGeom prst="ellipse">
            <a:avLst/>
          </a:prstGeom>
          <a:solidFill>
            <a:srgbClr val="DAEDEF"/>
          </a:solidFill>
          <a:ln w="31750">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8" name="Oval 47"/>
          <p:cNvSpPr/>
          <p:nvPr/>
        </p:nvSpPr>
        <p:spPr>
          <a:xfrm>
            <a:off x="1187450" y="3109913"/>
            <a:ext cx="1693863" cy="1319212"/>
          </a:xfrm>
          <a:prstGeom prst="ellipse">
            <a:avLst/>
          </a:prstGeom>
          <a:solidFill>
            <a:srgbClr val="DAEDEF"/>
          </a:solidFill>
          <a:ln w="31750">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9" name="Oval 4"/>
          <p:cNvSpPr/>
          <p:nvPr/>
        </p:nvSpPr>
        <p:spPr>
          <a:xfrm>
            <a:off x="1460500" y="3351213"/>
            <a:ext cx="1138238" cy="863600"/>
          </a:xfrm>
          <a:prstGeom prst="rect">
            <a:avLst/>
          </a:prstGeom>
          <a:solidFill>
            <a:srgbClr val="DAEDEF"/>
          </a:solidFill>
        </p:spPr>
        <p:style>
          <a:lnRef idx="0">
            <a:scrgbClr r="0" g="0" b="0"/>
          </a:lnRef>
          <a:fillRef idx="0">
            <a:scrgbClr r="0" g="0" b="0"/>
          </a:fillRef>
          <a:effectRef idx="0">
            <a:scrgbClr r="0" g="0" b="0"/>
          </a:effectRef>
          <a:fontRef idx="minor">
            <a:schemeClr val="lt1"/>
          </a:fontRef>
        </p:style>
        <p:txBody>
          <a:bodyPr lIns="25400" tIns="25400" rIns="25400" bIns="25400" anchor="ctr"/>
          <a:lstStyle/>
          <a:p>
            <a:pPr algn="ctr" defTabSz="889000">
              <a:lnSpc>
                <a:spcPct val="90000"/>
              </a:lnSpc>
            </a:pPr>
            <a:r>
              <a:rPr lang="pt-PT" sz="1400" b="1" dirty="0" err="1" smtClean="0">
                <a:solidFill>
                  <a:schemeClr val="tx1"/>
                </a:solidFill>
                <a:latin typeface="Calibri" pitchFamily="34" charset="0"/>
                <a:cs typeface="Arial" charset="0"/>
              </a:rPr>
              <a:t>Credit</a:t>
            </a:r>
            <a:r>
              <a:rPr lang="pt-PT" sz="1400" b="1" dirty="0" smtClean="0">
                <a:solidFill>
                  <a:schemeClr val="tx1"/>
                </a:solidFill>
                <a:latin typeface="Calibri" pitchFamily="34" charset="0"/>
                <a:cs typeface="Arial" charset="0"/>
              </a:rPr>
              <a:t> </a:t>
            </a:r>
            <a:r>
              <a:rPr lang="pt-PT" sz="1400" b="1" dirty="0" err="1">
                <a:solidFill>
                  <a:schemeClr val="tx1"/>
                </a:solidFill>
                <a:latin typeface="Calibri" pitchFamily="34" charset="0"/>
                <a:cs typeface="Arial" charset="0"/>
              </a:rPr>
              <a:t>Lines</a:t>
            </a:r>
            <a:endParaRPr lang="pt-PT" sz="1400" b="1" dirty="0">
              <a:solidFill>
                <a:schemeClr val="tx1"/>
              </a:solidFill>
              <a:latin typeface="Calibri" pitchFamily="34" charset="0"/>
              <a:cs typeface="Arial" charset="0"/>
            </a:endParaRPr>
          </a:p>
          <a:p>
            <a:pPr algn="ctr" defTabSz="889000">
              <a:lnSpc>
                <a:spcPct val="90000"/>
              </a:lnSpc>
            </a:pPr>
            <a:r>
              <a:rPr lang="pt-PT" sz="1200" dirty="0" smtClean="0">
                <a:solidFill>
                  <a:schemeClr val="tx1"/>
                </a:solidFill>
                <a:latin typeface="Calibri" pitchFamily="34" charset="0"/>
                <a:cs typeface="Arial" charset="0"/>
              </a:rPr>
              <a:t>965 </a:t>
            </a:r>
            <a:r>
              <a:rPr lang="pt-PT" sz="1200" dirty="0" err="1" smtClean="0">
                <a:solidFill>
                  <a:schemeClr val="tx1"/>
                </a:solidFill>
                <a:latin typeface="Calibri" pitchFamily="34" charset="0"/>
                <a:cs typeface="Arial" charset="0"/>
              </a:rPr>
              <a:t>M€</a:t>
            </a:r>
            <a:endParaRPr lang="pt-PT" sz="1200" dirty="0">
              <a:solidFill>
                <a:schemeClr val="tx1"/>
              </a:solidFill>
              <a:latin typeface="Calibri" pitchFamily="34" charset="0"/>
              <a:cs typeface="Arial" charset="0"/>
            </a:endParaRPr>
          </a:p>
        </p:txBody>
      </p:sp>
      <p:grpSp>
        <p:nvGrpSpPr>
          <p:cNvPr id="3" name="Group 54"/>
          <p:cNvGrpSpPr/>
          <p:nvPr/>
        </p:nvGrpSpPr>
        <p:grpSpPr>
          <a:xfrm>
            <a:off x="611560" y="4869160"/>
            <a:ext cx="7848872" cy="1224136"/>
            <a:chOff x="0" y="496"/>
            <a:chExt cx="2438400" cy="1934765"/>
          </a:xfrm>
          <a:noFill/>
        </p:grpSpPr>
        <p:sp>
          <p:nvSpPr>
            <p:cNvPr id="56" name="Rounded Rectangle 55"/>
            <p:cNvSpPr/>
            <p:nvPr/>
          </p:nvSpPr>
          <p:spPr>
            <a:xfrm>
              <a:off x="0" y="496"/>
              <a:ext cx="2438400" cy="1934765"/>
            </a:xfrm>
            <a:prstGeom prst="roundRect">
              <a:avLst/>
            </a:prstGeom>
            <a:solidFill>
              <a:schemeClr val="accent3">
                <a:lumMod val="85000"/>
              </a:schemeClr>
            </a:solid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sp>
        <p:sp>
          <p:nvSpPr>
            <p:cNvPr id="57" name="Rounded Rectangle 4"/>
            <p:cNvSpPr/>
            <p:nvPr/>
          </p:nvSpPr>
          <p:spPr>
            <a:xfrm>
              <a:off x="29737" y="94943"/>
              <a:ext cx="2378927" cy="1563922"/>
            </a:xfrm>
            <a:prstGeom prst="rect">
              <a:avLst/>
            </a:prstGeom>
            <a:noFill/>
            <a:ln>
              <a:headEnd type="none" w="med" len="med"/>
              <a:tailEnd type="none" w="med" len="med"/>
            </a:ln>
            <a:scene3d>
              <a:camera prst="orthographicFront">
                <a:rot lat="0" lon="0" rev="0"/>
              </a:camera>
              <a:lightRig rig="threePt" dir="t">
                <a:rot lat="0" lon="0" rev="1200000"/>
              </a:lightRig>
            </a:scene3d>
            <a:sp3d>
              <a:bevelT w="63500" h="0"/>
            </a:sp3d>
          </p:spPr>
          <p:style>
            <a:lnRef idx="0">
              <a:schemeClr val="accent2"/>
            </a:lnRef>
            <a:fillRef idx="3">
              <a:schemeClr val="accent2"/>
            </a:fillRef>
            <a:effectRef idx="3">
              <a:schemeClr val="accent2"/>
            </a:effectRef>
            <a:fontRef idx="minor">
              <a:schemeClr val="lt1"/>
            </a:fontRef>
          </p:style>
          <p:txBody>
            <a:bodyPr lIns="90000" tIns="90000" rIns="90000" bIns="90000"/>
            <a:lstStyle/>
            <a:p>
              <a:pPr algn="just">
                <a:lnSpc>
                  <a:spcPct val="150000"/>
                </a:lnSpc>
                <a:buClr>
                  <a:srgbClr val="009900"/>
                </a:buClr>
                <a:buSzPct val="100000"/>
              </a:pPr>
              <a:r>
                <a:rPr lang="en-GB" sz="1400" b="1" dirty="0" smtClean="0">
                  <a:solidFill>
                    <a:srgbClr val="000066"/>
                  </a:solidFill>
                  <a:latin typeface="Calibri" pitchFamily="34" charset="0"/>
                  <a:cs typeface="Arial" charset="0"/>
                </a:rPr>
                <a:t>Since 2008, the year FINOVA was created, the public entities that subscribed its capital committed to channel 1.156 M€ to the Fund, IAPMEI stands out for holding 89% of the share capital. </a:t>
              </a:r>
            </a:p>
            <a:p>
              <a:pPr algn="just">
                <a:lnSpc>
                  <a:spcPct val="150000"/>
                </a:lnSpc>
                <a:buClr>
                  <a:srgbClr val="009900"/>
                </a:buClr>
                <a:buSzPct val="100000"/>
              </a:pPr>
              <a:r>
                <a:rPr lang="en-GB" sz="1400" b="1" dirty="0" smtClean="0">
                  <a:solidFill>
                    <a:srgbClr val="000066"/>
                  </a:solidFill>
                  <a:latin typeface="Calibri" pitchFamily="34" charset="0"/>
                  <a:cs typeface="Arial" charset="0"/>
                </a:rPr>
                <a:t>As of 30 June 2013, paid-in capital amounted to 953 </a:t>
              </a:r>
              <a:r>
                <a:rPr lang="pt-PT" sz="1400" b="1" dirty="0" err="1" smtClean="0">
                  <a:solidFill>
                    <a:srgbClr val="000066"/>
                  </a:solidFill>
                  <a:latin typeface="Calibri" pitchFamily="34" charset="0"/>
                  <a:cs typeface="Arial" charset="0"/>
                </a:rPr>
                <a:t>M€</a:t>
              </a:r>
              <a:r>
                <a:rPr lang="pt-PT" sz="1400" dirty="0" smtClean="0">
                  <a:solidFill>
                    <a:srgbClr val="000066"/>
                  </a:solidFill>
                  <a:latin typeface="Calibri" pitchFamily="34" charset="0"/>
                  <a:cs typeface="Arial" charset="0"/>
                </a:rPr>
                <a:t> </a:t>
              </a:r>
              <a:r>
                <a:rPr lang="en-GB" sz="1400" b="1" dirty="0" smtClean="0">
                  <a:solidFill>
                    <a:srgbClr val="000066"/>
                  </a:solidFill>
                  <a:latin typeface="Calibri" pitchFamily="34" charset="0"/>
                  <a:cs typeface="Arial" charset="0"/>
                </a:rPr>
                <a:t>.</a:t>
              </a:r>
              <a:endParaRPr lang="pt-PT" sz="1400" b="1" dirty="0">
                <a:solidFill>
                  <a:srgbClr val="000066"/>
                </a:solidFill>
                <a:latin typeface="Calibri" pitchFamily="34" charset="0"/>
                <a:cs typeface="Arial" charset="0"/>
              </a:endParaRPr>
            </a:p>
          </p:txBody>
        </p:sp>
      </p:grpSp>
      <p:sp>
        <p:nvSpPr>
          <p:cNvPr id="59" name="Plus 58"/>
          <p:cNvSpPr/>
          <p:nvPr/>
        </p:nvSpPr>
        <p:spPr bwMode="auto">
          <a:xfrm>
            <a:off x="3059113" y="3643313"/>
            <a:ext cx="285750" cy="214312"/>
          </a:xfrm>
          <a:prstGeom prst="mathPlus">
            <a:avLst/>
          </a:prstGeom>
          <a:solidFill>
            <a:srgbClr val="336699"/>
          </a:solidFill>
          <a:ln w="9525" cap="flat" cmpd="sng" algn="ctr">
            <a:noFill/>
            <a:prstDash val="solid"/>
            <a:round/>
            <a:headEnd type="none" w="med" len="med"/>
            <a:tailEnd type="none" w="med" len="med"/>
          </a:ln>
          <a:effectLst/>
        </p:spPr>
        <p:txBody>
          <a:bodyPr lIns="90000" tIns="90000" rIns="90000" bIns="90000">
            <a:spAutoFit/>
          </a:bodyPr>
          <a:lstStyle/>
          <a:p>
            <a:pPr>
              <a:defRPr/>
            </a:pPr>
            <a:endParaRPr lang="pt-PT" dirty="0">
              <a:latin typeface="Arial" pitchFamily="34" charset="0"/>
              <a:cs typeface="+mn-cs"/>
            </a:endParaRPr>
          </a:p>
        </p:txBody>
      </p:sp>
      <p:sp>
        <p:nvSpPr>
          <p:cNvPr id="60" name="Plus 59"/>
          <p:cNvSpPr/>
          <p:nvPr/>
        </p:nvSpPr>
        <p:spPr bwMode="auto">
          <a:xfrm>
            <a:off x="5365750" y="3643313"/>
            <a:ext cx="285750" cy="214312"/>
          </a:xfrm>
          <a:prstGeom prst="mathPlus">
            <a:avLst/>
          </a:prstGeom>
          <a:solidFill>
            <a:srgbClr val="336699"/>
          </a:solidFill>
          <a:ln w="9525" cap="flat" cmpd="sng" algn="ctr">
            <a:noFill/>
            <a:prstDash val="solid"/>
            <a:round/>
            <a:headEnd type="none" w="med" len="med"/>
            <a:tailEnd type="none" w="med" len="med"/>
          </a:ln>
          <a:effectLst/>
        </p:spPr>
        <p:txBody>
          <a:bodyPr lIns="90000" tIns="90000" rIns="90000" bIns="90000">
            <a:spAutoFit/>
          </a:bodyPr>
          <a:lstStyle/>
          <a:p>
            <a:pPr>
              <a:defRPr/>
            </a:pPr>
            <a:endParaRPr lang="pt-PT" dirty="0">
              <a:latin typeface="Arial" pitchFamily="34" charset="0"/>
              <a:cs typeface="+mn-cs"/>
            </a:endParaRPr>
          </a:p>
        </p:txBody>
      </p:sp>
      <p:sp>
        <p:nvSpPr>
          <p:cNvPr id="22" name="Oval 4"/>
          <p:cNvSpPr/>
          <p:nvPr/>
        </p:nvSpPr>
        <p:spPr>
          <a:xfrm>
            <a:off x="3851275" y="3357563"/>
            <a:ext cx="1138238" cy="862012"/>
          </a:xfrm>
          <a:prstGeom prst="rect">
            <a:avLst/>
          </a:prstGeom>
          <a:solidFill>
            <a:srgbClr val="DAEDEF"/>
          </a:solidFill>
        </p:spPr>
        <p:style>
          <a:lnRef idx="0">
            <a:scrgbClr r="0" g="0" b="0"/>
          </a:lnRef>
          <a:fillRef idx="0">
            <a:scrgbClr r="0" g="0" b="0"/>
          </a:fillRef>
          <a:effectRef idx="0">
            <a:scrgbClr r="0" g="0" b="0"/>
          </a:effectRef>
          <a:fontRef idx="minor">
            <a:schemeClr val="lt1"/>
          </a:fontRef>
        </p:style>
        <p:txBody>
          <a:bodyPr lIns="25400" tIns="25400" rIns="25400" bIns="25400" anchor="ctr"/>
          <a:lstStyle/>
          <a:p>
            <a:pPr algn="ctr" defTabSz="889000">
              <a:lnSpc>
                <a:spcPct val="90000"/>
              </a:lnSpc>
            </a:pPr>
            <a:r>
              <a:rPr lang="pt-PT" sz="1400" b="1" dirty="0" err="1">
                <a:solidFill>
                  <a:schemeClr val="tx1"/>
                </a:solidFill>
                <a:latin typeface="Calibri" pitchFamily="34" charset="0"/>
                <a:cs typeface="Arial" charset="0"/>
              </a:rPr>
              <a:t>Credit</a:t>
            </a:r>
            <a:r>
              <a:rPr lang="pt-PT" sz="1400" b="1" dirty="0">
                <a:solidFill>
                  <a:schemeClr val="tx1"/>
                </a:solidFill>
                <a:latin typeface="Calibri" pitchFamily="34" charset="0"/>
                <a:cs typeface="Arial" charset="0"/>
              </a:rPr>
              <a:t> </a:t>
            </a:r>
            <a:r>
              <a:rPr lang="pt-PT" sz="1400" b="1" dirty="0" err="1">
                <a:solidFill>
                  <a:schemeClr val="tx1"/>
                </a:solidFill>
                <a:latin typeface="Calibri" pitchFamily="34" charset="0"/>
                <a:cs typeface="Arial" charset="0"/>
              </a:rPr>
              <a:t>Insurance</a:t>
            </a:r>
            <a:endParaRPr lang="pt-PT" sz="1400" b="1" dirty="0">
              <a:solidFill>
                <a:schemeClr val="tx1"/>
              </a:solidFill>
              <a:latin typeface="Calibri" pitchFamily="34" charset="0"/>
              <a:cs typeface="Arial" charset="0"/>
            </a:endParaRPr>
          </a:p>
          <a:p>
            <a:pPr algn="ctr" defTabSz="889000">
              <a:lnSpc>
                <a:spcPct val="90000"/>
              </a:lnSpc>
            </a:pPr>
            <a:r>
              <a:rPr lang="pt-PT" sz="1200" dirty="0">
                <a:solidFill>
                  <a:schemeClr val="tx1"/>
                </a:solidFill>
                <a:latin typeface="Calibri" pitchFamily="34" charset="0"/>
                <a:cs typeface="Arial" charset="0"/>
              </a:rPr>
              <a:t>30 </a:t>
            </a:r>
            <a:r>
              <a:rPr lang="pt-PT" sz="1200" dirty="0" err="1" smtClean="0">
                <a:solidFill>
                  <a:schemeClr val="tx1"/>
                </a:solidFill>
                <a:latin typeface="Calibri" pitchFamily="34" charset="0"/>
                <a:cs typeface="Arial" charset="0"/>
              </a:rPr>
              <a:t>M€</a:t>
            </a:r>
            <a:endParaRPr lang="pt-PT" sz="1200" dirty="0">
              <a:solidFill>
                <a:schemeClr val="tx1"/>
              </a:solidFill>
              <a:latin typeface="Calibri" pitchFamily="34" charset="0"/>
              <a:cs typeface="Arial" charset="0"/>
            </a:endParaRPr>
          </a:p>
        </p:txBody>
      </p:sp>
      <p:sp>
        <p:nvSpPr>
          <p:cNvPr id="23" name="Oval 4"/>
          <p:cNvSpPr/>
          <p:nvPr/>
        </p:nvSpPr>
        <p:spPr>
          <a:xfrm>
            <a:off x="6026150" y="3357563"/>
            <a:ext cx="1138238" cy="862012"/>
          </a:xfrm>
          <a:prstGeom prst="rect">
            <a:avLst/>
          </a:prstGeom>
          <a:solidFill>
            <a:srgbClr val="DAEDEF"/>
          </a:solidFill>
        </p:spPr>
        <p:style>
          <a:lnRef idx="0">
            <a:scrgbClr r="0" g="0" b="0"/>
          </a:lnRef>
          <a:fillRef idx="0">
            <a:scrgbClr r="0" g="0" b="0"/>
          </a:fillRef>
          <a:effectRef idx="0">
            <a:scrgbClr r="0" g="0" b="0"/>
          </a:effectRef>
          <a:fontRef idx="minor">
            <a:schemeClr val="lt1"/>
          </a:fontRef>
        </p:style>
        <p:txBody>
          <a:bodyPr lIns="25400" tIns="25400" rIns="25400" bIns="25400" anchor="ctr"/>
          <a:lstStyle/>
          <a:p>
            <a:pPr algn="ctr" defTabSz="889000">
              <a:lnSpc>
                <a:spcPct val="90000"/>
              </a:lnSpc>
            </a:pPr>
            <a:r>
              <a:rPr lang="pt-PT" sz="1400" b="1" dirty="0" err="1">
                <a:solidFill>
                  <a:schemeClr val="tx1"/>
                </a:solidFill>
                <a:latin typeface="Calibri" pitchFamily="34" charset="0"/>
                <a:cs typeface="Arial" charset="0"/>
              </a:rPr>
              <a:t>Venture</a:t>
            </a:r>
            <a:r>
              <a:rPr lang="pt-PT" sz="1400" b="1" dirty="0">
                <a:solidFill>
                  <a:schemeClr val="tx1"/>
                </a:solidFill>
                <a:latin typeface="Calibri" pitchFamily="34" charset="0"/>
                <a:cs typeface="Arial" charset="0"/>
              </a:rPr>
              <a:t> Capital</a:t>
            </a:r>
          </a:p>
          <a:p>
            <a:pPr algn="ctr" defTabSz="889000">
              <a:lnSpc>
                <a:spcPct val="90000"/>
              </a:lnSpc>
            </a:pPr>
            <a:r>
              <a:rPr lang="pt-PT" sz="1200" dirty="0">
                <a:solidFill>
                  <a:schemeClr val="tx1"/>
                </a:solidFill>
                <a:latin typeface="Calibri" pitchFamily="34" charset="0"/>
                <a:cs typeface="Arial" charset="0"/>
              </a:rPr>
              <a:t>161 </a:t>
            </a:r>
            <a:r>
              <a:rPr lang="pt-PT" sz="1200" dirty="0" err="1" smtClean="0">
                <a:solidFill>
                  <a:schemeClr val="tx1"/>
                </a:solidFill>
                <a:latin typeface="Calibri" pitchFamily="34" charset="0"/>
                <a:cs typeface="Arial" charset="0"/>
              </a:rPr>
              <a:t>M€</a:t>
            </a:r>
            <a:endParaRPr lang="pt-PT" sz="1200" dirty="0">
              <a:solidFill>
                <a:schemeClr val="tx1"/>
              </a:solidFill>
              <a:latin typeface="Calibri" pitchFamily="34" charset="0"/>
              <a:cs typeface="Arial" charset="0"/>
            </a:endParaRPr>
          </a:p>
        </p:txBody>
      </p:sp>
      <p:sp>
        <p:nvSpPr>
          <p:cNvPr id="21" name="Oval 20"/>
          <p:cNvSpPr/>
          <p:nvPr/>
        </p:nvSpPr>
        <p:spPr>
          <a:xfrm>
            <a:off x="7668344" y="4149080"/>
            <a:ext cx="144016" cy="216024"/>
          </a:xfrm>
          <a:prstGeom prst="ellipse">
            <a:avLst/>
          </a:prstGeom>
          <a:solidFill>
            <a:schemeClr val="bg1">
              <a:lumMod val="85000"/>
            </a:schemeClr>
          </a:solidFill>
          <a:ln w="15875">
            <a:solidFill>
              <a:schemeClr val="tx1">
                <a:lumMod val="50000"/>
                <a:lumOff val="50000"/>
              </a:schemeClr>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55675" eaLnBrk="0" hangingPunct="0">
              <a:spcBef>
                <a:spcPct val="30000"/>
              </a:spcBef>
              <a:spcAft>
                <a:spcPct val="20000"/>
              </a:spcAft>
              <a:buClr>
                <a:srgbClr val="003366"/>
              </a:buClr>
              <a:tabLst>
                <a:tab pos="0" algn="l"/>
              </a:tabLst>
              <a:defRPr sz="1000"/>
            </a:pPr>
            <a:r>
              <a:rPr lang="pt-PT" sz="1000" b="1" dirty="0" smtClean="0">
                <a:solidFill>
                  <a:schemeClr val="tx1"/>
                </a:solidFill>
                <a:latin typeface="Calibri" pitchFamily="34" charset="0"/>
              </a:rPr>
              <a:t>1</a:t>
            </a:r>
            <a:endParaRPr lang="pt-PT" sz="1000" b="1" dirty="0">
              <a:solidFill>
                <a:schemeClr val="tx1"/>
              </a:solidFill>
              <a:latin typeface="Calibri" pitchFamily="34" charset="0"/>
            </a:endParaRPr>
          </a:p>
        </p:txBody>
      </p:sp>
      <p:sp>
        <p:nvSpPr>
          <p:cNvPr id="27" name="TextBox 26"/>
          <p:cNvSpPr txBox="1"/>
          <p:nvPr/>
        </p:nvSpPr>
        <p:spPr>
          <a:xfrm>
            <a:off x="971600" y="6309320"/>
            <a:ext cx="7416800" cy="244475"/>
          </a:xfrm>
          <a:prstGeom prst="rect">
            <a:avLst/>
          </a:prstGeom>
          <a:noFill/>
        </p:spPr>
        <p:txBody>
          <a:bodyPr>
            <a:spAutoFit/>
          </a:bodyPr>
          <a:lstStyle/>
          <a:p>
            <a:pPr algn="just"/>
            <a:r>
              <a:rPr lang="pt-PT" i="1">
                <a:latin typeface="Calibri" pitchFamily="34" charset="0"/>
              </a:rPr>
              <a:t>Amounts include all financial instruments created within the scope of FINOVA, including those that do not have ERDF funding</a:t>
            </a:r>
          </a:p>
        </p:txBody>
      </p:sp>
      <p:sp>
        <p:nvSpPr>
          <p:cNvPr id="28" name="Oval 27"/>
          <p:cNvSpPr/>
          <p:nvPr/>
        </p:nvSpPr>
        <p:spPr>
          <a:xfrm>
            <a:off x="827584" y="6381328"/>
            <a:ext cx="144016" cy="216024"/>
          </a:xfrm>
          <a:prstGeom prst="ellipse">
            <a:avLst/>
          </a:prstGeom>
          <a:solidFill>
            <a:schemeClr val="bg1">
              <a:lumMod val="85000"/>
            </a:schemeClr>
          </a:solidFill>
          <a:ln w="15875">
            <a:solidFill>
              <a:schemeClr val="tx1">
                <a:lumMod val="50000"/>
                <a:lumOff val="50000"/>
              </a:schemeClr>
            </a:solidFill>
          </a:ln>
          <a:scene3d>
            <a:camera prst="orthographicFront">
              <a:rot lat="0" lon="0" rev="0"/>
            </a:camera>
            <a:lightRig rig="balanced" dir="t">
              <a:rot lat="0" lon="0" rev="8700000"/>
            </a:lightRig>
          </a:scene3d>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55675" eaLnBrk="0" hangingPunct="0">
              <a:spcBef>
                <a:spcPct val="30000"/>
              </a:spcBef>
              <a:spcAft>
                <a:spcPct val="20000"/>
              </a:spcAft>
              <a:buClr>
                <a:srgbClr val="003366"/>
              </a:buClr>
              <a:tabLst>
                <a:tab pos="0" algn="l"/>
              </a:tabLst>
              <a:defRPr sz="1000"/>
            </a:pPr>
            <a:r>
              <a:rPr lang="pt-PT" sz="1000" b="1" dirty="0" smtClean="0">
                <a:solidFill>
                  <a:schemeClr val="tx1"/>
                </a:solidFill>
                <a:latin typeface="Calibri" pitchFamily="34" charset="0"/>
              </a:rPr>
              <a:t>1</a:t>
            </a:r>
            <a:endParaRPr lang="pt-PT" sz="10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wO69rofskqFHXQjlxcjt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wO69rofskqFHXQjlxcjtg"/>
</p:tagLst>
</file>

<file path=ppt/theme/theme1.xml><?xml version="1.0" encoding="utf-8"?>
<a:theme xmlns:a="http://schemas.openxmlformats.org/drawingml/2006/main" name="modelo">
  <a:themeElements>
    <a:clrScheme name="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90000" rIns="90000" bIns="90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pt-PT" sz="1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90000" rIns="90000" bIns="90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pt-PT" sz="1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2074</TotalTime>
  <Words>2414</Words>
  <Application>Microsoft Office PowerPoint</Application>
  <PresentationFormat>On-screen Show (4:3)</PresentationFormat>
  <Paragraphs>456</Paragraphs>
  <Slides>26</Slides>
  <Notes>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modelo</vt:lpstr>
      <vt:lpstr>Slide 1</vt:lpstr>
      <vt:lpstr>Slide 2</vt:lpstr>
      <vt:lpstr>PME Investimentos - History</vt:lpstr>
      <vt:lpstr>Management of Public Funds</vt:lpstr>
      <vt:lpstr>PME Investimentos – Manager of FINOVA</vt:lpstr>
      <vt:lpstr>Slide 6</vt:lpstr>
      <vt:lpstr>FINOVA - Creation</vt:lpstr>
      <vt:lpstr>FINOVA - Conceptualisation</vt:lpstr>
      <vt:lpstr>FINOVA - Capital</vt:lpstr>
      <vt:lpstr>Slide 10</vt:lpstr>
      <vt:lpstr>Financial Engineering Instruments</vt:lpstr>
      <vt:lpstr>Financial Engineering Instruments</vt:lpstr>
      <vt:lpstr>Financial Engineering Instruments</vt:lpstr>
      <vt:lpstr>Financial Engineering Instruments</vt:lpstr>
      <vt:lpstr>Financial Engineering Instruments</vt:lpstr>
      <vt:lpstr>Financial Engineering Instruments</vt:lpstr>
      <vt:lpstr>Financial Engineering Instruments</vt:lpstr>
      <vt:lpstr>Financial Engineering Instruments</vt:lpstr>
      <vt:lpstr>Financial Engineering Instruments</vt:lpstr>
      <vt:lpstr>Financial Engineering Instruments</vt:lpstr>
      <vt:lpstr>Financial Engineering Instruments</vt:lpstr>
      <vt:lpstr>Slide 22</vt:lpstr>
      <vt:lpstr>Results</vt:lpstr>
      <vt:lpstr>Results</vt:lpstr>
      <vt:lpstr>Results</vt:lpstr>
      <vt:lpstr>PME Investimentos Contact Information</vt:lpstr>
    </vt:vector>
  </TitlesOfParts>
  <Company>PME Investimentos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Alienação de Participadas</dc:title>
  <dc:creator>AMenezes</dc:creator>
  <cp:lastModifiedBy> PF</cp:lastModifiedBy>
  <cp:revision>1144</cp:revision>
  <dcterms:created xsi:type="dcterms:W3CDTF">2007-11-16T10:25:28Z</dcterms:created>
  <dcterms:modified xsi:type="dcterms:W3CDTF">2013-09-25T15:21:39Z</dcterms:modified>
</cp:coreProperties>
</file>