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5"/>
  </p:notesMasterIdLst>
  <p:handoutMasterIdLst>
    <p:handoutMasterId r:id="rId26"/>
  </p:handoutMasterIdLst>
  <p:sldIdLst>
    <p:sldId id="476" r:id="rId2"/>
    <p:sldId id="486" r:id="rId3"/>
    <p:sldId id="475" r:id="rId4"/>
    <p:sldId id="453" r:id="rId5"/>
    <p:sldId id="494" r:id="rId6"/>
    <p:sldId id="471" r:id="rId7"/>
    <p:sldId id="500" r:id="rId8"/>
    <p:sldId id="503" r:id="rId9"/>
    <p:sldId id="499" r:id="rId10"/>
    <p:sldId id="472" r:id="rId11"/>
    <p:sldId id="469" r:id="rId12"/>
    <p:sldId id="497" r:id="rId13"/>
    <p:sldId id="477" r:id="rId14"/>
    <p:sldId id="502" r:id="rId15"/>
    <p:sldId id="457" r:id="rId16"/>
    <p:sldId id="483" r:id="rId17"/>
    <p:sldId id="495" r:id="rId18"/>
    <p:sldId id="490" r:id="rId19"/>
    <p:sldId id="496" r:id="rId20"/>
    <p:sldId id="491" r:id="rId21"/>
    <p:sldId id="492" r:id="rId22"/>
    <p:sldId id="479" r:id="rId23"/>
    <p:sldId id="504" r:id="rId24"/>
  </p:sldIdLst>
  <p:sldSz cx="9144000" cy="6858000" type="screen4x3"/>
  <p:notesSz cx="6794500" cy="9918700"/>
  <p:defaultTextStyle>
    <a:defPPr>
      <a:defRPr lang="pt-PT"/>
    </a:defPPr>
    <a:lvl1pPr algn="l" rtl="0" fontAlgn="base">
      <a:spcBef>
        <a:spcPct val="0"/>
      </a:spcBef>
      <a:spcAft>
        <a:spcPct val="0"/>
      </a:spcAft>
      <a:defRPr sz="1000" kern="1200">
        <a:solidFill>
          <a:schemeClr val="tx1"/>
        </a:solidFill>
        <a:latin typeface="Arial" charset="0"/>
        <a:ea typeface="+mn-ea"/>
        <a:cs typeface="Arial" charset="0"/>
      </a:defRPr>
    </a:lvl1pPr>
    <a:lvl2pPr marL="457200" algn="l" rtl="0" fontAlgn="base">
      <a:spcBef>
        <a:spcPct val="0"/>
      </a:spcBef>
      <a:spcAft>
        <a:spcPct val="0"/>
      </a:spcAft>
      <a:defRPr sz="1000" kern="1200">
        <a:solidFill>
          <a:schemeClr val="tx1"/>
        </a:solidFill>
        <a:latin typeface="Arial" charset="0"/>
        <a:ea typeface="+mn-ea"/>
        <a:cs typeface="Arial" charset="0"/>
      </a:defRPr>
    </a:lvl2pPr>
    <a:lvl3pPr marL="914400" algn="l" rtl="0" fontAlgn="base">
      <a:spcBef>
        <a:spcPct val="0"/>
      </a:spcBef>
      <a:spcAft>
        <a:spcPct val="0"/>
      </a:spcAft>
      <a:defRPr sz="1000" kern="1200">
        <a:solidFill>
          <a:schemeClr val="tx1"/>
        </a:solidFill>
        <a:latin typeface="Arial" charset="0"/>
        <a:ea typeface="+mn-ea"/>
        <a:cs typeface="Arial" charset="0"/>
      </a:defRPr>
    </a:lvl3pPr>
    <a:lvl4pPr marL="1371600" algn="l" rtl="0" fontAlgn="base">
      <a:spcBef>
        <a:spcPct val="0"/>
      </a:spcBef>
      <a:spcAft>
        <a:spcPct val="0"/>
      </a:spcAft>
      <a:defRPr sz="1000" kern="1200">
        <a:solidFill>
          <a:schemeClr val="tx1"/>
        </a:solidFill>
        <a:latin typeface="Arial" charset="0"/>
        <a:ea typeface="+mn-ea"/>
        <a:cs typeface="Arial" charset="0"/>
      </a:defRPr>
    </a:lvl4pPr>
    <a:lvl5pPr marL="1828800" algn="l" rtl="0" fontAlgn="base">
      <a:spcBef>
        <a:spcPct val="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000" kern="1200">
        <a:solidFill>
          <a:schemeClr val="tx1"/>
        </a:solidFill>
        <a:latin typeface="Arial" charset="0"/>
        <a:ea typeface="+mn-ea"/>
        <a:cs typeface="Arial" charset="0"/>
      </a:defRPr>
    </a:lvl6pPr>
    <a:lvl7pPr marL="2743200" algn="l" defTabSz="914400" rtl="0" eaLnBrk="1" latinLnBrk="0" hangingPunct="1">
      <a:defRPr sz="1000" kern="1200">
        <a:solidFill>
          <a:schemeClr val="tx1"/>
        </a:solidFill>
        <a:latin typeface="Arial" charset="0"/>
        <a:ea typeface="+mn-ea"/>
        <a:cs typeface="Arial" charset="0"/>
      </a:defRPr>
    </a:lvl7pPr>
    <a:lvl8pPr marL="3200400" algn="l" defTabSz="914400" rtl="0" eaLnBrk="1" latinLnBrk="0" hangingPunct="1">
      <a:defRPr sz="1000" kern="1200">
        <a:solidFill>
          <a:schemeClr val="tx1"/>
        </a:solidFill>
        <a:latin typeface="Arial" charset="0"/>
        <a:ea typeface="+mn-ea"/>
        <a:cs typeface="Arial" charset="0"/>
      </a:defRPr>
    </a:lvl8pPr>
    <a:lvl9pPr marL="3657600" algn="l" defTabSz="914400" rtl="0" eaLnBrk="1" latinLnBrk="0" hangingPunct="1">
      <a:defRPr sz="1000"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000066"/>
    <a:srgbClr val="79BEC5"/>
    <a:srgbClr val="FF0000"/>
    <a:srgbClr val="00C800"/>
    <a:srgbClr val="00FF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0" autoAdjust="0"/>
    <p:restoredTop sz="94157" autoAdjust="0"/>
  </p:normalViewPr>
  <p:slideViewPr>
    <p:cSldViewPr>
      <p:cViewPr>
        <p:scale>
          <a:sx n="108" d="100"/>
          <a:sy n="108" d="100"/>
        </p:scale>
        <p:origin x="-90" y="42"/>
      </p:cViewPr>
      <p:guideLst>
        <p:guide orient="horz" pos="3203"/>
        <p:guide orient="horz" pos="663"/>
        <p:guide orient="horz" pos="4247"/>
        <p:guide orient="horz" pos="799"/>
        <p:guide orient="horz" pos="1071"/>
        <p:guide pos="5692"/>
        <p:guide pos="68"/>
        <p:guide pos="2880"/>
        <p:guide pos="295"/>
        <p:guide pos="49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3" d="100"/>
          <a:sy n="73" d="100"/>
        </p:scale>
        <p:origin x="-2196" y="-114"/>
      </p:cViewPr>
      <p:guideLst>
        <p:guide orient="horz" pos="3124"/>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302624-73F2-4FA9-A73B-C7C31935AD26}" type="doc">
      <dgm:prSet loTypeId="urn:microsoft.com/office/officeart/2005/8/layout/arrow2" loCatId="process" qsTypeId="urn:microsoft.com/office/officeart/2005/8/quickstyle/simple4" qsCatId="simple" csTypeId="urn:microsoft.com/office/officeart/2005/8/colors/accent1_2#1" csCatId="accent1" phldr="1"/>
      <dgm:spPr/>
      <dgm:t>
        <a:bodyPr/>
        <a:lstStyle/>
        <a:p>
          <a:endParaRPr lang="pt-PT"/>
        </a:p>
      </dgm:t>
    </dgm:pt>
    <dgm:pt modelId="{0DC15EA5-F1FD-4505-AF09-5829009E70DD}">
      <dgm:prSet phldrT="[Texto]" custT="1"/>
      <dgm:spPr/>
      <dgm:t>
        <a:bodyPr/>
        <a:lstStyle/>
        <a:p>
          <a:r>
            <a:rPr lang="pt-PT" sz="1000" b="1" dirty="0"/>
            <a:t>2008</a:t>
          </a:r>
        </a:p>
        <a:p>
          <a:r>
            <a:rPr lang="pt-PT" sz="1000" dirty="0"/>
            <a:t>1.267 M€</a:t>
          </a:r>
        </a:p>
      </dgm:t>
    </dgm:pt>
    <dgm:pt modelId="{02EB05CC-C024-4485-9654-207385582DB2}" type="sibTrans" cxnId="{90CC20BB-CC16-4C95-9330-0E3CE6E3B33F}">
      <dgm:prSet/>
      <dgm:spPr/>
      <dgm:t>
        <a:bodyPr/>
        <a:lstStyle/>
        <a:p>
          <a:endParaRPr lang="pt-PT"/>
        </a:p>
      </dgm:t>
    </dgm:pt>
    <dgm:pt modelId="{AE04B8A6-8FAF-4323-BB1D-B79086C58F19}" type="parTrans" cxnId="{90CC20BB-CC16-4C95-9330-0E3CE6E3B33F}">
      <dgm:prSet/>
      <dgm:spPr/>
      <dgm:t>
        <a:bodyPr/>
        <a:lstStyle/>
        <a:p>
          <a:endParaRPr lang="pt-PT"/>
        </a:p>
      </dgm:t>
    </dgm:pt>
    <dgm:pt modelId="{C9B4647E-4084-4F0B-9156-7BAB51EA7A54}">
      <dgm:prSet phldrT="[Texto]" custT="1"/>
      <dgm:spPr/>
      <dgm:t>
        <a:bodyPr/>
        <a:lstStyle/>
        <a:p>
          <a:r>
            <a:rPr lang="pt-PT" sz="1000" b="1" dirty="0"/>
            <a:t>2009</a:t>
          </a:r>
        </a:p>
        <a:p>
          <a:r>
            <a:rPr lang="pt-PT" sz="1000" dirty="0"/>
            <a:t>4.821 M€</a:t>
          </a:r>
        </a:p>
      </dgm:t>
    </dgm:pt>
    <dgm:pt modelId="{6B20FF51-9899-4081-9240-2600EE3EAA47}" type="sibTrans" cxnId="{AC51F1D3-E568-4ECE-81E9-D05D518605ED}">
      <dgm:prSet/>
      <dgm:spPr/>
      <dgm:t>
        <a:bodyPr/>
        <a:lstStyle/>
        <a:p>
          <a:endParaRPr lang="pt-PT"/>
        </a:p>
      </dgm:t>
    </dgm:pt>
    <dgm:pt modelId="{39481B63-9E0C-484A-ADDB-CB382E13ED12}" type="parTrans" cxnId="{AC51F1D3-E568-4ECE-81E9-D05D518605ED}">
      <dgm:prSet/>
      <dgm:spPr/>
      <dgm:t>
        <a:bodyPr/>
        <a:lstStyle/>
        <a:p>
          <a:endParaRPr lang="pt-PT"/>
        </a:p>
      </dgm:t>
    </dgm:pt>
    <dgm:pt modelId="{D50411F3-4BB8-4D2D-BFA9-43D2ADA4D3D7}">
      <dgm:prSet phldrT="[Texto]" custT="1"/>
      <dgm:spPr/>
      <dgm:t>
        <a:bodyPr/>
        <a:lstStyle/>
        <a:p>
          <a:r>
            <a:rPr lang="pt-PT" sz="1000" b="1" dirty="0"/>
            <a:t>2011</a:t>
          </a:r>
        </a:p>
        <a:p>
          <a:r>
            <a:rPr lang="pt-PT" sz="1000" b="0" dirty="0"/>
            <a:t>8.221 M€</a:t>
          </a:r>
        </a:p>
      </dgm:t>
    </dgm:pt>
    <dgm:pt modelId="{99C962E0-5108-4C2A-A8DA-718B0F8F2BC9}" type="sibTrans" cxnId="{609BA783-9D72-4D66-9273-36F788E03EC3}">
      <dgm:prSet/>
      <dgm:spPr/>
      <dgm:t>
        <a:bodyPr/>
        <a:lstStyle/>
        <a:p>
          <a:endParaRPr lang="pt-PT"/>
        </a:p>
      </dgm:t>
    </dgm:pt>
    <dgm:pt modelId="{02FFE9AA-1F66-4667-BC74-BAE642C6B60B}" type="parTrans" cxnId="{609BA783-9D72-4D66-9273-36F788E03EC3}">
      <dgm:prSet/>
      <dgm:spPr/>
      <dgm:t>
        <a:bodyPr/>
        <a:lstStyle/>
        <a:p>
          <a:endParaRPr lang="pt-PT"/>
        </a:p>
      </dgm:t>
    </dgm:pt>
    <dgm:pt modelId="{DAEF1108-C2D2-4223-B67D-F2C8525C397B}">
      <dgm:prSet custT="1"/>
      <dgm:spPr/>
      <dgm:t>
        <a:bodyPr/>
        <a:lstStyle/>
        <a:p>
          <a:r>
            <a:rPr lang="pt-PT" sz="1000" b="1" dirty="0"/>
            <a:t>2010</a:t>
          </a:r>
        </a:p>
        <a:p>
          <a:r>
            <a:rPr lang="pt-PT" sz="1000" b="0" dirty="0"/>
            <a:t>7.690 M€</a:t>
          </a:r>
        </a:p>
      </dgm:t>
    </dgm:pt>
    <dgm:pt modelId="{EB98FC7C-91B7-46BB-8456-70967A5AE8BB}" type="parTrans" cxnId="{F2AC94A5-D66D-4465-8EF6-C16427E80451}">
      <dgm:prSet/>
      <dgm:spPr/>
      <dgm:t>
        <a:bodyPr/>
        <a:lstStyle/>
        <a:p>
          <a:endParaRPr lang="pt-PT"/>
        </a:p>
      </dgm:t>
    </dgm:pt>
    <dgm:pt modelId="{93BC49E2-2EF7-4688-AE98-025AF52B74EB}" type="sibTrans" cxnId="{F2AC94A5-D66D-4465-8EF6-C16427E80451}">
      <dgm:prSet/>
      <dgm:spPr/>
      <dgm:t>
        <a:bodyPr/>
        <a:lstStyle/>
        <a:p>
          <a:endParaRPr lang="pt-PT"/>
        </a:p>
      </dgm:t>
    </dgm:pt>
    <dgm:pt modelId="{62DF6AFC-9939-428C-A7B9-87B5C70C3E76}">
      <dgm:prSet custT="1"/>
      <dgm:spPr/>
      <dgm:t>
        <a:bodyPr/>
        <a:lstStyle/>
        <a:p>
          <a:r>
            <a:rPr lang="pt-PT" sz="1000" b="1" dirty="0" smtClean="0"/>
            <a:t>2012</a:t>
          </a:r>
          <a:endParaRPr lang="pt-PT" sz="1000" b="1" dirty="0"/>
        </a:p>
        <a:p>
          <a:r>
            <a:rPr lang="pt-PT" sz="1000" b="0" dirty="0" smtClean="0"/>
            <a:t>9.777 </a:t>
          </a:r>
          <a:r>
            <a:rPr lang="pt-PT" sz="1000" b="0" dirty="0"/>
            <a:t>M€</a:t>
          </a:r>
        </a:p>
      </dgm:t>
    </dgm:pt>
    <dgm:pt modelId="{541C851A-58E7-4F6E-9785-FC5E04682DC0}" type="parTrans" cxnId="{EA7D9C47-C475-49A7-9AB1-4C2DF0177253}">
      <dgm:prSet/>
      <dgm:spPr/>
      <dgm:t>
        <a:bodyPr/>
        <a:lstStyle/>
        <a:p>
          <a:endParaRPr lang="pt-PT"/>
        </a:p>
      </dgm:t>
    </dgm:pt>
    <dgm:pt modelId="{E4CC9BA1-9B8A-402B-8D5D-D2445FD4228C}" type="sibTrans" cxnId="{EA7D9C47-C475-49A7-9AB1-4C2DF0177253}">
      <dgm:prSet/>
      <dgm:spPr/>
      <dgm:t>
        <a:bodyPr/>
        <a:lstStyle/>
        <a:p>
          <a:endParaRPr lang="pt-PT"/>
        </a:p>
      </dgm:t>
    </dgm:pt>
    <dgm:pt modelId="{1FE5FFDE-75D4-4627-83E5-9A273141F4FC}">
      <dgm:prSet custScaleX="90997" custScaleY="37036" custLinFactNeighborX="-91860" custLinFactNeighborY="-746"/>
      <dgm:spPr/>
      <dgm:t>
        <a:bodyPr/>
        <a:lstStyle/>
        <a:p>
          <a:endParaRPr lang="en-US" dirty="0"/>
        </a:p>
      </dgm:t>
    </dgm:pt>
    <dgm:pt modelId="{CCA1F226-9B15-4C89-A3F4-D80D38948C87}" type="parTrans" cxnId="{8DAD6F32-F27B-41C8-A7B2-85027B4EB246}">
      <dgm:prSet/>
      <dgm:spPr/>
      <dgm:t>
        <a:bodyPr/>
        <a:lstStyle/>
        <a:p>
          <a:endParaRPr lang="en-US"/>
        </a:p>
      </dgm:t>
    </dgm:pt>
    <dgm:pt modelId="{77E776FC-DC78-44A4-91F5-7C37C9E4E95B}" type="sibTrans" cxnId="{8DAD6F32-F27B-41C8-A7B2-85027B4EB246}">
      <dgm:prSet/>
      <dgm:spPr/>
      <dgm:t>
        <a:bodyPr/>
        <a:lstStyle/>
        <a:p>
          <a:endParaRPr lang="en-US"/>
        </a:p>
      </dgm:t>
    </dgm:pt>
    <dgm:pt modelId="{ED5DD62A-13C9-43C7-9E53-0937A89051B2}">
      <dgm:prSet custScaleX="90997" custScaleY="37036" custLinFactNeighborX="-91860" custLinFactNeighborY="-746"/>
      <dgm:spPr/>
      <dgm:t>
        <a:bodyPr/>
        <a:lstStyle/>
        <a:p>
          <a:endParaRPr lang="en-US" dirty="0"/>
        </a:p>
      </dgm:t>
    </dgm:pt>
    <dgm:pt modelId="{DA1DEFC4-709C-4120-9EF0-18928C9F7A94}" type="parTrans" cxnId="{D28814BE-E6BF-45D0-881C-75E48F6D302B}">
      <dgm:prSet/>
      <dgm:spPr/>
      <dgm:t>
        <a:bodyPr/>
        <a:lstStyle/>
        <a:p>
          <a:endParaRPr lang="en-US"/>
        </a:p>
      </dgm:t>
    </dgm:pt>
    <dgm:pt modelId="{38060713-DAFD-475C-8824-4669060664C6}" type="sibTrans" cxnId="{D28814BE-E6BF-45D0-881C-75E48F6D302B}">
      <dgm:prSet/>
      <dgm:spPr/>
      <dgm:t>
        <a:bodyPr/>
        <a:lstStyle/>
        <a:p>
          <a:endParaRPr lang="en-US"/>
        </a:p>
      </dgm:t>
    </dgm:pt>
    <dgm:pt modelId="{51A85F6D-8C4E-4639-BC48-D51E52959E0D}" type="pres">
      <dgm:prSet presAssocID="{2C302624-73F2-4FA9-A73B-C7C31935AD26}" presName="arrowDiagram" presStyleCnt="0">
        <dgm:presLayoutVars>
          <dgm:chMax val="5"/>
          <dgm:dir/>
          <dgm:resizeHandles val="exact"/>
        </dgm:presLayoutVars>
      </dgm:prSet>
      <dgm:spPr/>
      <dgm:t>
        <a:bodyPr/>
        <a:lstStyle/>
        <a:p>
          <a:endParaRPr lang="pt-PT"/>
        </a:p>
      </dgm:t>
    </dgm:pt>
    <dgm:pt modelId="{DA513A0A-DEB7-415F-8CD2-EEAABCBACC69}" type="pres">
      <dgm:prSet presAssocID="{2C302624-73F2-4FA9-A73B-C7C31935AD26}" presName="arrow" presStyleLbl="bgShp" presStyleIdx="0" presStyleCnt="1" custScaleX="106201" custScaleY="85366" custLinFactNeighborX="4745"/>
      <dgm:spPr>
        <a:gradFill rotWithShape="0">
          <a:gsLst>
            <a:gs pos="0">
              <a:srgbClr val="6699FF">
                <a:tint val="66000"/>
                <a:satMod val="160000"/>
              </a:srgbClr>
            </a:gs>
            <a:gs pos="50000">
              <a:srgbClr val="6699FF">
                <a:tint val="44500"/>
                <a:satMod val="160000"/>
              </a:srgbClr>
            </a:gs>
            <a:gs pos="100000">
              <a:srgbClr val="6699FF">
                <a:tint val="23500"/>
                <a:satMod val="160000"/>
              </a:srgbClr>
            </a:gs>
          </a:gsLst>
          <a:lin ang="16200000" scaled="1"/>
        </a:gradFill>
      </dgm:spPr>
      <dgm:t>
        <a:bodyPr/>
        <a:lstStyle/>
        <a:p>
          <a:endParaRPr lang="pt-PT"/>
        </a:p>
      </dgm:t>
    </dgm:pt>
    <dgm:pt modelId="{F72643A3-FFC2-489E-AA61-377AA6AD5641}" type="pres">
      <dgm:prSet presAssocID="{2C302624-73F2-4FA9-A73B-C7C31935AD26}" presName="arrowDiagram5" presStyleCnt="0"/>
      <dgm:spPr/>
      <dgm:t>
        <a:bodyPr/>
        <a:lstStyle/>
        <a:p>
          <a:endParaRPr lang="pt-PT"/>
        </a:p>
      </dgm:t>
    </dgm:pt>
    <dgm:pt modelId="{23D7CD80-1BC6-43A5-BE44-C593B212B7AD}" type="pres">
      <dgm:prSet presAssocID="{0DC15EA5-F1FD-4505-AF09-5829009E70DD}" presName="bullet5a" presStyleLbl="node1" presStyleIdx="0" presStyleCnt="5" custLinFactNeighborX="76834" custLinFactNeighborY="-78174"/>
      <dgm:spPr>
        <a:solidFill>
          <a:srgbClr val="000066"/>
        </a:solidFill>
      </dgm:spPr>
      <dgm:t>
        <a:bodyPr/>
        <a:lstStyle/>
        <a:p>
          <a:endParaRPr lang="pt-PT"/>
        </a:p>
      </dgm:t>
    </dgm:pt>
    <dgm:pt modelId="{A97F7D9A-5313-437B-9E78-AB864CEBC995}" type="pres">
      <dgm:prSet presAssocID="{0DC15EA5-F1FD-4505-AF09-5829009E70DD}" presName="textBox5a" presStyleLbl="revTx" presStyleIdx="0" presStyleCnt="5" custScaleX="117010" custScaleY="79504" custLinFactNeighborX="13222" custLinFactNeighborY="2072">
        <dgm:presLayoutVars>
          <dgm:bulletEnabled val="1"/>
        </dgm:presLayoutVars>
      </dgm:prSet>
      <dgm:spPr/>
      <dgm:t>
        <a:bodyPr/>
        <a:lstStyle/>
        <a:p>
          <a:endParaRPr lang="pt-PT"/>
        </a:p>
      </dgm:t>
    </dgm:pt>
    <dgm:pt modelId="{BE5B236B-4F48-4B7B-8BF3-8A1C26338D55}" type="pres">
      <dgm:prSet presAssocID="{C9B4647E-4084-4F0B-9156-7BAB51EA7A54}" presName="bullet5b" presStyleLbl="node1" presStyleIdx="1" presStyleCnt="5" custScaleX="99498" custScaleY="99848" custLinFactNeighborX="-28981" custLinFactNeighborY="50899"/>
      <dgm:spPr>
        <a:solidFill>
          <a:srgbClr val="000066"/>
        </a:solidFill>
      </dgm:spPr>
      <dgm:t>
        <a:bodyPr/>
        <a:lstStyle/>
        <a:p>
          <a:endParaRPr lang="pt-PT"/>
        </a:p>
      </dgm:t>
    </dgm:pt>
    <dgm:pt modelId="{7E868245-2D47-4C45-9FB3-79FD8F7E5079}" type="pres">
      <dgm:prSet presAssocID="{C9B4647E-4084-4F0B-9156-7BAB51EA7A54}" presName="textBox5b" presStyleLbl="revTx" presStyleIdx="1" presStyleCnt="5" custScaleX="87331" custScaleY="59253" custLinFactNeighborX="-15697" custLinFactNeighborY="4087">
        <dgm:presLayoutVars>
          <dgm:bulletEnabled val="1"/>
        </dgm:presLayoutVars>
      </dgm:prSet>
      <dgm:spPr/>
      <dgm:t>
        <a:bodyPr/>
        <a:lstStyle/>
        <a:p>
          <a:endParaRPr lang="pt-PT"/>
        </a:p>
      </dgm:t>
    </dgm:pt>
    <dgm:pt modelId="{536E32A6-8CC7-4EB0-A68C-2079B1BE0708}" type="pres">
      <dgm:prSet presAssocID="{DAEF1108-C2D2-4223-B67D-F2C8525C397B}" presName="bullet5c" presStyleLbl="node1" presStyleIdx="2" presStyleCnt="5" custLinFactX="-4905" custLinFactNeighborX="-100000" custLinFactNeighborY="93869"/>
      <dgm:spPr>
        <a:solidFill>
          <a:srgbClr val="000066"/>
        </a:solidFill>
      </dgm:spPr>
      <dgm:t>
        <a:bodyPr/>
        <a:lstStyle/>
        <a:p>
          <a:endParaRPr lang="pt-PT"/>
        </a:p>
      </dgm:t>
    </dgm:pt>
    <dgm:pt modelId="{2BEC5FDC-BEF5-4C6B-8C0A-8DF932336D82}" type="pres">
      <dgm:prSet presAssocID="{DAEF1108-C2D2-4223-B67D-F2C8525C397B}" presName="textBox5c" presStyleLbl="revTx" presStyleIdx="2" presStyleCnt="5" custScaleX="78665" custScaleY="34902" custLinFactNeighborX="-43035" custLinFactNeighborY="-1183">
        <dgm:presLayoutVars>
          <dgm:bulletEnabled val="1"/>
        </dgm:presLayoutVars>
      </dgm:prSet>
      <dgm:spPr/>
      <dgm:t>
        <a:bodyPr/>
        <a:lstStyle/>
        <a:p>
          <a:endParaRPr lang="pt-PT"/>
        </a:p>
      </dgm:t>
    </dgm:pt>
    <dgm:pt modelId="{089B397C-9CC7-44B6-8968-378984859DD3}" type="pres">
      <dgm:prSet presAssocID="{D50411F3-4BB8-4D2D-BFA9-43D2ADA4D3D7}" presName="bullet5d" presStyleLbl="node1" presStyleIdx="3" presStyleCnt="5" custFlipVert="1" custFlipHor="1" custScaleY="83027" custLinFactX="-65179" custLinFactNeighborX="-100000" custLinFactNeighborY="93738"/>
      <dgm:spPr>
        <a:solidFill>
          <a:srgbClr val="000066"/>
        </a:solidFill>
      </dgm:spPr>
      <dgm:t>
        <a:bodyPr/>
        <a:lstStyle/>
        <a:p>
          <a:endParaRPr lang="pt-PT"/>
        </a:p>
      </dgm:t>
    </dgm:pt>
    <dgm:pt modelId="{514053EC-01D3-40A0-80D3-47D0E849FC3D}" type="pres">
      <dgm:prSet presAssocID="{D50411F3-4BB8-4D2D-BFA9-43D2ADA4D3D7}" presName="textBox5d" presStyleLbl="revTx" presStyleIdx="3" presStyleCnt="5" custScaleX="92826" custScaleY="23553" custLinFactNeighborX="-67658" custLinFactNeighborY="-7841">
        <dgm:presLayoutVars>
          <dgm:bulletEnabled val="1"/>
        </dgm:presLayoutVars>
      </dgm:prSet>
      <dgm:spPr/>
      <dgm:t>
        <a:bodyPr/>
        <a:lstStyle/>
        <a:p>
          <a:endParaRPr lang="pt-PT"/>
        </a:p>
      </dgm:t>
    </dgm:pt>
    <dgm:pt modelId="{A0F57317-6DB3-4CC7-B923-7FBE297B4784}" type="pres">
      <dgm:prSet presAssocID="{62DF6AFC-9939-428C-A7B9-87B5C70C3E76}" presName="bullet5e" presStyleLbl="node1" presStyleIdx="4" presStyleCnt="5" custFlipVert="1" custFlipHor="1" custScaleX="20012" custScaleY="11961" custLinFactX="-85968" custLinFactNeighborX="-100000" custLinFactNeighborY="74367"/>
      <dgm:spPr>
        <a:solidFill>
          <a:srgbClr val="000066"/>
        </a:solidFill>
      </dgm:spPr>
      <dgm:t>
        <a:bodyPr/>
        <a:lstStyle/>
        <a:p>
          <a:endParaRPr lang="pt-PT"/>
        </a:p>
      </dgm:t>
    </dgm:pt>
    <dgm:pt modelId="{3499C10C-0DB9-4970-B45D-27919C1CE5EB}" type="pres">
      <dgm:prSet presAssocID="{62DF6AFC-9939-428C-A7B9-87B5C70C3E76}" presName="textBox5e" presStyleLbl="revTx" presStyleIdx="4" presStyleCnt="5" custScaleX="90997" custScaleY="37036" custLinFactNeighborX="-96794" custLinFactNeighborY="-2534">
        <dgm:presLayoutVars>
          <dgm:bulletEnabled val="1"/>
        </dgm:presLayoutVars>
      </dgm:prSet>
      <dgm:spPr/>
      <dgm:t>
        <a:bodyPr/>
        <a:lstStyle/>
        <a:p>
          <a:endParaRPr lang="pt-PT"/>
        </a:p>
      </dgm:t>
    </dgm:pt>
  </dgm:ptLst>
  <dgm:cxnLst>
    <dgm:cxn modelId="{90CC20BB-CC16-4C95-9330-0E3CE6E3B33F}" srcId="{2C302624-73F2-4FA9-A73B-C7C31935AD26}" destId="{0DC15EA5-F1FD-4505-AF09-5829009E70DD}" srcOrd="0" destOrd="0" parTransId="{AE04B8A6-8FAF-4323-BB1D-B79086C58F19}" sibTransId="{02EB05CC-C024-4485-9654-207385582DB2}"/>
    <dgm:cxn modelId="{D28814BE-E6BF-45D0-881C-75E48F6D302B}" srcId="{2C302624-73F2-4FA9-A73B-C7C31935AD26}" destId="{ED5DD62A-13C9-43C7-9E53-0937A89051B2}" srcOrd="6" destOrd="0" parTransId="{DA1DEFC4-709C-4120-9EF0-18928C9F7A94}" sibTransId="{38060713-DAFD-475C-8824-4669060664C6}"/>
    <dgm:cxn modelId="{29601DE0-08CF-4BDA-93EE-366AB6602C1C}" type="presOf" srcId="{2C302624-73F2-4FA9-A73B-C7C31935AD26}" destId="{51A85F6D-8C4E-4639-BC48-D51E52959E0D}" srcOrd="0" destOrd="0" presId="urn:microsoft.com/office/officeart/2005/8/layout/arrow2"/>
    <dgm:cxn modelId="{AC51F1D3-E568-4ECE-81E9-D05D518605ED}" srcId="{2C302624-73F2-4FA9-A73B-C7C31935AD26}" destId="{C9B4647E-4084-4F0B-9156-7BAB51EA7A54}" srcOrd="1" destOrd="0" parTransId="{39481B63-9E0C-484A-ADDB-CB382E13ED12}" sibTransId="{6B20FF51-9899-4081-9240-2600EE3EAA47}"/>
    <dgm:cxn modelId="{5464CEBD-B002-4CEE-8414-1DC17A463F73}" type="presOf" srcId="{C9B4647E-4084-4F0B-9156-7BAB51EA7A54}" destId="{7E868245-2D47-4C45-9FB3-79FD8F7E5079}" srcOrd="0" destOrd="0" presId="urn:microsoft.com/office/officeart/2005/8/layout/arrow2"/>
    <dgm:cxn modelId="{EA7D9C47-C475-49A7-9AB1-4C2DF0177253}" srcId="{2C302624-73F2-4FA9-A73B-C7C31935AD26}" destId="{62DF6AFC-9939-428C-A7B9-87B5C70C3E76}" srcOrd="4" destOrd="0" parTransId="{541C851A-58E7-4F6E-9785-FC5E04682DC0}" sibTransId="{E4CC9BA1-9B8A-402B-8D5D-D2445FD4228C}"/>
    <dgm:cxn modelId="{F6122D4B-8A9A-4536-93FB-DF8CAF00D6D0}" type="presOf" srcId="{DAEF1108-C2D2-4223-B67D-F2C8525C397B}" destId="{2BEC5FDC-BEF5-4C6B-8C0A-8DF932336D82}" srcOrd="0" destOrd="0" presId="urn:microsoft.com/office/officeart/2005/8/layout/arrow2"/>
    <dgm:cxn modelId="{609BA783-9D72-4D66-9273-36F788E03EC3}" srcId="{2C302624-73F2-4FA9-A73B-C7C31935AD26}" destId="{D50411F3-4BB8-4D2D-BFA9-43D2ADA4D3D7}" srcOrd="3" destOrd="0" parTransId="{02FFE9AA-1F66-4667-BC74-BAE642C6B60B}" sibTransId="{99C962E0-5108-4C2A-A8DA-718B0F8F2BC9}"/>
    <dgm:cxn modelId="{8DAD6F32-F27B-41C8-A7B2-85027B4EB246}" srcId="{2C302624-73F2-4FA9-A73B-C7C31935AD26}" destId="{1FE5FFDE-75D4-4627-83E5-9A273141F4FC}" srcOrd="5" destOrd="0" parTransId="{CCA1F226-9B15-4C89-A3F4-D80D38948C87}" sibTransId="{77E776FC-DC78-44A4-91F5-7C37C9E4E95B}"/>
    <dgm:cxn modelId="{6BF27371-BB25-459F-A3B8-0E1CCF174094}" type="presOf" srcId="{0DC15EA5-F1FD-4505-AF09-5829009E70DD}" destId="{A97F7D9A-5313-437B-9E78-AB864CEBC995}" srcOrd="0" destOrd="0" presId="urn:microsoft.com/office/officeart/2005/8/layout/arrow2"/>
    <dgm:cxn modelId="{89760BA9-45FD-429F-8664-6ABDE481D0A2}" type="presOf" srcId="{D50411F3-4BB8-4D2D-BFA9-43D2ADA4D3D7}" destId="{514053EC-01D3-40A0-80D3-47D0E849FC3D}" srcOrd="0" destOrd="0" presId="urn:microsoft.com/office/officeart/2005/8/layout/arrow2"/>
    <dgm:cxn modelId="{F2AC94A5-D66D-4465-8EF6-C16427E80451}" srcId="{2C302624-73F2-4FA9-A73B-C7C31935AD26}" destId="{DAEF1108-C2D2-4223-B67D-F2C8525C397B}" srcOrd="2" destOrd="0" parTransId="{EB98FC7C-91B7-46BB-8456-70967A5AE8BB}" sibTransId="{93BC49E2-2EF7-4688-AE98-025AF52B74EB}"/>
    <dgm:cxn modelId="{AB20427C-96BC-4F19-B73A-9B062BE22CB5}" type="presOf" srcId="{62DF6AFC-9939-428C-A7B9-87B5C70C3E76}" destId="{3499C10C-0DB9-4970-B45D-27919C1CE5EB}" srcOrd="0" destOrd="0" presId="urn:microsoft.com/office/officeart/2005/8/layout/arrow2"/>
    <dgm:cxn modelId="{9C55A61C-B63C-4204-8CDB-BD6776ECB162}" type="presParOf" srcId="{51A85F6D-8C4E-4639-BC48-D51E52959E0D}" destId="{DA513A0A-DEB7-415F-8CD2-EEAABCBACC69}" srcOrd="0" destOrd="0" presId="urn:microsoft.com/office/officeart/2005/8/layout/arrow2"/>
    <dgm:cxn modelId="{22DB01CE-2427-406F-801F-718AE6857A7C}" type="presParOf" srcId="{51A85F6D-8C4E-4639-BC48-D51E52959E0D}" destId="{F72643A3-FFC2-489E-AA61-377AA6AD5641}" srcOrd="1" destOrd="0" presId="urn:microsoft.com/office/officeart/2005/8/layout/arrow2"/>
    <dgm:cxn modelId="{099AB2F0-513F-4ED9-9F53-3E4ED320781F}" type="presParOf" srcId="{F72643A3-FFC2-489E-AA61-377AA6AD5641}" destId="{23D7CD80-1BC6-43A5-BE44-C593B212B7AD}" srcOrd="0" destOrd="0" presId="urn:microsoft.com/office/officeart/2005/8/layout/arrow2"/>
    <dgm:cxn modelId="{35523134-B222-4DA7-B364-93F5A9B61947}" type="presParOf" srcId="{F72643A3-FFC2-489E-AA61-377AA6AD5641}" destId="{A97F7D9A-5313-437B-9E78-AB864CEBC995}" srcOrd="1" destOrd="0" presId="urn:microsoft.com/office/officeart/2005/8/layout/arrow2"/>
    <dgm:cxn modelId="{DFF3FFEE-B671-474E-A979-F513CAF76E1F}" type="presParOf" srcId="{F72643A3-FFC2-489E-AA61-377AA6AD5641}" destId="{BE5B236B-4F48-4B7B-8BF3-8A1C26338D55}" srcOrd="2" destOrd="0" presId="urn:microsoft.com/office/officeart/2005/8/layout/arrow2"/>
    <dgm:cxn modelId="{85B3DA85-0476-4F53-B087-EC744A1F8386}" type="presParOf" srcId="{F72643A3-FFC2-489E-AA61-377AA6AD5641}" destId="{7E868245-2D47-4C45-9FB3-79FD8F7E5079}" srcOrd="3" destOrd="0" presId="urn:microsoft.com/office/officeart/2005/8/layout/arrow2"/>
    <dgm:cxn modelId="{3AD2B5FE-F3C1-40D2-B93D-D8A11A7B3386}" type="presParOf" srcId="{F72643A3-FFC2-489E-AA61-377AA6AD5641}" destId="{536E32A6-8CC7-4EB0-A68C-2079B1BE0708}" srcOrd="4" destOrd="0" presId="urn:microsoft.com/office/officeart/2005/8/layout/arrow2"/>
    <dgm:cxn modelId="{083B1A0E-B919-4C3D-9BDB-A149D214F8A7}" type="presParOf" srcId="{F72643A3-FFC2-489E-AA61-377AA6AD5641}" destId="{2BEC5FDC-BEF5-4C6B-8C0A-8DF932336D82}" srcOrd="5" destOrd="0" presId="urn:microsoft.com/office/officeart/2005/8/layout/arrow2"/>
    <dgm:cxn modelId="{EFC0DA85-4630-4F45-A6BE-1BB0C45DA9E4}" type="presParOf" srcId="{F72643A3-FFC2-489E-AA61-377AA6AD5641}" destId="{089B397C-9CC7-44B6-8968-378984859DD3}" srcOrd="6" destOrd="0" presId="urn:microsoft.com/office/officeart/2005/8/layout/arrow2"/>
    <dgm:cxn modelId="{9F172CF9-D5E3-49E4-B41D-497200C508C6}" type="presParOf" srcId="{F72643A3-FFC2-489E-AA61-377AA6AD5641}" destId="{514053EC-01D3-40A0-80D3-47D0E849FC3D}" srcOrd="7" destOrd="0" presId="urn:microsoft.com/office/officeart/2005/8/layout/arrow2"/>
    <dgm:cxn modelId="{F70B034D-5FF3-4D79-87FD-4A6870595B4A}" type="presParOf" srcId="{F72643A3-FFC2-489E-AA61-377AA6AD5641}" destId="{A0F57317-6DB3-4CC7-B923-7FBE297B4784}" srcOrd="8" destOrd="0" presId="urn:microsoft.com/office/officeart/2005/8/layout/arrow2"/>
    <dgm:cxn modelId="{032D3F6F-6756-4EDA-AD6A-48B7B3B4B77B}" type="presParOf" srcId="{F72643A3-FFC2-489E-AA61-377AA6AD5641}" destId="{3499C10C-0DB9-4970-B45D-27919C1CE5EB}"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13A0A-DEB7-415F-8CD2-EEAABCBACC69}">
      <dsp:nvSpPr>
        <dsp:cNvPr id="0" name=""/>
        <dsp:cNvSpPr/>
      </dsp:nvSpPr>
      <dsp:spPr>
        <a:xfrm>
          <a:off x="873914" y="165098"/>
          <a:ext cx="5751081" cy="2889254"/>
        </a:xfrm>
        <a:prstGeom prst="swooshArrow">
          <a:avLst>
            <a:gd name="adj1" fmla="val 25000"/>
            <a:gd name="adj2" fmla="val 25000"/>
          </a:avLst>
        </a:prstGeom>
        <a:gradFill rotWithShape="0">
          <a:gsLst>
            <a:gs pos="0">
              <a:srgbClr val="6699FF">
                <a:tint val="66000"/>
                <a:satMod val="160000"/>
              </a:srgbClr>
            </a:gs>
            <a:gs pos="50000">
              <a:srgbClr val="6699FF">
                <a:tint val="44500"/>
                <a:satMod val="160000"/>
              </a:srgbClr>
            </a:gs>
            <a:gs pos="100000">
              <a:srgbClr val="6699FF">
                <a:tint val="23500"/>
                <a:satMod val="160000"/>
              </a:srgbClr>
            </a:gs>
          </a:gsLst>
          <a:lin ang="16200000" scaled="1"/>
        </a:gra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3D7CD80-1BC6-43A5-BE44-C593B212B7AD}">
      <dsp:nvSpPr>
        <dsp:cNvPr id="0" name=""/>
        <dsp:cNvSpPr/>
      </dsp:nvSpPr>
      <dsp:spPr>
        <a:xfrm>
          <a:off x="1413963" y="2336835"/>
          <a:ext cx="124551" cy="124551"/>
        </a:xfrm>
        <a:prstGeom prst="ellipse">
          <a:avLst/>
        </a:prstGeom>
        <a:solidFill>
          <a:srgbClr val="0000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97F7D9A-5313-437B-9E78-AB864CEBC995}">
      <dsp:nvSpPr>
        <dsp:cNvPr id="0" name=""/>
        <dsp:cNvSpPr/>
      </dsp:nvSpPr>
      <dsp:spPr>
        <a:xfrm>
          <a:off x="1414003" y="2595718"/>
          <a:ext cx="830070" cy="640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997" tIns="0" rIns="0" bIns="0" numCol="1" spcCol="1270" anchor="t" anchorCtr="0">
          <a:noAutofit/>
        </a:bodyPr>
        <a:lstStyle/>
        <a:p>
          <a:pPr lvl="0" algn="l" defTabSz="444500">
            <a:lnSpc>
              <a:spcPct val="90000"/>
            </a:lnSpc>
            <a:spcBef>
              <a:spcPct val="0"/>
            </a:spcBef>
            <a:spcAft>
              <a:spcPct val="35000"/>
            </a:spcAft>
          </a:pPr>
          <a:r>
            <a:rPr lang="pt-PT" sz="1000" b="1" kern="1200" dirty="0"/>
            <a:t>2008</a:t>
          </a:r>
        </a:p>
        <a:p>
          <a:pPr lvl="0" algn="l" defTabSz="444500">
            <a:lnSpc>
              <a:spcPct val="90000"/>
            </a:lnSpc>
            <a:spcBef>
              <a:spcPct val="0"/>
            </a:spcBef>
            <a:spcAft>
              <a:spcPct val="35000"/>
            </a:spcAft>
          </a:pPr>
          <a:r>
            <a:rPr lang="pt-PT" sz="1000" kern="1200" dirty="0"/>
            <a:t>1.267 M€</a:t>
          </a:r>
        </a:p>
      </dsp:txBody>
      <dsp:txXfrm>
        <a:off x="1414003" y="2595718"/>
        <a:ext cx="830070" cy="640422"/>
      </dsp:txXfrm>
    </dsp:sp>
    <dsp:sp modelId="{BE5B236B-4F48-4B7B-8BF3-8A1C26338D55}">
      <dsp:nvSpPr>
        <dsp:cNvPr id="0" name=""/>
        <dsp:cNvSpPr/>
      </dsp:nvSpPr>
      <dsp:spPr>
        <a:xfrm>
          <a:off x="1936458" y="1885775"/>
          <a:ext cx="193971" cy="194653"/>
        </a:xfrm>
        <a:prstGeom prst="ellipse">
          <a:avLst/>
        </a:prstGeom>
        <a:solidFill>
          <a:srgbClr val="0000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E868245-2D47-4C45-9FB3-79FD8F7E5079}">
      <dsp:nvSpPr>
        <dsp:cNvPr id="0" name=""/>
        <dsp:cNvSpPr/>
      </dsp:nvSpPr>
      <dsp:spPr>
        <a:xfrm>
          <a:off x="2005780" y="2230755"/>
          <a:ext cx="785050" cy="840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300" tIns="0" rIns="0" bIns="0" numCol="1" spcCol="1270" anchor="t" anchorCtr="0">
          <a:noAutofit/>
        </a:bodyPr>
        <a:lstStyle/>
        <a:p>
          <a:pPr lvl="0" algn="l" defTabSz="444500">
            <a:lnSpc>
              <a:spcPct val="90000"/>
            </a:lnSpc>
            <a:spcBef>
              <a:spcPct val="0"/>
            </a:spcBef>
            <a:spcAft>
              <a:spcPct val="35000"/>
            </a:spcAft>
          </a:pPr>
          <a:r>
            <a:rPr lang="pt-PT" sz="1000" b="1" kern="1200" dirty="0"/>
            <a:t>2009</a:t>
          </a:r>
        </a:p>
        <a:p>
          <a:pPr lvl="0" algn="l" defTabSz="444500">
            <a:lnSpc>
              <a:spcPct val="90000"/>
            </a:lnSpc>
            <a:spcBef>
              <a:spcPct val="0"/>
            </a:spcBef>
            <a:spcAft>
              <a:spcPct val="35000"/>
            </a:spcAft>
          </a:pPr>
          <a:r>
            <a:rPr lang="pt-PT" sz="1000" kern="1200" dirty="0"/>
            <a:t>4.821 M€</a:t>
          </a:r>
        </a:p>
      </dsp:txBody>
      <dsp:txXfrm>
        <a:off x="2005780" y="2230755"/>
        <a:ext cx="785050" cy="840282"/>
      </dsp:txXfrm>
    </dsp:sp>
    <dsp:sp modelId="{536E32A6-8CC7-4EB0-A68C-2079B1BE0708}">
      <dsp:nvSpPr>
        <dsp:cNvPr id="0" name=""/>
        <dsp:cNvSpPr/>
      </dsp:nvSpPr>
      <dsp:spPr>
        <a:xfrm>
          <a:off x="2586229" y="1513914"/>
          <a:ext cx="259933" cy="259933"/>
        </a:xfrm>
        <a:prstGeom prst="ellipse">
          <a:avLst/>
        </a:prstGeom>
        <a:solidFill>
          <a:srgbClr val="0000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BEC5FDC-BEF5-4C6B-8C0A-8DF932336D82}">
      <dsp:nvSpPr>
        <dsp:cNvPr id="0" name=""/>
        <dsp:cNvSpPr/>
      </dsp:nvSpPr>
      <dsp:spPr>
        <a:xfrm>
          <a:off x="2650590" y="1996502"/>
          <a:ext cx="822166" cy="663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733" tIns="0" rIns="0" bIns="0" numCol="1" spcCol="1270" anchor="t" anchorCtr="0">
          <a:noAutofit/>
        </a:bodyPr>
        <a:lstStyle/>
        <a:p>
          <a:pPr lvl="0" algn="l" defTabSz="444500">
            <a:lnSpc>
              <a:spcPct val="90000"/>
            </a:lnSpc>
            <a:spcBef>
              <a:spcPct val="0"/>
            </a:spcBef>
            <a:spcAft>
              <a:spcPct val="35000"/>
            </a:spcAft>
          </a:pPr>
          <a:r>
            <a:rPr lang="pt-PT" sz="1000" b="1" kern="1200" dirty="0"/>
            <a:t>2010</a:t>
          </a:r>
        </a:p>
        <a:p>
          <a:pPr lvl="0" algn="l" defTabSz="444500">
            <a:lnSpc>
              <a:spcPct val="90000"/>
            </a:lnSpc>
            <a:spcBef>
              <a:spcPct val="0"/>
            </a:spcBef>
            <a:spcAft>
              <a:spcPct val="35000"/>
            </a:spcAft>
          </a:pPr>
          <a:r>
            <a:rPr lang="pt-PT" sz="1000" b="0" kern="1200" dirty="0"/>
            <a:t>7.690 M€</a:t>
          </a:r>
        </a:p>
      </dsp:txBody>
      <dsp:txXfrm>
        <a:off x="2650590" y="1996502"/>
        <a:ext cx="822166" cy="663876"/>
      </dsp:txXfrm>
    </dsp:sp>
    <dsp:sp modelId="{089B397C-9CC7-44B6-8968-378984859DD3}">
      <dsp:nvSpPr>
        <dsp:cNvPr id="0" name=""/>
        <dsp:cNvSpPr/>
      </dsp:nvSpPr>
      <dsp:spPr>
        <a:xfrm flipH="1" flipV="1">
          <a:off x="3311570" y="1209695"/>
          <a:ext cx="335747" cy="278760"/>
        </a:xfrm>
        <a:prstGeom prst="ellipse">
          <a:avLst/>
        </a:prstGeom>
        <a:solidFill>
          <a:srgbClr val="0000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14053EC-01D3-40A0-80D3-47D0E849FC3D}">
      <dsp:nvSpPr>
        <dsp:cNvPr id="0" name=""/>
        <dsp:cNvSpPr/>
      </dsp:nvSpPr>
      <dsp:spPr>
        <a:xfrm>
          <a:off x="3340103" y="1723321"/>
          <a:ext cx="1005357" cy="534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06" tIns="0" rIns="0" bIns="0" numCol="1" spcCol="1270" anchor="t" anchorCtr="0">
          <a:noAutofit/>
        </a:bodyPr>
        <a:lstStyle/>
        <a:p>
          <a:pPr lvl="0" algn="l" defTabSz="444500">
            <a:lnSpc>
              <a:spcPct val="90000"/>
            </a:lnSpc>
            <a:spcBef>
              <a:spcPct val="0"/>
            </a:spcBef>
            <a:spcAft>
              <a:spcPct val="35000"/>
            </a:spcAft>
          </a:pPr>
          <a:r>
            <a:rPr lang="pt-PT" sz="1000" b="1" kern="1200" dirty="0"/>
            <a:t>2011</a:t>
          </a:r>
        </a:p>
        <a:p>
          <a:pPr lvl="0" algn="l" defTabSz="444500">
            <a:lnSpc>
              <a:spcPct val="90000"/>
            </a:lnSpc>
            <a:spcBef>
              <a:spcPct val="0"/>
            </a:spcBef>
            <a:spcAft>
              <a:spcPct val="35000"/>
            </a:spcAft>
          </a:pPr>
          <a:r>
            <a:rPr lang="pt-PT" sz="1000" b="0" kern="1200" dirty="0"/>
            <a:t>8.221 M€</a:t>
          </a:r>
        </a:p>
      </dsp:txBody>
      <dsp:txXfrm>
        <a:off x="3340103" y="1723321"/>
        <a:ext cx="1005357" cy="534099"/>
      </dsp:txXfrm>
    </dsp:sp>
    <dsp:sp modelId="{A0F57317-6DB3-4CC7-B923-7FBE297B4784}">
      <dsp:nvSpPr>
        <dsp:cNvPr id="0" name=""/>
        <dsp:cNvSpPr/>
      </dsp:nvSpPr>
      <dsp:spPr>
        <a:xfrm flipH="1" flipV="1">
          <a:off x="4278693" y="1103534"/>
          <a:ext cx="85612" cy="51170"/>
        </a:xfrm>
        <a:prstGeom prst="ellipse">
          <a:avLst/>
        </a:prstGeom>
        <a:solidFill>
          <a:srgbClr val="0000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499C10C-0DB9-4970-B45D-27919C1CE5EB}">
      <dsp:nvSpPr>
        <dsp:cNvPr id="0" name=""/>
        <dsp:cNvSpPr/>
      </dsp:nvSpPr>
      <dsp:spPr>
        <a:xfrm>
          <a:off x="4117505" y="1532075"/>
          <a:ext cx="985548" cy="9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686" tIns="0" rIns="0" bIns="0" numCol="1" spcCol="1270" anchor="t" anchorCtr="0">
          <a:noAutofit/>
        </a:bodyPr>
        <a:lstStyle/>
        <a:p>
          <a:pPr lvl="0" algn="l" defTabSz="444500">
            <a:lnSpc>
              <a:spcPct val="90000"/>
            </a:lnSpc>
            <a:spcBef>
              <a:spcPct val="0"/>
            </a:spcBef>
            <a:spcAft>
              <a:spcPct val="35000"/>
            </a:spcAft>
          </a:pPr>
          <a:r>
            <a:rPr lang="pt-PT" sz="1000" b="1" kern="1200" dirty="0" smtClean="0"/>
            <a:t>2012</a:t>
          </a:r>
          <a:endParaRPr lang="pt-PT" sz="1000" b="1" kern="1200" dirty="0"/>
        </a:p>
        <a:p>
          <a:pPr lvl="0" algn="l" defTabSz="444500">
            <a:lnSpc>
              <a:spcPct val="90000"/>
            </a:lnSpc>
            <a:spcBef>
              <a:spcPct val="0"/>
            </a:spcBef>
            <a:spcAft>
              <a:spcPct val="35000"/>
            </a:spcAft>
          </a:pPr>
          <a:r>
            <a:rPr lang="pt-PT" sz="1000" b="0" kern="1200" dirty="0" smtClean="0"/>
            <a:t>9.777 </a:t>
          </a:r>
          <a:r>
            <a:rPr lang="pt-PT" sz="1000" b="0" kern="1200" dirty="0"/>
            <a:t>M€</a:t>
          </a:r>
        </a:p>
      </dsp:txBody>
      <dsp:txXfrm>
        <a:off x="4117505" y="1532075"/>
        <a:ext cx="985548" cy="92257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0" y="0"/>
            <a:ext cx="2944813" cy="496888"/>
          </a:xfrm>
          <a:prstGeom prst="rect">
            <a:avLst/>
          </a:prstGeom>
          <a:noFill/>
          <a:ln w="9525">
            <a:noFill/>
            <a:miter lim="800000"/>
            <a:headEnd/>
            <a:tailEnd/>
          </a:ln>
        </p:spPr>
        <p:txBody>
          <a:bodyPr vert="horz" wrap="square" lIns="91349" tIns="45673" rIns="91349" bIns="45673" numCol="1" anchor="t" anchorCtr="0" compatLnSpc="1">
            <a:prstTxWarp prst="textNoShape">
              <a:avLst/>
            </a:prstTxWarp>
          </a:bodyPr>
          <a:lstStyle>
            <a:lvl1pPr>
              <a:defRPr sz="1200">
                <a:cs typeface="+mn-cs"/>
              </a:defRPr>
            </a:lvl1pPr>
          </a:lstStyle>
          <a:p>
            <a:pPr>
              <a:defRPr/>
            </a:pPr>
            <a:endParaRPr lang="en-US"/>
          </a:p>
        </p:txBody>
      </p:sp>
      <p:sp>
        <p:nvSpPr>
          <p:cNvPr id="139267" name="Rectangle 3"/>
          <p:cNvSpPr>
            <a:spLocks noGrp="1" noChangeArrowheads="1"/>
          </p:cNvSpPr>
          <p:nvPr>
            <p:ph type="dt" sz="quarter" idx="1"/>
          </p:nvPr>
        </p:nvSpPr>
        <p:spPr bwMode="auto">
          <a:xfrm>
            <a:off x="3848100" y="0"/>
            <a:ext cx="2944813" cy="496888"/>
          </a:xfrm>
          <a:prstGeom prst="rect">
            <a:avLst/>
          </a:prstGeom>
          <a:noFill/>
          <a:ln w="9525">
            <a:noFill/>
            <a:miter lim="800000"/>
            <a:headEnd/>
            <a:tailEnd/>
          </a:ln>
        </p:spPr>
        <p:txBody>
          <a:bodyPr vert="horz" wrap="square" lIns="91349" tIns="45673" rIns="91349" bIns="45673" numCol="1" anchor="t" anchorCtr="0" compatLnSpc="1">
            <a:prstTxWarp prst="textNoShape">
              <a:avLst/>
            </a:prstTxWarp>
          </a:bodyPr>
          <a:lstStyle>
            <a:lvl1pPr algn="r">
              <a:defRPr sz="1200">
                <a:cs typeface="+mn-cs"/>
              </a:defRPr>
            </a:lvl1pPr>
          </a:lstStyle>
          <a:p>
            <a:pPr>
              <a:defRPr/>
            </a:pPr>
            <a:endParaRPr lang="en-US"/>
          </a:p>
        </p:txBody>
      </p:sp>
      <p:sp>
        <p:nvSpPr>
          <p:cNvPr id="139268" name="Rectangle 4"/>
          <p:cNvSpPr>
            <a:spLocks noGrp="1" noChangeArrowheads="1"/>
          </p:cNvSpPr>
          <p:nvPr>
            <p:ph type="ftr" sz="quarter" idx="2"/>
          </p:nvPr>
        </p:nvSpPr>
        <p:spPr bwMode="auto">
          <a:xfrm>
            <a:off x="0" y="9420225"/>
            <a:ext cx="2944813" cy="496888"/>
          </a:xfrm>
          <a:prstGeom prst="rect">
            <a:avLst/>
          </a:prstGeom>
          <a:noFill/>
          <a:ln w="9525">
            <a:noFill/>
            <a:miter lim="800000"/>
            <a:headEnd/>
            <a:tailEnd/>
          </a:ln>
        </p:spPr>
        <p:txBody>
          <a:bodyPr vert="horz" wrap="square" lIns="91349" tIns="45673" rIns="91349" bIns="45673" numCol="1" anchor="b" anchorCtr="0" compatLnSpc="1">
            <a:prstTxWarp prst="textNoShape">
              <a:avLst/>
            </a:prstTxWarp>
          </a:bodyPr>
          <a:lstStyle>
            <a:lvl1pPr>
              <a:defRPr sz="1200">
                <a:cs typeface="+mn-cs"/>
              </a:defRPr>
            </a:lvl1pPr>
          </a:lstStyle>
          <a:p>
            <a:pPr>
              <a:defRPr/>
            </a:pPr>
            <a:endParaRPr lang="en-US"/>
          </a:p>
        </p:txBody>
      </p:sp>
      <p:sp>
        <p:nvSpPr>
          <p:cNvPr id="139269" name="Rectangle 5"/>
          <p:cNvSpPr>
            <a:spLocks noGrp="1" noChangeArrowheads="1"/>
          </p:cNvSpPr>
          <p:nvPr>
            <p:ph type="sldNum" sz="quarter" idx="3"/>
          </p:nvPr>
        </p:nvSpPr>
        <p:spPr bwMode="auto">
          <a:xfrm>
            <a:off x="3848100" y="9420225"/>
            <a:ext cx="2944813" cy="496888"/>
          </a:xfrm>
          <a:prstGeom prst="rect">
            <a:avLst/>
          </a:prstGeom>
          <a:noFill/>
          <a:ln w="9525">
            <a:noFill/>
            <a:miter lim="800000"/>
            <a:headEnd/>
            <a:tailEnd/>
          </a:ln>
        </p:spPr>
        <p:txBody>
          <a:bodyPr vert="horz" wrap="square" lIns="91349" tIns="45673" rIns="91349" bIns="45673" numCol="1" anchor="b" anchorCtr="0" compatLnSpc="1">
            <a:prstTxWarp prst="textNoShape">
              <a:avLst/>
            </a:prstTxWarp>
          </a:bodyPr>
          <a:lstStyle>
            <a:lvl1pPr algn="r">
              <a:defRPr sz="1200">
                <a:cs typeface="+mn-cs"/>
              </a:defRPr>
            </a:lvl1pPr>
          </a:lstStyle>
          <a:p>
            <a:pPr>
              <a:defRPr/>
            </a:pPr>
            <a:fld id="{FEDB0307-C6F1-4865-87CC-6A3054A10469}" type="slidenum">
              <a:rPr lang="en-US"/>
              <a:pPr>
                <a:defRPr/>
              </a:pPr>
              <a:t>‹#›</a:t>
            </a:fld>
            <a:endParaRPr lang="en-US" dirty="0"/>
          </a:p>
        </p:txBody>
      </p:sp>
    </p:spTree>
    <p:extLst>
      <p:ext uri="{BB962C8B-B14F-4D97-AF65-F5344CB8AC3E}">
        <p14:creationId xmlns:p14="http://schemas.microsoft.com/office/powerpoint/2010/main" val="2042289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44813" cy="496888"/>
          </a:xfrm>
          <a:prstGeom prst="rect">
            <a:avLst/>
          </a:prstGeom>
          <a:noFill/>
          <a:ln w="9525">
            <a:noFill/>
            <a:miter lim="800000"/>
            <a:headEnd/>
            <a:tailEnd/>
          </a:ln>
        </p:spPr>
        <p:txBody>
          <a:bodyPr vert="horz" wrap="square" lIns="91349" tIns="45673" rIns="91349" bIns="45673" numCol="1" anchor="t" anchorCtr="0" compatLnSpc="1">
            <a:prstTxWarp prst="textNoShape">
              <a:avLst/>
            </a:prstTxWarp>
          </a:bodyPr>
          <a:lstStyle>
            <a:lvl1pPr>
              <a:defRPr sz="1200">
                <a:cs typeface="+mn-cs"/>
              </a:defRPr>
            </a:lvl1pPr>
          </a:lstStyle>
          <a:p>
            <a:pPr>
              <a:defRPr/>
            </a:pPr>
            <a:endParaRPr lang="en-US"/>
          </a:p>
        </p:txBody>
      </p:sp>
      <p:sp>
        <p:nvSpPr>
          <p:cNvPr id="23555" name="Rectangle 3"/>
          <p:cNvSpPr>
            <a:spLocks noGrp="1" noChangeArrowheads="1"/>
          </p:cNvSpPr>
          <p:nvPr>
            <p:ph type="dt" idx="1"/>
          </p:nvPr>
        </p:nvSpPr>
        <p:spPr bwMode="auto">
          <a:xfrm>
            <a:off x="3848100" y="0"/>
            <a:ext cx="2944813" cy="496888"/>
          </a:xfrm>
          <a:prstGeom prst="rect">
            <a:avLst/>
          </a:prstGeom>
          <a:noFill/>
          <a:ln w="9525">
            <a:noFill/>
            <a:miter lim="800000"/>
            <a:headEnd/>
            <a:tailEnd/>
          </a:ln>
        </p:spPr>
        <p:txBody>
          <a:bodyPr vert="horz" wrap="square" lIns="91349" tIns="45673" rIns="91349" bIns="45673" numCol="1" anchor="t" anchorCtr="0" compatLnSpc="1">
            <a:prstTxWarp prst="textNoShape">
              <a:avLst/>
            </a:prstTxWarp>
          </a:bodyPr>
          <a:lstStyle>
            <a:lvl1pPr algn="r">
              <a:defRPr sz="120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919163" y="744538"/>
            <a:ext cx="4956175" cy="3717925"/>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679450" y="4711700"/>
            <a:ext cx="5435600" cy="4462463"/>
          </a:xfrm>
          <a:prstGeom prst="rect">
            <a:avLst/>
          </a:prstGeom>
          <a:noFill/>
          <a:ln w="9525">
            <a:noFill/>
            <a:miter lim="800000"/>
            <a:headEnd/>
            <a:tailEnd/>
          </a:ln>
        </p:spPr>
        <p:txBody>
          <a:bodyPr vert="horz" wrap="square" lIns="91349" tIns="45673" rIns="91349" bIns="45673" numCol="1" anchor="t" anchorCtr="0" compatLnSpc="1">
            <a:prstTxWarp prst="textNoShape">
              <a:avLst/>
            </a:prstTxWarp>
          </a:bodyPr>
          <a:lstStyle/>
          <a:p>
            <a:pPr lvl="0"/>
            <a:r>
              <a:rPr lang="pt-PT" noProof="0" smtClean="0"/>
              <a:t>Clique para editar os estilos de texto do modelo global</a:t>
            </a:r>
          </a:p>
          <a:p>
            <a:pPr lvl="1"/>
            <a:r>
              <a:rPr lang="pt-PT" noProof="0" smtClean="0"/>
              <a:t>Segundo nível</a:t>
            </a:r>
          </a:p>
          <a:p>
            <a:pPr lvl="2"/>
            <a:r>
              <a:rPr lang="pt-PT" noProof="0" smtClean="0"/>
              <a:t>Terceiro nível</a:t>
            </a:r>
          </a:p>
          <a:p>
            <a:pPr lvl="3"/>
            <a:r>
              <a:rPr lang="pt-PT" noProof="0" smtClean="0"/>
              <a:t>Quarto nível</a:t>
            </a:r>
          </a:p>
          <a:p>
            <a:pPr lvl="4"/>
            <a:r>
              <a:rPr lang="pt-PT" noProof="0" smtClean="0"/>
              <a:t>Quinto nível</a:t>
            </a:r>
          </a:p>
        </p:txBody>
      </p:sp>
      <p:sp>
        <p:nvSpPr>
          <p:cNvPr id="23558" name="Rectangle 6"/>
          <p:cNvSpPr>
            <a:spLocks noGrp="1" noChangeArrowheads="1"/>
          </p:cNvSpPr>
          <p:nvPr>
            <p:ph type="ftr" sz="quarter" idx="4"/>
          </p:nvPr>
        </p:nvSpPr>
        <p:spPr bwMode="auto">
          <a:xfrm>
            <a:off x="0" y="9420225"/>
            <a:ext cx="2944813" cy="496888"/>
          </a:xfrm>
          <a:prstGeom prst="rect">
            <a:avLst/>
          </a:prstGeom>
          <a:noFill/>
          <a:ln w="9525">
            <a:noFill/>
            <a:miter lim="800000"/>
            <a:headEnd/>
            <a:tailEnd/>
          </a:ln>
        </p:spPr>
        <p:txBody>
          <a:bodyPr vert="horz" wrap="square" lIns="91349" tIns="45673" rIns="91349" bIns="45673" numCol="1" anchor="b" anchorCtr="0" compatLnSpc="1">
            <a:prstTxWarp prst="textNoShape">
              <a:avLst/>
            </a:prstTxWarp>
          </a:bodyPr>
          <a:lstStyle>
            <a:lvl1pPr>
              <a:defRPr sz="1200">
                <a:cs typeface="+mn-cs"/>
              </a:defRPr>
            </a:lvl1pPr>
          </a:lstStyle>
          <a:p>
            <a:pPr>
              <a:defRPr/>
            </a:pPr>
            <a:endParaRPr lang="en-US"/>
          </a:p>
        </p:txBody>
      </p:sp>
      <p:sp>
        <p:nvSpPr>
          <p:cNvPr id="23559" name="Rectangle 7"/>
          <p:cNvSpPr>
            <a:spLocks noGrp="1" noChangeArrowheads="1"/>
          </p:cNvSpPr>
          <p:nvPr>
            <p:ph type="sldNum" sz="quarter" idx="5"/>
          </p:nvPr>
        </p:nvSpPr>
        <p:spPr bwMode="auto">
          <a:xfrm>
            <a:off x="3848100" y="9420225"/>
            <a:ext cx="2944813" cy="496888"/>
          </a:xfrm>
          <a:prstGeom prst="rect">
            <a:avLst/>
          </a:prstGeom>
          <a:noFill/>
          <a:ln w="9525">
            <a:noFill/>
            <a:miter lim="800000"/>
            <a:headEnd/>
            <a:tailEnd/>
          </a:ln>
        </p:spPr>
        <p:txBody>
          <a:bodyPr vert="horz" wrap="square" lIns="91349" tIns="45673" rIns="91349" bIns="45673" numCol="1" anchor="b" anchorCtr="0" compatLnSpc="1">
            <a:prstTxWarp prst="textNoShape">
              <a:avLst/>
            </a:prstTxWarp>
          </a:bodyPr>
          <a:lstStyle>
            <a:lvl1pPr algn="r">
              <a:defRPr sz="1200">
                <a:cs typeface="+mn-cs"/>
              </a:defRPr>
            </a:lvl1pPr>
          </a:lstStyle>
          <a:p>
            <a:pPr>
              <a:defRPr/>
            </a:pPr>
            <a:fld id="{7B166F5C-7689-4410-A1F5-9ABC8CE76E45}" type="slidenum">
              <a:rPr lang="pt-PT"/>
              <a:pPr>
                <a:defRPr/>
              </a:pPr>
              <a:t>‹#›</a:t>
            </a:fld>
            <a:endParaRPr lang="pt-PT" dirty="0"/>
          </a:p>
        </p:txBody>
      </p:sp>
    </p:spTree>
    <p:extLst>
      <p:ext uri="{BB962C8B-B14F-4D97-AF65-F5344CB8AC3E}">
        <p14:creationId xmlns:p14="http://schemas.microsoft.com/office/powerpoint/2010/main" val="37387053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endParaRPr lang="en-GB"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endParaRPr lang="en-GB"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p:spPr>
        <p:txBody>
          <a:bodyPr/>
          <a:lstStyle/>
          <a:p>
            <a:endParaRPr lang="en-GB"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p:spPr>
        <p:txBody>
          <a:bodyPr/>
          <a:lstStyle/>
          <a:p>
            <a:endParaRPr lang="en-GB"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p:spPr>
        <p:txBody>
          <a:bodyPr/>
          <a:lstStyle/>
          <a:p>
            <a:endParaRPr lang="en-GB"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p:spPr>
        <p:txBody>
          <a:bodyPr/>
          <a:lstStyle/>
          <a:p>
            <a:endParaRPr lang="en-GB"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p:spPr>
        <p:txBody>
          <a:bodyPr/>
          <a:lstStyle/>
          <a:p>
            <a:endParaRPr lang="en-GB"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p:spPr>
        <p:txBody>
          <a:bodyPr/>
          <a:lstStyle/>
          <a:p>
            <a:endParaRPr lang="en-GB"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pic>
        <p:nvPicPr>
          <p:cNvPr id="3" name="Picture 7" descr="fundo2"/>
          <p:cNvPicPr>
            <a:picLocks noChangeAspect="1" noChangeArrowheads="1"/>
          </p:cNvPicPr>
          <p:nvPr/>
        </p:nvPicPr>
        <p:blipFill>
          <a:blip r:embed="rId2" cstate="print"/>
          <a:srcRect/>
          <a:stretch>
            <a:fillRect/>
          </a:stretch>
        </p:blipFill>
        <p:spPr bwMode="auto">
          <a:xfrm>
            <a:off x="0" y="-9525"/>
            <a:ext cx="9144000" cy="6877050"/>
          </a:xfrm>
          <a:prstGeom prst="rect">
            <a:avLst/>
          </a:prstGeom>
          <a:noFill/>
          <a:ln w="9525">
            <a:noFill/>
            <a:miter lim="800000"/>
            <a:headEnd/>
            <a:tailEnd/>
          </a:ln>
        </p:spPr>
      </p:pic>
      <p:sp>
        <p:nvSpPr>
          <p:cNvPr id="5125" name="Rectangle 5"/>
          <p:cNvSpPr>
            <a:spLocks noGrp="1" noChangeArrowheads="1"/>
          </p:cNvSpPr>
          <p:nvPr>
            <p:ph type="subTitle" idx="1"/>
          </p:nvPr>
        </p:nvSpPr>
        <p:spPr>
          <a:xfrm>
            <a:off x="1555750" y="4319588"/>
            <a:ext cx="7048500" cy="622300"/>
          </a:xfrm>
        </p:spPr>
        <p:txBody>
          <a:bodyPr tIns="45720" bIns="45720"/>
          <a:lstStyle>
            <a:lvl1pPr marL="0" indent="0">
              <a:buFontTx/>
              <a:buNone/>
              <a:defRPr sz="2000" b="1"/>
            </a:lvl1pPr>
          </a:lstStyle>
          <a:p>
            <a:r>
              <a:rPr lang="pt-PT"/>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904038" y="47625"/>
            <a:ext cx="2239962" cy="2413000"/>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179388" y="47625"/>
            <a:ext cx="6572250" cy="2413000"/>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179388" y="1149350"/>
            <a:ext cx="4316412" cy="1311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149350"/>
            <a:ext cx="4316413" cy="1311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dirty="0" smtClean="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124075" y="47625"/>
            <a:ext cx="7019925" cy="765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PT" smtClean="0"/>
              <a:t>Click to edit Master title style</a:t>
            </a:r>
          </a:p>
        </p:txBody>
      </p:sp>
      <p:sp>
        <p:nvSpPr>
          <p:cNvPr id="1027" name="Rectangle 4"/>
          <p:cNvSpPr>
            <a:spLocks noGrp="1" noChangeArrowheads="1"/>
          </p:cNvSpPr>
          <p:nvPr>
            <p:ph type="body" idx="1"/>
          </p:nvPr>
        </p:nvSpPr>
        <p:spPr bwMode="auto">
          <a:xfrm>
            <a:off x="179388" y="1149350"/>
            <a:ext cx="8785225" cy="1193800"/>
          </a:xfrm>
          <a:prstGeom prst="rect">
            <a:avLst/>
          </a:prstGeom>
          <a:noFill/>
          <a:ln w="9525">
            <a:noFill/>
            <a:miter lim="800000"/>
            <a:headEnd/>
            <a:tailEnd/>
          </a:ln>
        </p:spPr>
        <p:txBody>
          <a:bodyPr vert="horz" wrap="square" lIns="91440" tIns="90000" rIns="91440" bIns="90000" numCol="1" anchor="t" anchorCtr="0" compatLnSpc="1">
            <a:prstTxWarp prst="textNoShape">
              <a:avLst/>
            </a:prstTxWarp>
            <a:spAutoFit/>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p>
        </p:txBody>
      </p:sp>
      <p:sp>
        <p:nvSpPr>
          <p:cNvPr id="4104" name="Line 8"/>
          <p:cNvSpPr>
            <a:spLocks noChangeShapeType="1"/>
          </p:cNvSpPr>
          <p:nvPr/>
        </p:nvSpPr>
        <p:spPr bwMode="auto">
          <a:xfrm>
            <a:off x="0" y="860425"/>
            <a:ext cx="9036050" cy="0"/>
          </a:xfrm>
          <a:prstGeom prst="line">
            <a:avLst/>
          </a:prstGeom>
          <a:noFill/>
          <a:ln w="19050">
            <a:solidFill>
              <a:srgbClr val="003366"/>
            </a:solidFill>
            <a:round/>
            <a:headEnd/>
            <a:tailEnd/>
          </a:ln>
          <a:effectLst/>
        </p:spPr>
        <p:txBody>
          <a:bodyPr/>
          <a:lstStyle/>
          <a:p>
            <a:pPr>
              <a:defRPr/>
            </a:pPr>
            <a:endParaRPr lang="pt-PT" dirty="0">
              <a:latin typeface="Arial" pitchFamily="34" charset="0"/>
              <a:cs typeface="+mn-cs"/>
            </a:endParaRPr>
          </a:p>
        </p:txBody>
      </p:sp>
      <p:sp>
        <p:nvSpPr>
          <p:cNvPr id="4107" name="Line 11"/>
          <p:cNvSpPr>
            <a:spLocks noChangeShapeType="1"/>
          </p:cNvSpPr>
          <p:nvPr/>
        </p:nvSpPr>
        <p:spPr bwMode="auto">
          <a:xfrm>
            <a:off x="120650" y="901700"/>
            <a:ext cx="9036050" cy="0"/>
          </a:xfrm>
          <a:prstGeom prst="line">
            <a:avLst/>
          </a:prstGeom>
          <a:noFill/>
          <a:ln w="19050">
            <a:solidFill>
              <a:srgbClr val="336699"/>
            </a:solidFill>
            <a:round/>
            <a:headEnd/>
            <a:tailEnd/>
          </a:ln>
          <a:effectLst/>
        </p:spPr>
        <p:txBody>
          <a:bodyPr/>
          <a:lstStyle/>
          <a:p>
            <a:pPr>
              <a:defRPr/>
            </a:pPr>
            <a:endParaRPr lang="pt-PT" dirty="0">
              <a:latin typeface="Arial" pitchFamily="34" charset="0"/>
              <a:cs typeface="+mn-cs"/>
            </a:endParaRPr>
          </a:p>
        </p:txBody>
      </p:sp>
      <p:pic>
        <p:nvPicPr>
          <p:cNvPr id="1030" name="Picture 12" descr="Logotipo"/>
          <p:cNvPicPr>
            <a:picLocks noChangeAspect="1" noChangeArrowheads="1"/>
          </p:cNvPicPr>
          <p:nvPr/>
        </p:nvPicPr>
        <p:blipFill>
          <a:blip r:embed="rId13" cstate="print"/>
          <a:srcRect/>
          <a:stretch>
            <a:fillRect/>
          </a:stretch>
        </p:blipFill>
        <p:spPr bwMode="auto">
          <a:xfrm>
            <a:off x="107950" y="188913"/>
            <a:ext cx="1800225" cy="423862"/>
          </a:xfrm>
          <a:prstGeom prst="rect">
            <a:avLst/>
          </a:prstGeom>
          <a:noFill/>
          <a:ln w="9525">
            <a:noFill/>
            <a:miter lim="800000"/>
            <a:headEnd/>
            <a:tailEnd/>
          </a:ln>
        </p:spPr>
      </p:pic>
      <p:sp>
        <p:nvSpPr>
          <p:cNvPr id="1035" name="Text Box 11"/>
          <p:cNvSpPr txBox="1">
            <a:spLocks noChangeArrowheads="1"/>
          </p:cNvSpPr>
          <p:nvPr/>
        </p:nvSpPr>
        <p:spPr bwMode="auto">
          <a:xfrm>
            <a:off x="8739188" y="6746875"/>
            <a:ext cx="360362" cy="106363"/>
          </a:xfrm>
          <a:prstGeom prst="rect">
            <a:avLst/>
          </a:prstGeom>
          <a:noFill/>
          <a:ln w="9525">
            <a:noFill/>
            <a:miter lim="800000"/>
            <a:headEnd/>
            <a:tailEnd/>
          </a:ln>
          <a:effectLst/>
        </p:spPr>
        <p:txBody>
          <a:bodyPr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r" eaLnBrk="1" hangingPunct="1">
              <a:spcBef>
                <a:spcPct val="50000"/>
              </a:spcBef>
              <a:defRPr/>
            </a:pPr>
            <a:r>
              <a:rPr lang="pt-PT" sz="700" dirty="0">
                <a:cs typeface="+mn-cs"/>
              </a:rPr>
              <a:t> </a:t>
            </a:r>
            <a:fld id="{A32B8533-3BEE-4E18-BE82-C84937580204}" type="slidenum">
              <a:rPr lang="pt-PT" sz="700">
                <a:cs typeface="+mn-cs"/>
              </a:rPr>
              <a:pPr algn="r" eaLnBrk="1" hangingPunct="1">
                <a:spcBef>
                  <a:spcPct val="50000"/>
                </a:spcBef>
                <a:defRPr/>
              </a:pPr>
              <a:t>‹#›</a:t>
            </a:fld>
            <a:endParaRPr lang="en-US" sz="700" dirty="0">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eaLnBrk="0" fontAlgn="base" hangingPunct="0">
        <a:spcBef>
          <a:spcPct val="0"/>
        </a:spcBef>
        <a:spcAft>
          <a:spcPct val="0"/>
        </a:spcAft>
        <a:defRPr sz="1600" b="1">
          <a:solidFill>
            <a:srgbClr val="003366"/>
          </a:solidFill>
          <a:latin typeface="+mj-lt"/>
          <a:ea typeface="+mj-ea"/>
          <a:cs typeface="+mj-cs"/>
        </a:defRPr>
      </a:lvl1pPr>
      <a:lvl2pPr algn="l" rtl="0" eaLnBrk="0" fontAlgn="base" hangingPunct="0">
        <a:spcBef>
          <a:spcPct val="0"/>
        </a:spcBef>
        <a:spcAft>
          <a:spcPct val="0"/>
        </a:spcAft>
        <a:defRPr sz="1600" b="1">
          <a:solidFill>
            <a:srgbClr val="003366"/>
          </a:solidFill>
          <a:latin typeface="Arial" pitchFamily="34" charset="0"/>
        </a:defRPr>
      </a:lvl2pPr>
      <a:lvl3pPr algn="l" rtl="0" eaLnBrk="0" fontAlgn="base" hangingPunct="0">
        <a:spcBef>
          <a:spcPct val="0"/>
        </a:spcBef>
        <a:spcAft>
          <a:spcPct val="0"/>
        </a:spcAft>
        <a:defRPr sz="1600" b="1">
          <a:solidFill>
            <a:srgbClr val="003366"/>
          </a:solidFill>
          <a:latin typeface="Arial" pitchFamily="34" charset="0"/>
        </a:defRPr>
      </a:lvl3pPr>
      <a:lvl4pPr algn="l" rtl="0" eaLnBrk="0" fontAlgn="base" hangingPunct="0">
        <a:spcBef>
          <a:spcPct val="0"/>
        </a:spcBef>
        <a:spcAft>
          <a:spcPct val="0"/>
        </a:spcAft>
        <a:defRPr sz="1600" b="1">
          <a:solidFill>
            <a:srgbClr val="003366"/>
          </a:solidFill>
          <a:latin typeface="Arial" pitchFamily="34" charset="0"/>
        </a:defRPr>
      </a:lvl4pPr>
      <a:lvl5pPr algn="l" rtl="0" eaLnBrk="0" fontAlgn="base" hangingPunct="0">
        <a:spcBef>
          <a:spcPct val="0"/>
        </a:spcBef>
        <a:spcAft>
          <a:spcPct val="0"/>
        </a:spcAft>
        <a:defRPr sz="1600" b="1">
          <a:solidFill>
            <a:srgbClr val="003366"/>
          </a:solidFill>
          <a:latin typeface="Arial" pitchFamily="34" charset="0"/>
        </a:defRPr>
      </a:lvl5pPr>
      <a:lvl6pPr marL="457200" algn="l" rtl="0" fontAlgn="base">
        <a:spcBef>
          <a:spcPct val="0"/>
        </a:spcBef>
        <a:spcAft>
          <a:spcPct val="0"/>
        </a:spcAft>
        <a:defRPr b="1">
          <a:solidFill>
            <a:srgbClr val="003366"/>
          </a:solidFill>
          <a:latin typeface="Arial" pitchFamily="34" charset="0"/>
        </a:defRPr>
      </a:lvl6pPr>
      <a:lvl7pPr marL="914400" algn="l" rtl="0" fontAlgn="base">
        <a:spcBef>
          <a:spcPct val="0"/>
        </a:spcBef>
        <a:spcAft>
          <a:spcPct val="0"/>
        </a:spcAft>
        <a:defRPr b="1">
          <a:solidFill>
            <a:srgbClr val="003366"/>
          </a:solidFill>
          <a:latin typeface="Arial" pitchFamily="34" charset="0"/>
        </a:defRPr>
      </a:lvl7pPr>
      <a:lvl8pPr marL="1371600" algn="l" rtl="0" fontAlgn="base">
        <a:spcBef>
          <a:spcPct val="0"/>
        </a:spcBef>
        <a:spcAft>
          <a:spcPct val="0"/>
        </a:spcAft>
        <a:defRPr b="1">
          <a:solidFill>
            <a:srgbClr val="003366"/>
          </a:solidFill>
          <a:latin typeface="Arial" pitchFamily="34" charset="0"/>
        </a:defRPr>
      </a:lvl8pPr>
      <a:lvl9pPr marL="1828800" algn="l" rtl="0" fontAlgn="base">
        <a:spcBef>
          <a:spcPct val="0"/>
        </a:spcBef>
        <a:spcAft>
          <a:spcPct val="0"/>
        </a:spcAft>
        <a:defRPr b="1">
          <a:solidFill>
            <a:srgbClr val="003366"/>
          </a:solidFill>
          <a:latin typeface="Arial" pitchFamily="34" charset="0"/>
        </a:defRPr>
      </a:lvl9pPr>
    </p:titleStyle>
    <p:bodyStyle>
      <a:lvl1pPr marL="185738" indent="-185738" algn="l" rtl="0" eaLnBrk="0" fontAlgn="base" hangingPunct="0">
        <a:spcBef>
          <a:spcPct val="30000"/>
        </a:spcBef>
        <a:spcAft>
          <a:spcPct val="30000"/>
        </a:spcAft>
        <a:buClr>
          <a:srgbClr val="A50021"/>
        </a:buClr>
        <a:buChar char="•"/>
        <a:defRPr sz="900">
          <a:solidFill>
            <a:schemeClr val="tx1"/>
          </a:solidFill>
          <a:latin typeface="+mn-lt"/>
          <a:ea typeface="+mn-ea"/>
          <a:cs typeface="+mn-cs"/>
        </a:defRPr>
      </a:lvl1pPr>
      <a:lvl2pPr marL="630238" indent="-173038" algn="l" rtl="0" eaLnBrk="0" fontAlgn="base" hangingPunct="0">
        <a:spcBef>
          <a:spcPct val="30000"/>
        </a:spcBef>
        <a:spcAft>
          <a:spcPct val="30000"/>
        </a:spcAft>
        <a:buClr>
          <a:srgbClr val="003366"/>
        </a:buClr>
        <a:buSzPct val="80000"/>
        <a:buFont typeface="Wingdings" pitchFamily="2" charset="2"/>
        <a:buChar char="§"/>
        <a:defRPr sz="900">
          <a:solidFill>
            <a:schemeClr val="tx1"/>
          </a:solidFill>
          <a:latin typeface="+mn-lt"/>
        </a:defRPr>
      </a:lvl2pPr>
      <a:lvl3pPr marL="1074738" indent="-158750" algn="l" rtl="0" eaLnBrk="0" fontAlgn="base" hangingPunct="0">
        <a:spcBef>
          <a:spcPct val="30000"/>
        </a:spcBef>
        <a:spcAft>
          <a:spcPct val="30000"/>
        </a:spcAft>
        <a:buClr>
          <a:srgbClr val="003366"/>
        </a:buClr>
        <a:buSzPct val="80000"/>
        <a:buFont typeface="Wingdings" pitchFamily="2" charset="2"/>
        <a:buChar char="§"/>
        <a:defRPr sz="900">
          <a:solidFill>
            <a:schemeClr val="tx1"/>
          </a:solidFill>
          <a:latin typeface="+mn-lt"/>
        </a:defRPr>
      </a:lvl3pPr>
      <a:lvl4pPr marL="1519238" indent="-147638" algn="l" rtl="0" eaLnBrk="0" fontAlgn="base" hangingPunct="0">
        <a:spcBef>
          <a:spcPct val="30000"/>
        </a:spcBef>
        <a:spcAft>
          <a:spcPct val="30000"/>
        </a:spcAft>
        <a:buClr>
          <a:srgbClr val="003366"/>
        </a:buClr>
        <a:buSzPct val="80000"/>
        <a:buFont typeface="Wingdings" pitchFamily="2" charset="2"/>
        <a:buChar char="§"/>
        <a:defRPr sz="900">
          <a:solidFill>
            <a:schemeClr val="tx1"/>
          </a:solidFill>
          <a:latin typeface="+mn-lt"/>
        </a:defRPr>
      </a:lvl4pPr>
      <a:lvl5pPr marL="1976438" indent="-147638" algn="l" rtl="0" eaLnBrk="0" fontAlgn="base" hangingPunct="0">
        <a:spcBef>
          <a:spcPct val="30000"/>
        </a:spcBef>
        <a:spcAft>
          <a:spcPct val="30000"/>
        </a:spcAft>
        <a:buClr>
          <a:srgbClr val="003366"/>
        </a:buClr>
        <a:buSzPct val="80000"/>
        <a:buFont typeface="Wingdings" pitchFamily="2" charset="2"/>
        <a:buChar char="§"/>
        <a:defRPr sz="900">
          <a:solidFill>
            <a:schemeClr val="tx1"/>
          </a:solidFill>
          <a:latin typeface="+mn-lt"/>
        </a:defRPr>
      </a:lvl5pPr>
      <a:lvl6pPr marL="2433638" indent="-147638" algn="l" rtl="0" fontAlgn="base">
        <a:spcBef>
          <a:spcPct val="30000"/>
        </a:spcBef>
        <a:spcAft>
          <a:spcPct val="30000"/>
        </a:spcAft>
        <a:buClr>
          <a:srgbClr val="003366"/>
        </a:buClr>
        <a:buSzPct val="80000"/>
        <a:buFont typeface="Wingdings" pitchFamily="2" charset="2"/>
        <a:buChar char="§"/>
        <a:defRPr sz="1000">
          <a:solidFill>
            <a:schemeClr val="tx1"/>
          </a:solidFill>
          <a:latin typeface="+mn-lt"/>
        </a:defRPr>
      </a:lvl6pPr>
      <a:lvl7pPr marL="2890838" indent="-147638" algn="l" rtl="0" fontAlgn="base">
        <a:spcBef>
          <a:spcPct val="30000"/>
        </a:spcBef>
        <a:spcAft>
          <a:spcPct val="30000"/>
        </a:spcAft>
        <a:buClr>
          <a:srgbClr val="003366"/>
        </a:buClr>
        <a:buSzPct val="80000"/>
        <a:buFont typeface="Wingdings" pitchFamily="2" charset="2"/>
        <a:buChar char="§"/>
        <a:defRPr sz="1000">
          <a:solidFill>
            <a:schemeClr val="tx1"/>
          </a:solidFill>
          <a:latin typeface="+mn-lt"/>
        </a:defRPr>
      </a:lvl7pPr>
      <a:lvl8pPr marL="3348038" indent="-147638" algn="l" rtl="0" fontAlgn="base">
        <a:spcBef>
          <a:spcPct val="30000"/>
        </a:spcBef>
        <a:spcAft>
          <a:spcPct val="30000"/>
        </a:spcAft>
        <a:buClr>
          <a:srgbClr val="003366"/>
        </a:buClr>
        <a:buSzPct val="80000"/>
        <a:buFont typeface="Wingdings" pitchFamily="2" charset="2"/>
        <a:buChar char="§"/>
        <a:defRPr sz="1000">
          <a:solidFill>
            <a:schemeClr val="tx1"/>
          </a:solidFill>
          <a:latin typeface="+mn-lt"/>
        </a:defRPr>
      </a:lvl8pPr>
      <a:lvl9pPr marL="3805238" indent="-147638" algn="l" rtl="0" fontAlgn="base">
        <a:spcBef>
          <a:spcPct val="30000"/>
        </a:spcBef>
        <a:spcAft>
          <a:spcPct val="30000"/>
        </a:spcAft>
        <a:buClr>
          <a:srgbClr val="003366"/>
        </a:buClr>
        <a:buSzPct val="80000"/>
        <a:buFont typeface="Wingdings" pitchFamily="2" charset="2"/>
        <a:buChar char="§"/>
        <a:defRPr sz="10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www.incentivos.qren.p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8"/>
          <p:cNvSpPr txBox="1">
            <a:spLocks noChangeArrowheads="1"/>
          </p:cNvSpPr>
          <p:nvPr/>
        </p:nvSpPr>
        <p:spPr bwMode="auto">
          <a:xfrm>
            <a:off x="468313" y="1773238"/>
            <a:ext cx="7416800" cy="3024187"/>
          </a:xfrm>
          <a:prstGeom prst="rect">
            <a:avLst/>
          </a:prstGeom>
          <a:noFill/>
          <a:ln w="92075">
            <a:noFill/>
            <a:miter lim="800000"/>
            <a:headEnd/>
            <a:tailEnd/>
          </a:ln>
        </p:spPr>
        <p:txBody>
          <a:bodyPr/>
          <a:lstStyle/>
          <a:p>
            <a:pPr>
              <a:lnSpc>
                <a:spcPct val="175000"/>
              </a:lnSpc>
            </a:pPr>
            <a:r>
              <a:rPr lang="pt-PT" sz="4000" b="1" dirty="0" smtClean="0">
                <a:solidFill>
                  <a:srgbClr val="000066"/>
                </a:solidFill>
                <a:latin typeface="Calibri" pitchFamily="34" charset="0"/>
              </a:rPr>
              <a:t>FEI CREDIT LINES</a:t>
            </a:r>
            <a:endParaRPr lang="pt-PT" sz="4000" b="1" dirty="0">
              <a:solidFill>
                <a:srgbClr val="000066"/>
              </a:solidFill>
              <a:latin typeface="Calibri" pitchFamily="34" charset="0"/>
            </a:endParaRPr>
          </a:p>
          <a:p>
            <a:pPr>
              <a:lnSpc>
                <a:spcPct val="175000"/>
              </a:lnSpc>
            </a:pPr>
            <a:endParaRPr lang="pt-PT" sz="500" b="1" dirty="0">
              <a:solidFill>
                <a:srgbClr val="000066"/>
              </a:solidFill>
              <a:latin typeface="Calibri" pitchFamily="34" charset="0"/>
            </a:endParaRPr>
          </a:p>
          <a:p>
            <a:pPr>
              <a:lnSpc>
                <a:spcPts val="3000"/>
              </a:lnSpc>
            </a:pPr>
            <a:r>
              <a:rPr lang="pt-PT" sz="2400" b="1" i="1" dirty="0">
                <a:solidFill>
                  <a:srgbClr val="000066"/>
                </a:solidFill>
                <a:latin typeface="Calibri" pitchFamily="34" charset="0"/>
              </a:rPr>
              <a:t>PME Investe </a:t>
            </a:r>
            <a:r>
              <a:rPr lang="pt-PT" sz="2400" b="1" i="1" dirty="0" smtClean="0">
                <a:solidFill>
                  <a:srgbClr val="000066"/>
                </a:solidFill>
                <a:latin typeface="Calibri" pitchFamily="34" charset="0"/>
              </a:rPr>
              <a:t>I &amp; II</a:t>
            </a:r>
            <a:endParaRPr lang="pt-PT" sz="2400" b="1" i="1" dirty="0">
              <a:solidFill>
                <a:srgbClr val="000066"/>
              </a:solidFill>
              <a:latin typeface="Calibri" pitchFamily="34" charset="0"/>
            </a:endParaRPr>
          </a:p>
          <a:p>
            <a:pPr>
              <a:lnSpc>
                <a:spcPts val="3000"/>
              </a:lnSpc>
            </a:pPr>
            <a:endParaRPr lang="pt-PT" sz="2400" b="1" i="1" dirty="0" smtClean="0">
              <a:solidFill>
                <a:srgbClr val="000066"/>
              </a:solidFill>
              <a:latin typeface="Calibri" pitchFamily="34" charset="0"/>
            </a:endParaRPr>
          </a:p>
          <a:p>
            <a:pPr>
              <a:lnSpc>
                <a:spcPts val="3000"/>
              </a:lnSpc>
            </a:pPr>
            <a:endParaRPr lang="pt-PT" sz="2400" b="1" i="1" dirty="0">
              <a:solidFill>
                <a:srgbClr val="000066"/>
              </a:solidFill>
              <a:latin typeface="Calibri" pitchFamily="34" charset="0"/>
            </a:endParaRPr>
          </a:p>
          <a:p>
            <a:pPr>
              <a:lnSpc>
                <a:spcPts val="3000"/>
              </a:lnSpc>
            </a:pPr>
            <a:r>
              <a:rPr lang="en-US" sz="1800" b="1" i="1" dirty="0">
                <a:solidFill>
                  <a:srgbClr val="000066"/>
                </a:solidFill>
                <a:latin typeface="Calibri" pitchFamily="34" charset="0"/>
              </a:rPr>
              <a:t>FIN-EN -Sharing Methodologies on Financial Engineering for Enterprises</a:t>
            </a:r>
          </a:p>
          <a:p>
            <a:pPr>
              <a:lnSpc>
                <a:spcPct val="175000"/>
              </a:lnSpc>
            </a:pPr>
            <a:endParaRPr lang="pt-PT" sz="3600" b="1" dirty="0">
              <a:solidFill>
                <a:srgbClr val="000066"/>
              </a:solidFill>
              <a:latin typeface="Calibri" pitchFamily="34" charset="0"/>
            </a:endParaRPr>
          </a:p>
          <a:p>
            <a:pPr>
              <a:lnSpc>
                <a:spcPct val="175000"/>
              </a:lnSpc>
            </a:pPr>
            <a:endParaRPr lang="pt-PT" sz="3600" b="1" dirty="0">
              <a:solidFill>
                <a:srgbClr val="000066"/>
              </a:solidFill>
              <a:latin typeface="Calibri" pitchFamily="34" charset="0"/>
            </a:endParaRPr>
          </a:p>
        </p:txBody>
      </p:sp>
      <p:pic>
        <p:nvPicPr>
          <p:cNvPr id="15363" name="Picture 15" descr="QREN_Logotipo(H)"/>
          <p:cNvPicPr>
            <a:picLocks noChangeAspect="1" noChangeArrowheads="1"/>
          </p:cNvPicPr>
          <p:nvPr/>
        </p:nvPicPr>
        <p:blipFill>
          <a:blip r:embed="rId2" cstate="print"/>
          <a:srcRect l="9679" t="22771" r="9668" b="22578"/>
          <a:stretch>
            <a:fillRect/>
          </a:stretch>
        </p:blipFill>
        <p:spPr bwMode="auto">
          <a:xfrm>
            <a:off x="5795963" y="6165850"/>
            <a:ext cx="1327150" cy="636588"/>
          </a:xfrm>
          <a:prstGeom prst="rect">
            <a:avLst/>
          </a:prstGeom>
          <a:noFill/>
          <a:ln w="9525">
            <a:noFill/>
            <a:miter lim="800000"/>
            <a:headEnd/>
            <a:tailEnd/>
          </a:ln>
        </p:spPr>
      </p:pic>
      <p:pic>
        <p:nvPicPr>
          <p:cNvPr id="15364" name="Picture 17" descr="Logo_Compete"/>
          <p:cNvPicPr>
            <a:picLocks noChangeAspect="1" noChangeArrowheads="1"/>
          </p:cNvPicPr>
          <p:nvPr/>
        </p:nvPicPr>
        <p:blipFill>
          <a:blip r:embed="rId3" cstate="print"/>
          <a:srcRect/>
          <a:stretch>
            <a:fillRect/>
          </a:stretch>
        </p:blipFill>
        <p:spPr bwMode="auto">
          <a:xfrm>
            <a:off x="4427538" y="6165850"/>
            <a:ext cx="1008062" cy="588963"/>
          </a:xfrm>
          <a:prstGeom prst="rect">
            <a:avLst/>
          </a:prstGeom>
          <a:noFill/>
          <a:ln w="9525">
            <a:noFill/>
            <a:miter lim="800000"/>
            <a:headEnd/>
            <a:tailEnd/>
          </a:ln>
        </p:spPr>
      </p:pic>
      <p:pic>
        <p:nvPicPr>
          <p:cNvPr id="15365" name="Picture 20" descr="Image002"/>
          <p:cNvPicPr>
            <a:picLocks noChangeAspect="1" noChangeArrowheads="1"/>
          </p:cNvPicPr>
          <p:nvPr/>
        </p:nvPicPr>
        <p:blipFill>
          <a:blip r:embed="rId4" cstate="print"/>
          <a:srcRect/>
          <a:stretch>
            <a:fillRect/>
          </a:stretch>
        </p:blipFill>
        <p:spPr bwMode="auto">
          <a:xfrm>
            <a:off x="250825" y="6237288"/>
            <a:ext cx="1155700" cy="449262"/>
          </a:xfrm>
          <a:prstGeom prst="rect">
            <a:avLst/>
          </a:prstGeom>
          <a:noFill/>
          <a:ln w="9525">
            <a:noFill/>
            <a:miter lim="800000"/>
            <a:headEnd/>
            <a:tailEnd/>
          </a:ln>
        </p:spPr>
      </p:pic>
      <p:pic>
        <p:nvPicPr>
          <p:cNvPr id="15366" name="Picture 22" descr="UE - Feder cor PT"/>
          <p:cNvPicPr>
            <a:picLocks noChangeAspect="1" noChangeArrowheads="1"/>
          </p:cNvPicPr>
          <p:nvPr/>
        </p:nvPicPr>
        <p:blipFill>
          <a:blip r:embed="rId5" cstate="print"/>
          <a:srcRect/>
          <a:stretch>
            <a:fillRect/>
          </a:stretch>
        </p:blipFill>
        <p:spPr bwMode="auto">
          <a:xfrm>
            <a:off x="7407275" y="6351588"/>
            <a:ext cx="1557338" cy="390525"/>
          </a:xfrm>
          <a:prstGeom prst="rect">
            <a:avLst/>
          </a:prstGeom>
          <a:noFill/>
          <a:ln w="9525">
            <a:noFill/>
            <a:miter lim="800000"/>
            <a:headEnd/>
            <a:tailEnd/>
          </a:ln>
        </p:spPr>
      </p:pic>
      <p:sp>
        <p:nvSpPr>
          <p:cNvPr id="15367" name="Rectangle 5"/>
          <p:cNvSpPr txBox="1">
            <a:spLocks noChangeArrowheads="1"/>
          </p:cNvSpPr>
          <p:nvPr/>
        </p:nvSpPr>
        <p:spPr bwMode="auto">
          <a:xfrm>
            <a:off x="4932040" y="5229225"/>
            <a:ext cx="3743648" cy="441788"/>
          </a:xfrm>
          <a:prstGeom prst="rect">
            <a:avLst/>
          </a:prstGeom>
          <a:noFill/>
          <a:ln w="9525">
            <a:noFill/>
            <a:miter lim="800000"/>
            <a:headEnd/>
            <a:tailEnd/>
          </a:ln>
        </p:spPr>
        <p:txBody>
          <a:bodyPr wrap="square">
            <a:spAutoFit/>
          </a:bodyPr>
          <a:lstStyle/>
          <a:p>
            <a:pPr>
              <a:lnSpc>
                <a:spcPts val="3000"/>
              </a:lnSpc>
              <a:buClr>
                <a:srgbClr val="A50021"/>
              </a:buClr>
            </a:pPr>
            <a:r>
              <a:rPr lang="en-GB" sz="1800" b="1" dirty="0" smtClean="0">
                <a:solidFill>
                  <a:srgbClr val="000066"/>
                </a:solidFill>
                <a:latin typeface="Calibri" pitchFamily="34" charset="0"/>
              </a:rPr>
              <a:t>Lisbon Meeting, 26 September 2013</a:t>
            </a:r>
            <a:endParaRPr lang="en-GB" sz="1800" b="1" dirty="0">
              <a:solidFill>
                <a:srgbClr val="000066"/>
              </a:solidFill>
              <a:latin typeface="Calibri" pitchFamily="34" charset="0"/>
            </a:endParaRPr>
          </a:p>
        </p:txBody>
      </p:sp>
      <p:pic>
        <p:nvPicPr>
          <p:cNvPr id="15368" name="Picture 16" descr="logotipo_POR_Lisboa"/>
          <p:cNvPicPr>
            <a:picLocks noChangeAspect="1" noChangeArrowheads="1"/>
          </p:cNvPicPr>
          <p:nvPr/>
        </p:nvPicPr>
        <p:blipFill>
          <a:blip r:embed="rId6" cstate="print"/>
          <a:srcRect l="10524" t="6265" r="10544" b="12289"/>
          <a:stretch>
            <a:fillRect/>
          </a:stretch>
        </p:blipFill>
        <p:spPr bwMode="auto">
          <a:xfrm>
            <a:off x="3319463" y="6165850"/>
            <a:ext cx="747712" cy="647700"/>
          </a:xfrm>
          <a:prstGeom prst="rect">
            <a:avLst/>
          </a:prstGeom>
          <a:noFill/>
          <a:ln w="9525">
            <a:noFill/>
            <a:miter lim="800000"/>
            <a:headEnd/>
            <a:tailEnd/>
          </a:ln>
        </p:spPr>
      </p:pic>
      <p:pic>
        <p:nvPicPr>
          <p:cNvPr id="15369" name="Picture 18" descr="Algarve21_Logotipo_Cor-Positivo"/>
          <p:cNvPicPr>
            <a:picLocks noChangeAspect="1" noChangeArrowheads="1"/>
          </p:cNvPicPr>
          <p:nvPr/>
        </p:nvPicPr>
        <p:blipFill>
          <a:blip r:embed="rId7" cstate="print"/>
          <a:srcRect/>
          <a:stretch>
            <a:fillRect/>
          </a:stretch>
        </p:blipFill>
        <p:spPr bwMode="auto">
          <a:xfrm>
            <a:off x="1874838" y="6308725"/>
            <a:ext cx="1041400" cy="360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p:txBody>
          <a:bodyPr/>
          <a:lstStyle/>
          <a:p>
            <a:pPr eaLnBrk="1" hangingPunct="1"/>
            <a:r>
              <a:rPr lang="en-US" sz="2200" dirty="0" smtClean="0">
                <a:latin typeface="Calibri" pitchFamily="34" charset="0"/>
              </a:rPr>
              <a:t>Advantages for the SMEs</a:t>
            </a:r>
          </a:p>
        </p:txBody>
      </p:sp>
      <p:sp>
        <p:nvSpPr>
          <p:cNvPr id="27650" name="CaixaDeTexto 8"/>
          <p:cNvSpPr txBox="1">
            <a:spLocks noChangeArrowheads="1"/>
          </p:cNvSpPr>
          <p:nvPr/>
        </p:nvSpPr>
        <p:spPr bwMode="auto">
          <a:xfrm>
            <a:off x="539750" y="1366838"/>
            <a:ext cx="8064500" cy="3539430"/>
          </a:xfrm>
          <a:prstGeom prst="rect">
            <a:avLst/>
          </a:prstGeom>
          <a:noFill/>
          <a:ln w="9525">
            <a:noFill/>
            <a:miter lim="800000"/>
            <a:headEnd/>
            <a:tailEnd/>
          </a:ln>
        </p:spPr>
        <p:txBody>
          <a:bodyPr>
            <a:spAutoFit/>
          </a:bodyPr>
          <a:lstStyle/>
          <a:p>
            <a:pPr indent="287338">
              <a:lnSpc>
                <a:spcPct val="200000"/>
              </a:lnSpc>
              <a:buFont typeface="Wingdings" pitchFamily="2" charset="2"/>
              <a:buChar char="ü"/>
            </a:pPr>
            <a:r>
              <a:rPr lang="en-GB" sz="1600" b="1" dirty="0" smtClean="0">
                <a:solidFill>
                  <a:srgbClr val="000066"/>
                </a:solidFill>
                <a:latin typeface="Calibri" pitchFamily="34" charset="0"/>
              </a:rPr>
              <a:t>Competitive Interest Rates</a:t>
            </a:r>
          </a:p>
          <a:p>
            <a:pPr indent="287338">
              <a:lnSpc>
                <a:spcPct val="200000"/>
              </a:lnSpc>
            </a:pPr>
            <a:r>
              <a:rPr lang="en-GB" sz="1600" dirty="0" smtClean="0">
                <a:solidFill>
                  <a:srgbClr val="000066"/>
                </a:solidFill>
                <a:latin typeface="Calibri" pitchFamily="34" charset="0"/>
              </a:rPr>
              <a:t>Lower than the market average rates</a:t>
            </a:r>
            <a:endParaRPr lang="en-GB" sz="1600" b="1" dirty="0" smtClean="0">
              <a:solidFill>
                <a:srgbClr val="000066"/>
              </a:solidFill>
              <a:latin typeface="Calibri" pitchFamily="34" charset="0"/>
            </a:endParaRPr>
          </a:p>
          <a:p>
            <a:pPr indent="287338">
              <a:lnSpc>
                <a:spcPct val="200000"/>
              </a:lnSpc>
              <a:buFont typeface="Wingdings" pitchFamily="2" charset="2"/>
              <a:buChar char="ü"/>
            </a:pPr>
            <a:r>
              <a:rPr lang="en-GB" sz="1600" b="1" dirty="0" smtClean="0">
                <a:solidFill>
                  <a:srgbClr val="000066"/>
                </a:solidFill>
                <a:latin typeface="Calibri" pitchFamily="34" charset="0"/>
              </a:rPr>
              <a:t>Benefiting from a Mutual Guarantee </a:t>
            </a:r>
          </a:p>
          <a:p>
            <a:pPr indent="287338">
              <a:lnSpc>
                <a:spcPct val="200000"/>
              </a:lnSpc>
            </a:pPr>
            <a:r>
              <a:rPr lang="en-GB" sz="1600" dirty="0" smtClean="0">
                <a:solidFill>
                  <a:srgbClr val="000066"/>
                </a:solidFill>
                <a:latin typeface="Calibri" pitchFamily="34" charset="0"/>
              </a:rPr>
              <a:t>Easier access to credit as a result of sharing risk between Banks and MGS</a:t>
            </a:r>
          </a:p>
          <a:p>
            <a:pPr indent="287338">
              <a:lnSpc>
                <a:spcPct val="200000"/>
              </a:lnSpc>
              <a:buFont typeface="Wingdings" pitchFamily="2" charset="2"/>
              <a:buChar char="ü"/>
            </a:pPr>
            <a:r>
              <a:rPr lang="en-GB" sz="1600" b="1" dirty="0" smtClean="0">
                <a:solidFill>
                  <a:srgbClr val="000066"/>
                </a:solidFill>
                <a:latin typeface="Calibri" pitchFamily="34" charset="0"/>
              </a:rPr>
              <a:t>Subsidised Interest Rates </a:t>
            </a:r>
          </a:p>
          <a:p>
            <a:pPr indent="287338">
              <a:lnSpc>
                <a:spcPct val="200000"/>
              </a:lnSpc>
            </a:pPr>
            <a:r>
              <a:rPr lang="en-GB" sz="1600" dirty="0" smtClean="0">
                <a:solidFill>
                  <a:srgbClr val="000066"/>
                </a:solidFill>
                <a:latin typeface="Calibri" pitchFamily="34" charset="0"/>
              </a:rPr>
              <a:t>Interest is partially subsidized</a:t>
            </a:r>
          </a:p>
          <a:p>
            <a:pPr indent="287338">
              <a:lnSpc>
                <a:spcPct val="200000"/>
              </a:lnSpc>
              <a:buFont typeface="Wingdings" pitchFamily="2" charset="2"/>
              <a:buChar char="ü"/>
            </a:pPr>
            <a:r>
              <a:rPr lang="en-GB" sz="1600" b="1" dirty="0" smtClean="0">
                <a:solidFill>
                  <a:srgbClr val="000066"/>
                </a:solidFill>
                <a:latin typeface="Calibri" pitchFamily="34" charset="0"/>
              </a:rPr>
              <a:t>Guarantee Fees are fully subsidized</a:t>
            </a:r>
            <a:endParaRPr lang="en-GB" sz="1600" b="1" dirty="0">
              <a:solidFill>
                <a:srgbClr val="000066"/>
              </a:solidFill>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ítulo 1"/>
          <p:cNvSpPr>
            <a:spLocks noGrp="1"/>
          </p:cNvSpPr>
          <p:nvPr>
            <p:ph type="title"/>
          </p:nvPr>
        </p:nvSpPr>
        <p:spPr/>
        <p:txBody>
          <a:bodyPr/>
          <a:lstStyle/>
          <a:p>
            <a:r>
              <a:rPr lang="en-GB" sz="2200" dirty="0" smtClean="0">
                <a:latin typeface="Calibri" pitchFamily="34" charset="0"/>
              </a:rPr>
              <a:t>Access Conditions</a:t>
            </a:r>
          </a:p>
        </p:txBody>
      </p:sp>
      <p:sp>
        <p:nvSpPr>
          <p:cNvPr id="28674" name="Rectângulo 5"/>
          <p:cNvSpPr>
            <a:spLocks noChangeArrowheads="1"/>
          </p:cNvSpPr>
          <p:nvPr/>
        </p:nvSpPr>
        <p:spPr bwMode="auto">
          <a:xfrm>
            <a:off x="214313" y="1341438"/>
            <a:ext cx="8929687" cy="3785652"/>
          </a:xfrm>
          <a:prstGeom prst="rect">
            <a:avLst/>
          </a:prstGeom>
          <a:noFill/>
          <a:ln w="9525">
            <a:noFill/>
            <a:miter lim="800000"/>
            <a:headEnd/>
            <a:tailEnd/>
          </a:ln>
        </p:spPr>
        <p:txBody>
          <a:bodyPr>
            <a:spAutoFit/>
          </a:bodyPr>
          <a:lstStyle/>
          <a:p>
            <a:pPr indent="287338">
              <a:lnSpc>
                <a:spcPct val="250000"/>
              </a:lnSpc>
              <a:buFont typeface="Wingdings" pitchFamily="2" charset="2"/>
              <a:buChar char="ü"/>
            </a:pPr>
            <a:r>
              <a:rPr lang="en-GB" sz="1600" b="1" dirty="0" smtClean="0">
                <a:solidFill>
                  <a:srgbClr val="000066"/>
                </a:solidFill>
                <a:latin typeface="Calibri" pitchFamily="34" charset="0"/>
              </a:rPr>
              <a:t>Micro, Small or Medium Enterprises</a:t>
            </a:r>
            <a:endParaRPr lang="en-GB" sz="1600" dirty="0" smtClean="0">
              <a:solidFill>
                <a:srgbClr val="000066"/>
              </a:solidFill>
              <a:latin typeface="Calibri" pitchFamily="34" charset="0"/>
            </a:endParaRPr>
          </a:p>
          <a:p>
            <a:pPr indent="287338">
              <a:lnSpc>
                <a:spcPct val="250000"/>
              </a:lnSpc>
              <a:buFont typeface="Wingdings" pitchFamily="2" charset="2"/>
              <a:buChar char="ü"/>
            </a:pPr>
            <a:r>
              <a:rPr lang="en-GB" sz="1600" b="1" dirty="0" smtClean="0">
                <a:solidFill>
                  <a:srgbClr val="000066"/>
                </a:solidFill>
                <a:latin typeface="Calibri" pitchFamily="34" charset="0"/>
              </a:rPr>
              <a:t>Location – company’s head office in Mainland Portugal</a:t>
            </a:r>
          </a:p>
          <a:p>
            <a:pPr indent="287338">
              <a:lnSpc>
                <a:spcPct val="250000"/>
              </a:lnSpc>
              <a:buFont typeface="Wingdings" pitchFamily="2" charset="2"/>
              <a:buChar char="ü"/>
            </a:pPr>
            <a:r>
              <a:rPr lang="en-GB" sz="1600" b="1" dirty="0" smtClean="0">
                <a:solidFill>
                  <a:srgbClr val="000066"/>
                </a:solidFill>
                <a:latin typeface="Calibri" pitchFamily="34" charset="0"/>
              </a:rPr>
              <a:t>Company’s activity in line with SAFPRI (FEI national regulation)</a:t>
            </a:r>
          </a:p>
          <a:p>
            <a:pPr indent="287338">
              <a:lnSpc>
                <a:spcPct val="250000"/>
              </a:lnSpc>
              <a:buFont typeface="Wingdings" pitchFamily="2" charset="2"/>
              <a:buChar char="ü"/>
            </a:pPr>
            <a:r>
              <a:rPr lang="en-GB" sz="1600" b="1" dirty="0" smtClean="0">
                <a:solidFill>
                  <a:srgbClr val="000066"/>
                </a:solidFill>
                <a:latin typeface="Calibri" pitchFamily="34" charset="0"/>
              </a:rPr>
              <a:t>No prior unjustified incidents or defaults with banks</a:t>
            </a:r>
          </a:p>
          <a:p>
            <a:pPr indent="287338">
              <a:lnSpc>
                <a:spcPct val="250000"/>
              </a:lnSpc>
              <a:buFont typeface="Wingdings" pitchFamily="2" charset="2"/>
              <a:buChar char="ü"/>
            </a:pPr>
            <a:r>
              <a:rPr lang="en-GB" sz="1600" b="1" dirty="0" smtClean="0">
                <a:solidFill>
                  <a:srgbClr val="000066"/>
                </a:solidFill>
                <a:latin typeface="Calibri" pitchFamily="34" charset="0"/>
              </a:rPr>
              <a:t>All contributions to the Tax Administration or Social Security have been settled</a:t>
            </a:r>
          </a:p>
          <a:p>
            <a:pPr indent="287338">
              <a:lnSpc>
                <a:spcPct val="250000"/>
              </a:lnSpc>
              <a:buFont typeface="Wingdings" pitchFamily="2" charset="2"/>
              <a:buChar char="ü"/>
            </a:pPr>
            <a:r>
              <a:rPr lang="en-GB" sz="1600" b="1" dirty="0" smtClean="0">
                <a:solidFill>
                  <a:srgbClr val="000066"/>
                </a:solidFill>
                <a:latin typeface="Calibri" pitchFamily="34" charset="0"/>
              </a:rPr>
              <a:t>Companies benefiting from PME Investe I Credit Line could not apply for Credit Line PME Investe II</a:t>
            </a:r>
            <a:endParaRPr lang="en-GB" sz="1600" b="1" dirty="0">
              <a:solidFill>
                <a:srgbClr val="000066"/>
              </a:solidFill>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ítulo 1"/>
          <p:cNvSpPr>
            <a:spLocks noGrp="1"/>
          </p:cNvSpPr>
          <p:nvPr>
            <p:ph type="title"/>
          </p:nvPr>
        </p:nvSpPr>
        <p:spPr/>
        <p:txBody>
          <a:bodyPr/>
          <a:lstStyle/>
          <a:p>
            <a:r>
              <a:rPr lang="en-GB" sz="2200" dirty="0" smtClean="0">
                <a:latin typeface="Calibri" pitchFamily="34" charset="0"/>
              </a:rPr>
              <a:t>Investments</a:t>
            </a:r>
          </a:p>
        </p:txBody>
      </p:sp>
      <p:sp>
        <p:nvSpPr>
          <p:cNvPr id="29698" name="Rectângulo 5"/>
          <p:cNvSpPr>
            <a:spLocks noChangeArrowheads="1"/>
          </p:cNvSpPr>
          <p:nvPr/>
        </p:nvSpPr>
        <p:spPr bwMode="auto">
          <a:xfrm>
            <a:off x="647700" y="3716338"/>
            <a:ext cx="7885113" cy="1938992"/>
          </a:xfrm>
          <a:prstGeom prst="rect">
            <a:avLst/>
          </a:prstGeom>
          <a:noFill/>
          <a:ln w="9525">
            <a:noFill/>
            <a:miter lim="800000"/>
            <a:headEnd/>
            <a:tailEnd/>
          </a:ln>
        </p:spPr>
        <p:txBody>
          <a:bodyPr>
            <a:spAutoFit/>
          </a:bodyPr>
          <a:lstStyle/>
          <a:p>
            <a:pPr lvl="1" indent="-358775">
              <a:lnSpc>
                <a:spcPct val="250000"/>
              </a:lnSpc>
              <a:buFont typeface="Wingdings" pitchFamily="2" charset="2"/>
              <a:buChar char="ü"/>
            </a:pPr>
            <a:r>
              <a:rPr lang="en-GB" sz="1600" b="1" dirty="0" smtClean="0">
                <a:solidFill>
                  <a:srgbClr val="000066"/>
                </a:solidFill>
                <a:latin typeface="Calibri" pitchFamily="34" charset="0"/>
              </a:rPr>
              <a:t>Acquisition of land, real-estate, vehicles and second-hand goods</a:t>
            </a:r>
          </a:p>
          <a:p>
            <a:pPr lvl="1" indent="-358775">
              <a:lnSpc>
                <a:spcPct val="250000"/>
              </a:lnSpc>
              <a:buFont typeface="Wingdings" pitchFamily="2" charset="2"/>
              <a:buChar char="ü"/>
            </a:pPr>
            <a:r>
              <a:rPr lang="en-GB" sz="1600" b="1" dirty="0" smtClean="0">
                <a:solidFill>
                  <a:srgbClr val="000066"/>
                </a:solidFill>
                <a:latin typeface="Calibri" pitchFamily="34" charset="0"/>
              </a:rPr>
              <a:t>Financial restructuring and/or debt consolidation</a:t>
            </a:r>
          </a:p>
          <a:p>
            <a:pPr lvl="1" indent="-358775">
              <a:lnSpc>
                <a:spcPct val="250000"/>
              </a:lnSpc>
              <a:buFont typeface="Wingdings" pitchFamily="2" charset="2"/>
              <a:buChar char="ü"/>
            </a:pPr>
            <a:r>
              <a:rPr lang="en-GB" sz="1600" b="1" dirty="0" smtClean="0">
                <a:solidFill>
                  <a:srgbClr val="000066"/>
                </a:solidFill>
                <a:latin typeface="Calibri" pitchFamily="34" charset="0"/>
              </a:rPr>
              <a:t>Operations excluded by the SAFPRI (FEI national regulation)</a:t>
            </a:r>
            <a:endParaRPr lang="en-GB" sz="1600" b="1" dirty="0">
              <a:solidFill>
                <a:srgbClr val="000066"/>
              </a:solidFill>
              <a:latin typeface="Calibri" pitchFamily="34" charset="0"/>
            </a:endParaRPr>
          </a:p>
        </p:txBody>
      </p:sp>
      <p:sp>
        <p:nvSpPr>
          <p:cNvPr id="4" name="AutoShape 3"/>
          <p:cNvSpPr>
            <a:spLocks noChangeArrowheads="1"/>
          </p:cNvSpPr>
          <p:nvPr/>
        </p:nvSpPr>
        <p:spPr bwMode="auto">
          <a:xfrm>
            <a:off x="611188" y="3176588"/>
            <a:ext cx="7777162" cy="396875"/>
          </a:xfrm>
          <a:prstGeom prst="roundRect">
            <a:avLst>
              <a:gd name="adj" fmla="val 16667"/>
            </a:avLst>
          </a:prstGeom>
          <a:solidFill>
            <a:schemeClr val="bg1">
              <a:lumMod val="85000"/>
            </a:schemeClr>
          </a:solidFill>
          <a:ln w="12700">
            <a:noFill/>
            <a:round/>
            <a:headEnd type="none" w="sm" len="sm"/>
            <a:tailEnd/>
          </a:ln>
        </p:spPr>
        <p:txBody>
          <a:bodyPr wrap="none" anchor="ctr"/>
          <a:lstStyle/>
          <a:p>
            <a:pPr>
              <a:defRPr/>
            </a:pPr>
            <a:r>
              <a:rPr lang="pt-BR" sz="1800" b="1">
                <a:solidFill>
                  <a:srgbClr val="000066"/>
                </a:solidFill>
                <a:latin typeface="Calibri" pitchFamily="34" charset="0"/>
              </a:rPr>
              <a:t>Not eligible</a:t>
            </a:r>
          </a:p>
        </p:txBody>
      </p:sp>
      <p:sp>
        <p:nvSpPr>
          <p:cNvPr id="5" name="AutoShape 3"/>
          <p:cNvSpPr>
            <a:spLocks noChangeArrowheads="1"/>
          </p:cNvSpPr>
          <p:nvPr/>
        </p:nvSpPr>
        <p:spPr bwMode="auto">
          <a:xfrm>
            <a:off x="611188" y="1484313"/>
            <a:ext cx="7777162" cy="396875"/>
          </a:xfrm>
          <a:prstGeom prst="roundRect">
            <a:avLst>
              <a:gd name="adj" fmla="val 16667"/>
            </a:avLst>
          </a:prstGeom>
          <a:solidFill>
            <a:schemeClr val="bg1">
              <a:lumMod val="85000"/>
            </a:schemeClr>
          </a:solidFill>
          <a:ln w="12700">
            <a:noFill/>
            <a:round/>
            <a:headEnd type="none" w="sm" len="sm"/>
            <a:tailEnd/>
          </a:ln>
        </p:spPr>
        <p:txBody>
          <a:bodyPr wrap="none" anchor="ctr"/>
          <a:lstStyle/>
          <a:p>
            <a:pPr>
              <a:defRPr/>
            </a:pPr>
            <a:r>
              <a:rPr lang="pt-BR" sz="1800" b="1">
                <a:solidFill>
                  <a:srgbClr val="000066"/>
                </a:solidFill>
                <a:latin typeface="Calibri" pitchFamily="34" charset="0"/>
              </a:rPr>
              <a:t>Eligible</a:t>
            </a:r>
          </a:p>
        </p:txBody>
      </p:sp>
      <p:sp>
        <p:nvSpPr>
          <p:cNvPr id="29701" name="Rectângulo 6"/>
          <p:cNvSpPr>
            <a:spLocks noChangeArrowheads="1"/>
          </p:cNvSpPr>
          <p:nvPr/>
        </p:nvSpPr>
        <p:spPr bwMode="auto">
          <a:xfrm>
            <a:off x="611188" y="1989138"/>
            <a:ext cx="7885112" cy="1008225"/>
          </a:xfrm>
          <a:prstGeom prst="rect">
            <a:avLst/>
          </a:prstGeom>
          <a:noFill/>
          <a:ln w="9525">
            <a:noFill/>
            <a:miter lim="800000"/>
            <a:headEnd/>
            <a:tailEnd/>
          </a:ln>
        </p:spPr>
        <p:txBody>
          <a:bodyPr>
            <a:spAutoFit/>
          </a:bodyPr>
          <a:lstStyle/>
          <a:p>
            <a:pPr lvl="1" indent="-358775">
              <a:lnSpc>
                <a:spcPct val="200000"/>
              </a:lnSpc>
              <a:buFont typeface="Wingdings" pitchFamily="2" charset="2"/>
              <a:buChar char="ü"/>
            </a:pPr>
            <a:r>
              <a:rPr lang="en-GB" sz="1600" b="1" dirty="0" smtClean="0">
                <a:solidFill>
                  <a:srgbClr val="000066"/>
                </a:solidFill>
                <a:latin typeface="Calibri" pitchFamily="34" charset="0"/>
              </a:rPr>
              <a:t>Investment in new tangible or intangible fixed assets and investment in working capital related to the increase in activity</a:t>
            </a:r>
            <a:endParaRPr lang="en-GB" sz="1600" b="1" dirty="0">
              <a:solidFill>
                <a:srgbClr val="000066"/>
              </a:solidFill>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ítulo 1"/>
          <p:cNvSpPr>
            <a:spLocks noGrp="1"/>
          </p:cNvSpPr>
          <p:nvPr>
            <p:ph type="title"/>
          </p:nvPr>
        </p:nvSpPr>
        <p:spPr/>
        <p:txBody>
          <a:bodyPr/>
          <a:lstStyle/>
          <a:p>
            <a:r>
              <a:rPr lang="en-GB" sz="2200" smtClean="0">
                <a:latin typeface="Calibri" pitchFamily="34" charset="0"/>
              </a:rPr>
              <a:t>Application Process</a:t>
            </a:r>
          </a:p>
        </p:txBody>
      </p:sp>
      <p:grpSp>
        <p:nvGrpSpPr>
          <p:cNvPr id="30722" name="Group 27"/>
          <p:cNvGrpSpPr>
            <a:grpSpLocks/>
          </p:cNvGrpSpPr>
          <p:nvPr/>
        </p:nvGrpSpPr>
        <p:grpSpPr bwMode="auto">
          <a:xfrm>
            <a:off x="684212" y="1628775"/>
            <a:ext cx="7775575" cy="4032250"/>
            <a:chOff x="431" y="1026"/>
            <a:chExt cx="4898" cy="2540"/>
          </a:xfrm>
        </p:grpSpPr>
        <p:sp>
          <p:nvSpPr>
            <p:cNvPr id="25" name="Text Box 43"/>
            <p:cNvSpPr txBox="1">
              <a:spLocks noChangeArrowheads="1"/>
            </p:cNvSpPr>
            <p:nvPr/>
          </p:nvSpPr>
          <p:spPr bwMode="auto">
            <a:xfrm>
              <a:off x="2223" y="2386"/>
              <a:ext cx="1247" cy="477"/>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55675" eaLnBrk="0" hangingPunct="0">
                <a:spcBef>
                  <a:spcPct val="30000"/>
                </a:spcBef>
                <a:spcAft>
                  <a:spcPct val="20000"/>
                </a:spcAft>
                <a:buClr>
                  <a:srgbClr val="003366"/>
                </a:buClr>
                <a:tabLst>
                  <a:tab pos="0" algn="l"/>
                </a:tabLst>
                <a:defRPr sz="1000"/>
              </a:pPr>
              <a:r>
                <a:rPr lang="en-US" sz="2200" b="1" dirty="0" smtClean="0">
                  <a:solidFill>
                    <a:schemeClr val="bg1"/>
                  </a:solidFill>
                  <a:latin typeface="Calibri" pitchFamily="34" charset="0"/>
                </a:rPr>
                <a:t>Banks</a:t>
              </a:r>
              <a:endParaRPr lang="en-US" sz="2200" b="1" dirty="0">
                <a:solidFill>
                  <a:schemeClr val="bg1"/>
                </a:solidFill>
                <a:latin typeface="Calibri" pitchFamily="34" charset="0"/>
              </a:endParaRPr>
            </a:p>
          </p:txBody>
        </p:sp>
        <p:sp>
          <p:nvSpPr>
            <p:cNvPr id="26" name="Text Box 43"/>
            <p:cNvSpPr txBox="1">
              <a:spLocks noChangeArrowheads="1"/>
            </p:cNvSpPr>
            <p:nvPr/>
          </p:nvSpPr>
          <p:spPr bwMode="auto">
            <a:xfrm>
              <a:off x="2223" y="1026"/>
              <a:ext cx="1247" cy="477"/>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55675" eaLnBrk="0" hangingPunct="0">
                <a:spcBef>
                  <a:spcPct val="30000"/>
                </a:spcBef>
                <a:spcAft>
                  <a:spcPct val="20000"/>
                </a:spcAft>
                <a:buClr>
                  <a:srgbClr val="003366"/>
                </a:buClr>
                <a:tabLst>
                  <a:tab pos="0" algn="l"/>
                </a:tabLst>
                <a:defRPr sz="1000"/>
              </a:pPr>
              <a:r>
                <a:rPr lang="en-US" sz="2200" b="1" dirty="0" smtClean="0">
                  <a:solidFill>
                    <a:schemeClr val="bg1"/>
                  </a:solidFill>
                  <a:latin typeface="Calibri" pitchFamily="34" charset="0"/>
                </a:rPr>
                <a:t>MGS</a:t>
              </a:r>
              <a:endParaRPr lang="en-US" sz="2200" b="1" dirty="0">
                <a:solidFill>
                  <a:schemeClr val="bg1"/>
                </a:solidFill>
                <a:latin typeface="Calibri" pitchFamily="34" charset="0"/>
              </a:endParaRPr>
            </a:p>
          </p:txBody>
        </p:sp>
        <p:sp>
          <p:nvSpPr>
            <p:cNvPr id="28" name="Rectângulo arredondado 27"/>
            <p:cNvSpPr/>
            <p:nvPr/>
          </p:nvSpPr>
          <p:spPr bwMode="auto">
            <a:xfrm>
              <a:off x="431" y="1026"/>
              <a:ext cx="839" cy="1860"/>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55675" eaLnBrk="0" hangingPunct="0">
                <a:lnSpc>
                  <a:spcPts val="700"/>
                </a:lnSpc>
                <a:spcBef>
                  <a:spcPct val="30000"/>
                </a:spcBef>
                <a:spcAft>
                  <a:spcPct val="20000"/>
                </a:spcAft>
                <a:buClr>
                  <a:srgbClr val="003366"/>
                </a:buClr>
                <a:tabLst>
                  <a:tab pos="0" algn="l"/>
                </a:tabLst>
                <a:defRPr/>
              </a:pPr>
              <a:r>
                <a:rPr lang="pt-PT" sz="1700" b="1" dirty="0">
                  <a:solidFill>
                    <a:schemeClr val="bg1"/>
                  </a:solidFill>
                  <a:latin typeface="Calibri" pitchFamily="34" charset="0"/>
                </a:rPr>
                <a:t>PME </a:t>
              </a:r>
            </a:p>
            <a:p>
              <a:pPr algn="ctr" defTabSz="955675" eaLnBrk="0" hangingPunct="0">
                <a:lnSpc>
                  <a:spcPts val="700"/>
                </a:lnSpc>
                <a:spcBef>
                  <a:spcPct val="30000"/>
                </a:spcBef>
                <a:spcAft>
                  <a:spcPct val="20000"/>
                </a:spcAft>
                <a:buClr>
                  <a:srgbClr val="003366"/>
                </a:buClr>
                <a:tabLst>
                  <a:tab pos="0" algn="l"/>
                </a:tabLst>
                <a:defRPr/>
              </a:pPr>
              <a:r>
                <a:rPr lang="pt-PT" sz="1600" b="1" dirty="0">
                  <a:solidFill>
                    <a:schemeClr val="bg1"/>
                  </a:solidFill>
                  <a:latin typeface="Calibri" pitchFamily="34" charset="0"/>
                </a:rPr>
                <a:t>Investimentos</a:t>
              </a:r>
            </a:p>
          </p:txBody>
        </p:sp>
        <p:sp>
          <p:nvSpPr>
            <p:cNvPr id="30726" name="Line 35"/>
            <p:cNvSpPr>
              <a:spLocks noChangeShapeType="1"/>
            </p:cNvSpPr>
            <p:nvPr/>
          </p:nvSpPr>
          <p:spPr bwMode="auto">
            <a:xfrm flipH="1" flipV="1">
              <a:off x="1293" y="2613"/>
              <a:ext cx="884" cy="0"/>
            </a:xfrm>
            <a:prstGeom prst="line">
              <a:avLst/>
            </a:prstGeom>
            <a:noFill/>
            <a:ln w="31750">
              <a:solidFill>
                <a:srgbClr val="FF0000"/>
              </a:solidFill>
              <a:prstDash val="dash"/>
              <a:round/>
              <a:headEnd/>
              <a:tailEnd type="triangle" w="lg" len="med"/>
            </a:ln>
          </p:spPr>
          <p:txBody>
            <a:bodyPr/>
            <a:lstStyle/>
            <a:p>
              <a:endParaRPr lang="pt-PT"/>
            </a:p>
          </p:txBody>
        </p:sp>
        <p:cxnSp>
          <p:nvCxnSpPr>
            <p:cNvPr id="30727" name="Conexão recta unidireccional 32"/>
            <p:cNvCxnSpPr>
              <a:cxnSpLocks noChangeShapeType="1"/>
              <a:stCxn id="25" idx="0"/>
              <a:endCxn id="26" idx="2"/>
            </p:cNvCxnSpPr>
            <p:nvPr/>
          </p:nvCxnSpPr>
          <p:spPr bwMode="auto">
            <a:xfrm flipV="1">
              <a:off x="2846" y="1502"/>
              <a:ext cx="0" cy="885"/>
            </a:xfrm>
            <a:prstGeom prst="straightConnector1">
              <a:avLst/>
            </a:prstGeom>
            <a:noFill/>
            <a:ln w="31750" algn="ctr">
              <a:solidFill>
                <a:srgbClr val="FF0000"/>
              </a:solidFill>
              <a:prstDash val="dash"/>
              <a:round/>
              <a:headEnd type="arrow" w="med" len="med"/>
              <a:tailEnd type="arrow" w="med" len="med"/>
            </a:ln>
          </p:spPr>
        </p:cxnSp>
        <p:sp>
          <p:nvSpPr>
            <p:cNvPr id="30728" name="Line 35"/>
            <p:cNvSpPr>
              <a:spLocks noChangeShapeType="1"/>
            </p:cNvSpPr>
            <p:nvPr/>
          </p:nvSpPr>
          <p:spPr bwMode="auto">
            <a:xfrm flipH="1" flipV="1">
              <a:off x="3515" y="2613"/>
              <a:ext cx="907" cy="1"/>
            </a:xfrm>
            <a:prstGeom prst="line">
              <a:avLst/>
            </a:prstGeom>
            <a:noFill/>
            <a:ln w="31750">
              <a:solidFill>
                <a:srgbClr val="FF0000"/>
              </a:solidFill>
              <a:prstDash val="dash"/>
              <a:round/>
              <a:headEnd/>
              <a:tailEnd type="triangle" w="lg" len="med"/>
            </a:ln>
          </p:spPr>
          <p:txBody>
            <a:bodyPr/>
            <a:lstStyle/>
            <a:p>
              <a:endParaRPr lang="pt-PT"/>
            </a:p>
          </p:txBody>
        </p:sp>
        <p:sp>
          <p:nvSpPr>
            <p:cNvPr id="30729" name="CaixaDeTexto 36"/>
            <p:cNvSpPr txBox="1">
              <a:spLocks noChangeArrowheads="1"/>
            </p:cNvSpPr>
            <p:nvPr/>
          </p:nvSpPr>
          <p:spPr bwMode="auto">
            <a:xfrm>
              <a:off x="3470" y="2675"/>
              <a:ext cx="1043" cy="165"/>
            </a:xfrm>
            <a:prstGeom prst="rect">
              <a:avLst/>
            </a:prstGeom>
            <a:noFill/>
            <a:ln w="9525">
              <a:noFill/>
              <a:miter lim="800000"/>
              <a:headEnd/>
              <a:tailEnd/>
            </a:ln>
          </p:spPr>
          <p:txBody>
            <a:bodyPr>
              <a:spAutoFit/>
            </a:bodyPr>
            <a:lstStyle/>
            <a:p>
              <a:pPr algn="ctr"/>
              <a:r>
                <a:rPr lang="en-GB" sz="1100" b="1" dirty="0" smtClean="0">
                  <a:latin typeface="Calibri" pitchFamily="34" charset="0"/>
                </a:rPr>
                <a:t>Credit Request</a:t>
              </a:r>
              <a:endParaRPr lang="pt-PT" sz="1100" b="1" dirty="0">
                <a:latin typeface="Calibri" pitchFamily="34" charset="0"/>
              </a:endParaRPr>
            </a:p>
          </p:txBody>
        </p:sp>
        <p:sp>
          <p:nvSpPr>
            <p:cNvPr id="30730" name="CaixaDeTexto 37"/>
            <p:cNvSpPr txBox="1">
              <a:spLocks noChangeArrowheads="1"/>
            </p:cNvSpPr>
            <p:nvPr/>
          </p:nvSpPr>
          <p:spPr bwMode="auto">
            <a:xfrm>
              <a:off x="1429" y="2675"/>
              <a:ext cx="657" cy="165"/>
            </a:xfrm>
            <a:prstGeom prst="rect">
              <a:avLst/>
            </a:prstGeom>
            <a:noFill/>
            <a:ln w="9525">
              <a:noFill/>
              <a:miter lim="800000"/>
              <a:headEnd/>
              <a:tailEnd/>
            </a:ln>
          </p:spPr>
          <p:txBody>
            <a:bodyPr>
              <a:spAutoFit/>
            </a:bodyPr>
            <a:lstStyle/>
            <a:p>
              <a:pPr algn="ctr"/>
              <a:r>
                <a:rPr lang="en-GB" sz="1100" b="1" dirty="0" smtClean="0">
                  <a:latin typeface="Calibri" pitchFamily="34" charset="0"/>
                </a:rPr>
                <a:t>Application</a:t>
              </a:r>
              <a:endParaRPr lang="en-GB" sz="1100" b="1" dirty="0">
                <a:latin typeface="Calibri" pitchFamily="34" charset="0"/>
              </a:endParaRPr>
            </a:p>
          </p:txBody>
        </p:sp>
        <p:cxnSp>
          <p:nvCxnSpPr>
            <p:cNvPr id="30731" name="Conexão em ângulos rectos 39"/>
            <p:cNvCxnSpPr>
              <a:cxnSpLocks noChangeShapeType="1"/>
              <a:stCxn id="28" idx="2"/>
              <a:endCxn id="25" idx="2"/>
            </p:cNvCxnSpPr>
            <p:nvPr/>
          </p:nvCxnSpPr>
          <p:spPr bwMode="auto">
            <a:xfrm rot="5400000" flipH="1" flipV="1">
              <a:off x="1838" y="1876"/>
              <a:ext cx="22" cy="1995"/>
            </a:xfrm>
            <a:prstGeom prst="bentConnector3">
              <a:avLst>
                <a:gd name="adj1" fmla="val -1755718"/>
              </a:avLst>
            </a:prstGeom>
            <a:noFill/>
            <a:ln w="31750" algn="ctr">
              <a:solidFill>
                <a:srgbClr val="FF0000"/>
              </a:solidFill>
              <a:prstDash val="dash"/>
              <a:round/>
              <a:headEnd/>
              <a:tailEnd type="arrow" w="med" len="med"/>
            </a:ln>
          </p:spPr>
        </p:cxnSp>
        <p:sp>
          <p:nvSpPr>
            <p:cNvPr id="30732" name="CaixaDeTexto 48"/>
            <p:cNvSpPr txBox="1">
              <a:spLocks noChangeArrowheads="1"/>
            </p:cNvSpPr>
            <p:nvPr/>
          </p:nvSpPr>
          <p:spPr bwMode="auto">
            <a:xfrm>
              <a:off x="1156" y="3090"/>
              <a:ext cx="1406" cy="164"/>
            </a:xfrm>
            <a:prstGeom prst="rect">
              <a:avLst/>
            </a:prstGeom>
            <a:noFill/>
            <a:ln w="9525">
              <a:noFill/>
              <a:miter lim="800000"/>
              <a:headEnd/>
              <a:tailEnd/>
            </a:ln>
          </p:spPr>
          <p:txBody>
            <a:bodyPr>
              <a:spAutoFit/>
            </a:bodyPr>
            <a:lstStyle/>
            <a:p>
              <a:pPr algn="ctr"/>
              <a:r>
                <a:rPr lang="en-GB" sz="1100" b="1" dirty="0" smtClean="0">
                  <a:latin typeface="Calibri" pitchFamily="34" charset="0"/>
                </a:rPr>
                <a:t>Approval</a:t>
              </a:r>
              <a:endParaRPr lang="en-GB" sz="1100" b="1" dirty="0">
                <a:latin typeface="Calibri" pitchFamily="34" charset="0"/>
              </a:endParaRPr>
            </a:p>
          </p:txBody>
        </p:sp>
        <p:sp>
          <p:nvSpPr>
            <p:cNvPr id="30733" name="CaixaDeTexto 49"/>
            <p:cNvSpPr txBox="1">
              <a:spLocks noChangeArrowheads="1"/>
            </p:cNvSpPr>
            <p:nvPr/>
          </p:nvSpPr>
          <p:spPr bwMode="auto">
            <a:xfrm>
              <a:off x="1338" y="3295"/>
              <a:ext cx="862" cy="271"/>
            </a:xfrm>
            <a:prstGeom prst="rect">
              <a:avLst/>
            </a:prstGeom>
            <a:noFill/>
            <a:ln w="9525">
              <a:noFill/>
              <a:miter lim="800000"/>
              <a:headEnd/>
              <a:tailEnd/>
            </a:ln>
          </p:spPr>
          <p:txBody>
            <a:bodyPr>
              <a:spAutoFit/>
            </a:bodyPr>
            <a:lstStyle/>
            <a:p>
              <a:pPr algn="ctr"/>
              <a:r>
                <a:rPr lang="en-GB" sz="1100" b="1" u="sng" dirty="0" smtClean="0">
                  <a:latin typeface="Calibri" pitchFamily="34" charset="0"/>
                </a:rPr>
                <a:t>Maximum </a:t>
              </a:r>
            </a:p>
            <a:p>
              <a:pPr algn="ctr"/>
              <a:r>
                <a:rPr lang="en-GB" sz="1100" b="1" u="sng" dirty="0" smtClean="0">
                  <a:latin typeface="Calibri" pitchFamily="34" charset="0"/>
                </a:rPr>
                <a:t>3 business days</a:t>
              </a:r>
              <a:endParaRPr lang="en-GB" sz="1100" b="1" u="sng" dirty="0">
                <a:latin typeface="Calibri" pitchFamily="34" charset="0"/>
              </a:endParaRPr>
            </a:p>
          </p:txBody>
        </p:sp>
        <p:sp>
          <p:nvSpPr>
            <p:cNvPr id="30734" name="CaixaDeTexto 64"/>
            <p:cNvSpPr txBox="1">
              <a:spLocks noChangeArrowheads="1"/>
            </p:cNvSpPr>
            <p:nvPr/>
          </p:nvSpPr>
          <p:spPr bwMode="auto">
            <a:xfrm>
              <a:off x="2109" y="1786"/>
              <a:ext cx="658" cy="270"/>
            </a:xfrm>
            <a:prstGeom prst="rect">
              <a:avLst/>
            </a:prstGeom>
            <a:noFill/>
            <a:ln w="9525">
              <a:noFill/>
              <a:miter lim="800000"/>
              <a:headEnd/>
              <a:tailEnd/>
            </a:ln>
          </p:spPr>
          <p:txBody>
            <a:bodyPr>
              <a:spAutoFit/>
            </a:bodyPr>
            <a:lstStyle/>
            <a:p>
              <a:pPr algn="ctr"/>
              <a:r>
                <a:rPr lang="en-GB" sz="1100" b="1" smtClean="0">
                  <a:latin typeface="Calibri" pitchFamily="34" charset="0"/>
                </a:rPr>
                <a:t>Approval of the guarantee</a:t>
              </a:r>
              <a:endParaRPr lang="en-GB" sz="1100" b="1">
                <a:latin typeface="Calibri" pitchFamily="34" charset="0"/>
              </a:endParaRPr>
            </a:p>
          </p:txBody>
        </p:sp>
        <p:sp>
          <p:nvSpPr>
            <p:cNvPr id="30735" name="CaixaDeTexto 65"/>
            <p:cNvSpPr txBox="1">
              <a:spLocks noChangeArrowheads="1"/>
            </p:cNvSpPr>
            <p:nvPr/>
          </p:nvSpPr>
          <p:spPr bwMode="auto">
            <a:xfrm>
              <a:off x="2880" y="1797"/>
              <a:ext cx="816" cy="270"/>
            </a:xfrm>
            <a:prstGeom prst="rect">
              <a:avLst/>
            </a:prstGeom>
            <a:noFill/>
            <a:ln w="9525">
              <a:noFill/>
              <a:miter lim="800000"/>
              <a:headEnd/>
              <a:tailEnd/>
            </a:ln>
          </p:spPr>
          <p:txBody>
            <a:bodyPr>
              <a:spAutoFit/>
            </a:bodyPr>
            <a:lstStyle/>
            <a:p>
              <a:pPr algn="ctr"/>
              <a:r>
                <a:rPr lang="en-GB" sz="1100" b="1" u="sng" smtClean="0">
                  <a:latin typeface="Calibri" pitchFamily="34" charset="0"/>
                </a:rPr>
                <a:t>Maximum</a:t>
              </a:r>
            </a:p>
            <a:p>
              <a:pPr algn="ctr"/>
              <a:r>
                <a:rPr lang="en-GB" sz="1100" b="1" u="sng" smtClean="0">
                  <a:latin typeface="Calibri" pitchFamily="34" charset="0"/>
                </a:rPr>
                <a:t> 7 business days</a:t>
              </a:r>
              <a:endParaRPr lang="en-GB" sz="1100" b="1" u="sng">
                <a:latin typeface="Calibri" pitchFamily="34" charset="0"/>
              </a:endParaRPr>
            </a:p>
          </p:txBody>
        </p:sp>
        <p:sp>
          <p:nvSpPr>
            <p:cNvPr id="69" name="Rectângulo arredondado 68"/>
            <p:cNvSpPr/>
            <p:nvPr/>
          </p:nvSpPr>
          <p:spPr bwMode="auto">
            <a:xfrm>
              <a:off x="4491" y="1071"/>
              <a:ext cx="838" cy="1860"/>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55675" eaLnBrk="0" hangingPunct="0">
                <a:lnSpc>
                  <a:spcPts val="700"/>
                </a:lnSpc>
                <a:spcBef>
                  <a:spcPct val="30000"/>
                </a:spcBef>
                <a:spcAft>
                  <a:spcPct val="20000"/>
                </a:spcAft>
                <a:buClr>
                  <a:srgbClr val="003366"/>
                </a:buClr>
                <a:tabLst>
                  <a:tab pos="0" algn="l"/>
                </a:tabLst>
                <a:defRPr/>
              </a:pPr>
              <a:r>
                <a:rPr lang="pt-PT" sz="1700" b="1" dirty="0" err="1" smtClean="0">
                  <a:solidFill>
                    <a:schemeClr val="bg1"/>
                  </a:solidFill>
                  <a:latin typeface="Calibri" pitchFamily="34" charset="0"/>
                </a:rPr>
                <a:t>SME’s</a:t>
              </a:r>
              <a:endParaRPr lang="pt-PT" sz="1700" b="1" dirty="0">
                <a:solidFill>
                  <a:schemeClr val="bg1"/>
                </a:solidFill>
                <a:latin typeface="Calibri" pitchFamily="34" charset="0"/>
              </a:endParaRPr>
            </a:p>
          </p:txBody>
        </p:sp>
        <p:cxnSp>
          <p:nvCxnSpPr>
            <p:cNvPr id="30737" name="Conexão em ângulos rectos 69"/>
            <p:cNvCxnSpPr>
              <a:cxnSpLocks noChangeShapeType="1"/>
              <a:endCxn id="69" idx="2"/>
            </p:cNvCxnSpPr>
            <p:nvPr/>
          </p:nvCxnSpPr>
          <p:spPr bwMode="auto">
            <a:xfrm>
              <a:off x="3014" y="2904"/>
              <a:ext cx="1894" cy="45"/>
            </a:xfrm>
            <a:prstGeom prst="bentConnector4">
              <a:avLst>
                <a:gd name="adj1" fmla="val -486"/>
                <a:gd name="adj2" fmla="val 900366"/>
              </a:avLst>
            </a:prstGeom>
            <a:noFill/>
            <a:ln w="31750" algn="ctr">
              <a:solidFill>
                <a:srgbClr val="FF0000"/>
              </a:solidFill>
              <a:prstDash val="dash"/>
              <a:round/>
              <a:headEnd/>
              <a:tailEnd type="arrow" w="med" len="med"/>
            </a:ln>
          </p:spPr>
        </p:cxnSp>
        <p:sp>
          <p:nvSpPr>
            <p:cNvPr id="30738" name="CaixaDeTexto 80"/>
            <p:cNvSpPr txBox="1">
              <a:spLocks noChangeArrowheads="1"/>
            </p:cNvSpPr>
            <p:nvPr/>
          </p:nvSpPr>
          <p:spPr bwMode="auto">
            <a:xfrm>
              <a:off x="3198" y="3022"/>
              <a:ext cx="1270" cy="271"/>
            </a:xfrm>
            <a:prstGeom prst="rect">
              <a:avLst/>
            </a:prstGeom>
            <a:noFill/>
            <a:ln w="9525">
              <a:noFill/>
              <a:miter lim="800000"/>
              <a:headEnd/>
              <a:tailEnd/>
            </a:ln>
          </p:spPr>
          <p:txBody>
            <a:bodyPr wrap="square">
              <a:spAutoFit/>
            </a:bodyPr>
            <a:lstStyle/>
            <a:p>
              <a:pPr algn="ctr"/>
              <a:r>
                <a:rPr lang="en-GB" sz="1100" b="1" dirty="0" smtClean="0">
                  <a:latin typeface="Calibri" pitchFamily="34" charset="0"/>
                </a:rPr>
                <a:t>Settlement of credit and guarantee agreements</a:t>
              </a:r>
              <a:endParaRPr lang="en-GB" sz="1100" b="1" dirty="0">
                <a:latin typeface="Calibri" pitchFamily="34" charset="0"/>
              </a:endParaRPr>
            </a:p>
          </p:txBody>
        </p:sp>
        <p:sp>
          <p:nvSpPr>
            <p:cNvPr id="30739" name="CaixaDeTexto 81"/>
            <p:cNvSpPr txBox="1">
              <a:spLocks noChangeArrowheads="1"/>
            </p:cNvSpPr>
            <p:nvPr/>
          </p:nvSpPr>
          <p:spPr bwMode="auto">
            <a:xfrm>
              <a:off x="3470" y="3295"/>
              <a:ext cx="861" cy="271"/>
            </a:xfrm>
            <a:prstGeom prst="rect">
              <a:avLst/>
            </a:prstGeom>
            <a:noFill/>
            <a:ln w="9525">
              <a:noFill/>
              <a:miter lim="800000"/>
              <a:headEnd/>
              <a:tailEnd/>
            </a:ln>
          </p:spPr>
          <p:txBody>
            <a:bodyPr>
              <a:spAutoFit/>
            </a:bodyPr>
            <a:lstStyle/>
            <a:p>
              <a:pPr algn="ctr"/>
              <a:r>
                <a:rPr lang="en-GB" sz="1100" b="1" u="sng" smtClean="0">
                  <a:latin typeface="Calibri" pitchFamily="34" charset="0"/>
                </a:rPr>
                <a:t>Maximum</a:t>
              </a:r>
            </a:p>
            <a:p>
              <a:pPr algn="ctr"/>
              <a:r>
                <a:rPr lang="en-GB" sz="1100" b="1" u="sng" smtClean="0">
                  <a:latin typeface="Calibri" pitchFamily="34" charset="0"/>
                </a:rPr>
                <a:t>30 business days</a:t>
              </a:r>
              <a:endParaRPr lang="en-GB" sz="1100" b="1" u="sng">
                <a:latin typeface="Calibri" pitchFamily="34" charset="0"/>
              </a:endParaRPr>
            </a:p>
          </p:txBody>
        </p:sp>
        <p:sp>
          <p:nvSpPr>
            <p:cNvPr id="86" name="Oval 85"/>
            <p:cNvSpPr/>
            <p:nvPr/>
          </p:nvSpPr>
          <p:spPr>
            <a:xfrm>
              <a:off x="2563" y="1570"/>
              <a:ext cx="158" cy="159"/>
            </a:xfrm>
            <a:prstGeom prst="ellipse">
              <a:avLst/>
            </a:prstGeom>
            <a:solidFill>
              <a:schemeClr val="bg1">
                <a:lumMod val="85000"/>
              </a:schemeClr>
            </a:solidFill>
            <a:ln w="15875">
              <a:solidFill>
                <a:schemeClr val="tx1">
                  <a:lumMod val="50000"/>
                  <a:lumOff val="50000"/>
                </a:schemeClr>
              </a:solidFill>
            </a:ln>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55675" eaLnBrk="0" hangingPunct="0">
                <a:spcBef>
                  <a:spcPct val="30000"/>
                </a:spcBef>
                <a:spcAft>
                  <a:spcPct val="20000"/>
                </a:spcAft>
                <a:buClr>
                  <a:srgbClr val="003366"/>
                </a:buClr>
                <a:tabLst>
                  <a:tab pos="0" algn="l"/>
                </a:tabLst>
                <a:defRPr sz="1000"/>
              </a:pPr>
              <a:r>
                <a:rPr lang="pt-PT" sz="1200" b="1" dirty="0" smtClean="0">
                  <a:solidFill>
                    <a:schemeClr val="tx1"/>
                  </a:solidFill>
                  <a:latin typeface="Calibri" pitchFamily="34" charset="0"/>
                </a:rPr>
                <a:t>2</a:t>
              </a:r>
            </a:p>
          </p:txBody>
        </p:sp>
        <p:sp>
          <p:nvSpPr>
            <p:cNvPr id="87" name="Oval 86"/>
            <p:cNvSpPr/>
            <p:nvPr/>
          </p:nvSpPr>
          <p:spPr>
            <a:xfrm>
              <a:off x="3560" y="2387"/>
              <a:ext cx="159" cy="158"/>
            </a:xfrm>
            <a:prstGeom prst="ellipse">
              <a:avLst/>
            </a:prstGeom>
            <a:solidFill>
              <a:schemeClr val="bg1">
                <a:lumMod val="85000"/>
              </a:schemeClr>
            </a:solidFill>
            <a:ln w="15875">
              <a:solidFill>
                <a:schemeClr val="tx1">
                  <a:lumMod val="50000"/>
                  <a:lumOff val="50000"/>
                </a:schemeClr>
              </a:solidFill>
            </a:ln>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55675" eaLnBrk="0" hangingPunct="0">
                <a:spcBef>
                  <a:spcPct val="30000"/>
                </a:spcBef>
                <a:spcAft>
                  <a:spcPct val="20000"/>
                </a:spcAft>
                <a:buClr>
                  <a:srgbClr val="003366"/>
                </a:buClr>
                <a:tabLst>
                  <a:tab pos="0" algn="l"/>
                </a:tabLst>
                <a:defRPr sz="1000"/>
              </a:pPr>
              <a:r>
                <a:rPr lang="pt-PT" sz="1200" b="1" dirty="0">
                  <a:solidFill>
                    <a:schemeClr val="tx1"/>
                  </a:solidFill>
                  <a:latin typeface="Calibri" pitchFamily="34" charset="0"/>
                </a:rPr>
                <a:t>1</a:t>
              </a:r>
            </a:p>
          </p:txBody>
        </p:sp>
        <p:sp>
          <p:nvSpPr>
            <p:cNvPr id="89" name="Oval 88"/>
            <p:cNvSpPr/>
            <p:nvPr/>
          </p:nvSpPr>
          <p:spPr>
            <a:xfrm>
              <a:off x="4694" y="3067"/>
              <a:ext cx="159" cy="159"/>
            </a:xfrm>
            <a:prstGeom prst="ellipse">
              <a:avLst/>
            </a:prstGeom>
            <a:solidFill>
              <a:schemeClr val="bg1">
                <a:lumMod val="85000"/>
              </a:schemeClr>
            </a:solidFill>
            <a:ln w="15875">
              <a:solidFill>
                <a:schemeClr val="tx1">
                  <a:lumMod val="50000"/>
                  <a:lumOff val="50000"/>
                </a:schemeClr>
              </a:solidFill>
            </a:ln>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55675" eaLnBrk="0" hangingPunct="0">
                <a:spcBef>
                  <a:spcPct val="30000"/>
                </a:spcBef>
                <a:spcAft>
                  <a:spcPct val="20000"/>
                </a:spcAft>
                <a:buClr>
                  <a:srgbClr val="003366"/>
                </a:buClr>
                <a:tabLst>
                  <a:tab pos="0" algn="l"/>
                </a:tabLst>
                <a:defRPr sz="1000"/>
              </a:pPr>
              <a:r>
                <a:rPr lang="pt-PT" sz="1200" b="1" dirty="0" smtClean="0">
                  <a:solidFill>
                    <a:schemeClr val="tx1"/>
                  </a:solidFill>
                  <a:latin typeface="Calibri" pitchFamily="34" charset="0"/>
                </a:rPr>
                <a:t>5</a:t>
              </a:r>
            </a:p>
          </p:txBody>
        </p:sp>
        <p:sp>
          <p:nvSpPr>
            <p:cNvPr id="90" name="Oval 89"/>
            <p:cNvSpPr/>
            <p:nvPr/>
          </p:nvSpPr>
          <p:spPr>
            <a:xfrm>
              <a:off x="2608" y="3067"/>
              <a:ext cx="158" cy="159"/>
            </a:xfrm>
            <a:prstGeom prst="ellipse">
              <a:avLst/>
            </a:prstGeom>
            <a:solidFill>
              <a:schemeClr val="bg1">
                <a:lumMod val="85000"/>
              </a:schemeClr>
            </a:solidFill>
            <a:ln w="15875">
              <a:solidFill>
                <a:schemeClr val="tx1">
                  <a:lumMod val="50000"/>
                  <a:lumOff val="50000"/>
                </a:schemeClr>
              </a:solidFill>
            </a:ln>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55675" eaLnBrk="0" hangingPunct="0">
                <a:spcBef>
                  <a:spcPct val="30000"/>
                </a:spcBef>
                <a:spcAft>
                  <a:spcPct val="20000"/>
                </a:spcAft>
                <a:buClr>
                  <a:srgbClr val="003366"/>
                </a:buClr>
                <a:tabLst>
                  <a:tab pos="0" algn="l"/>
                </a:tabLst>
                <a:defRPr sz="1000"/>
              </a:pPr>
              <a:r>
                <a:rPr lang="pt-PT" sz="1200" b="1" dirty="0" smtClean="0">
                  <a:solidFill>
                    <a:schemeClr val="tx1"/>
                  </a:solidFill>
                  <a:latin typeface="Calibri" pitchFamily="34" charset="0"/>
                </a:rPr>
                <a:t>4</a:t>
              </a:r>
            </a:p>
          </p:txBody>
        </p:sp>
        <p:sp>
          <p:nvSpPr>
            <p:cNvPr id="92" name="Oval 91"/>
            <p:cNvSpPr/>
            <p:nvPr/>
          </p:nvSpPr>
          <p:spPr>
            <a:xfrm>
              <a:off x="1383" y="2387"/>
              <a:ext cx="160" cy="158"/>
            </a:xfrm>
            <a:prstGeom prst="ellipse">
              <a:avLst/>
            </a:prstGeom>
            <a:solidFill>
              <a:schemeClr val="bg1">
                <a:lumMod val="85000"/>
              </a:schemeClr>
            </a:solidFill>
            <a:ln w="15875">
              <a:solidFill>
                <a:schemeClr val="tx1">
                  <a:lumMod val="50000"/>
                  <a:lumOff val="50000"/>
                </a:schemeClr>
              </a:solidFill>
            </a:ln>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55675" eaLnBrk="0" hangingPunct="0">
                <a:spcBef>
                  <a:spcPct val="30000"/>
                </a:spcBef>
                <a:spcAft>
                  <a:spcPct val="20000"/>
                </a:spcAft>
                <a:buClr>
                  <a:srgbClr val="003366"/>
                </a:buClr>
                <a:tabLst>
                  <a:tab pos="0" algn="l"/>
                </a:tabLst>
                <a:defRPr sz="1000"/>
              </a:pPr>
              <a:r>
                <a:rPr lang="pt-PT" sz="1200" b="1" dirty="0" smtClean="0">
                  <a:solidFill>
                    <a:schemeClr val="tx1"/>
                  </a:solidFill>
                  <a:latin typeface="Calibri" pitchFamily="34" charset="0"/>
                </a:rPr>
                <a:t>3</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ítulo 1"/>
          <p:cNvSpPr>
            <a:spLocks noGrp="1"/>
          </p:cNvSpPr>
          <p:nvPr>
            <p:ph type="title"/>
          </p:nvPr>
        </p:nvSpPr>
        <p:spPr/>
        <p:txBody>
          <a:bodyPr/>
          <a:lstStyle/>
          <a:p>
            <a:r>
              <a:rPr lang="pt-PT" sz="2200" smtClean="0">
                <a:latin typeface="Calibri" pitchFamily="34" charset="0"/>
              </a:rPr>
              <a:t>Funding conditions</a:t>
            </a:r>
          </a:p>
        </p:txBody>
      </p:sp>
      <p:sp>
        <p:nvSpPr>
          <p:cNvPr id="31746" name="CaixaDeTexto 10"/>
          <p:cNvSpPr txBox="1">
            <a:spLocks noChangeArrowheads="1"/>
          </p:cNvSpPr>
          <p:nvPr/>
        </p:nvSpPr>
        <p:spPr bwMode="auto">
          <a:xfrm>
            <a:off x="179388" y="5876925"/>
            <a:ext cx="2305050" cy="428625"/>
          </a:xfrm>
          <a:prstGeom prst="rect">
            <a:avLst/>
          </a:prstGeom>
          <a:noFill/>
          <a:ln w="9525">
            <a:noFill/>
            <a:miter lim="800000"/>
            <a:headEnd/>
            <a:tailEnd/>
          </a:ln>
        </p:spPr>
        <p:txBody>
          <a:bodyPr>
            <a:spAutoFit/>
          </a:bodyPr>
          <a:lstStyle/>
          <a:p>
            <a:pPr indent="-285750" algn="just">
              <a:buFontTx/>
              <a:buAutoNum type="arabicParenBoth"/>
            </a:pPr>
            <a:r>
              <a:rPr lang="en-GB" sz="1100" smtClean="0">
                <a:latin typeface="Calibri" pitchFamily="34" charset="0"/>
              </a:rPr>
              <a:t>Minimum rate of 1.5%</a:t>
            </a:r>
          </a:p>
          <a:p>
            <a:pPr indent="-285750" algn="just">
              <a:buFontTx/>
              <a:buAutoNum type="arabicParenBoth"/>
            </a:pPr>
            <a:r>
              <a:rPr lang="en-GB" sz="1100" smtClean="0">
                <a:latin typeface="Calibri" pitchFamily="34" charset="0"/>
              </a:rPr>
              <a:t>Maximum Limits</a:t>
            </a:r>
            <a:endParaRPr lang="en-GB" sz="1100">
              <a:latin typeface="Calibri" pitchFamily="34" charset="0"/>
            </a:endParaRPr>
          </a:p>
        </p:txBody>
      </p:sp>
      <p:sp>
        <p:nvSpPr>
          <p:cNvPr id="5" name="Rectângulo arredondado 4"/>
          <p:cNvSpPr/>
          <p:nvPr/>
        </p:nvSpPr>
        <p:spPr bwMode="auto">
          <a:xfrm>
            <a:off x="181637" y="2276872"/>
            <a:ext cx="1599698" cy="288032"/>
          </a:xfrm>
          <a:prstGeom prst="roundRect">
            <a:avLst>
              <a:gd name="adj" fmla="val 7399"/>
            </a:avLst>
          </a:prstGeom>
          <a:solidFill>
            <a:schemeClr val="accent3">
              <a:lumMod val="85000"/>
            </a:schemeClr>
          </a:solidFill>
          <a:ln>
            <a:headEnd type="none" w="med" len="med"/>
            <a:tailEnd type="none" w="med" len="med"/>
          </a:ln>
          <a:scene3d>
            <a:camera prst="orthographicFront">
              <a:rot lat="0" lon="0" rev="0"/>
            </a:camera>
            <a:lightRig rig="threePt" dir="t">
              <a:rot lat="0" lon="0" rev="1200000"/>
            </a:lightRig>
          </a:scene3d>
          <a:sp3d>
            <a:bevelT w="63500" h="0"/>
          </a:sp3d>
        </p:spPr>
        <p:style>
          <a:lnRef idx="0">
            <a:schemeClr val="accent2"/>
          </a:lnRef>
          <a:fillRef idx="3">
            <a:schemeClr val="accent2"/>
          </a:fillRef>
          <a:effectRef idx="3">
            <a:schemeClr val="accent2"/>
          </a:effectRef>
          <a:fontRef idx="minor">
            <a:schemeClr val="lt1"/>
          </a:fontRef>
        </p:style>
        <p:txBody>
          <a:bodyPr lIns="90000" tIns="90000" rIns="90000" bIns="90000" anchor="ctr"/>
          <a:lstStyle/>
          <a:p>
            <a:pPr>
              <a:lnSpc>
                <a:spcPct val="150000"/>
              </a:lnSpc>
              <a:defRPr/>
            </a:pPr>
            <a:r>
              <a:rPr lang="en-GB" sz="1100" b="1" smtClean="0">
                <a:solidFill>
                  <a:srgbClr val="000066"/>
                </a:solidFill>
                <a:latin typeface="Calibri" pitchFamily="34" charset="0"/>
                <a:cs typeface="Arial" charset="0"/>
              </a:rPr>
              <a:t>Credit Line I </a:t>
            </a:r>
            <a:endParaRPr lang="en-GB" sz="1100" b="1">
              <a:solidFill>
                <a:srgbClr val="000066"/>
              </a:solidFill>
              <a:latin typeface="Calibri" pitchFamily="34" charset="0"/>
              <a:cs typeface="Arial" charset="0"/>
            </a:endParaRPr>
          </a:p>
        </p:txBody>
      </p:sp>
      <p:sp>
        <p:nvSpPr>
          <p:cNvPr id="6" name="Rectângulo arredondado 5"/>
          <p:cNvSpPr/>
          <p:nvPr/>
        </p:nvSpPr>
        <p:spPr bwMode="auto">
          <a:xfrm>
            <a:off x="1907904" y="1376824"/>
            <a:ext cx="1332000" cy="468000"/>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955675" eaLnBrk="0" hangingPunct="0">
              <a:spcBef>
                <a:spcPct val="30000"/>
              </a:spcBef>
              <a:spcAft>
                <a:spcPct val="20000"/>
              </a:spcAft>
              <a:buClr>
                <a:srgbClr val="003366"/>
              </a:buClr>
              <a:tabLst>
                <a:tab pos="0" algn="l"/>
              </a:tabLst>
              <a:defRPr/>
            </a:pPr>
            <a:r>
              <a:rPr lang="en-GB" sz="1100" b="1" smtClean="0">
                <a:latin typeface="Calibri" pitchFamily="34" charset="0"/>
              </a:rPr>
              <a:t>Maximum amount per company</a:t>
            </a:r>
            <a:endParaRPr lang="en-GB" sz="1100" b="1">
              <a:latin typeface="Calibri" pitchFamily="34" charset="0"/>
            </a:endParaRPr>
          </a:p>
        </p:txBody>
      </p:sp>
      <p:sp>
        <p:nvSpPr>
          <p:cNvPr id="31751" name="CaixaDeTexto 7"/>
          <p:cNvSpPr txBox="1">
            <a:spLocks noChangeArrowheads="1"/>
          </p:cNvSpPr>
          <p:nvPr/>
        </p:nvSpPr>
        <p:spPr bwMode="auto">
          <a:xfrm>
            <a:off x="1763713" y="2278063"/>
            <a:ext cx="1728787" cy="428625"/>
          </a:xfrm>
          <a:prstGeom prst="rect">
            <a:avLst/>
          </a:prstGeom>
          <a:noFill/>
          <a:ln w="9525">
            <a:noFill/>
            <a:miter lim="800000"/>
            <a:headEnd/>
            <a:tailEnd/>
          </a:ln>
        </p:spPr>
        <p:txBody>
          <a:bodyPr>
            <a:spAutoFit/>
          </a:bodyPr>
          <a:lstStyle/>
          <a:p>
            <a:r>
              <a:rPr lang="en-GB" sz="1100" b="1" dirty="0" smtClean="0">
                <a:solidFill>
                  <a:srgbClr val="000066"/>
                </a:solidFill>
                <a:latin typeface="Calibri" pitchFamily="34" charset="0"/>
              </a:rPr>
              <a:t>PME Líder – 1,500,000 €</a:t>
            </a:r>
          </a:p>
          <a:p>
            <a:r>
              <a:rPr lang="en-GB" sz="1100" b="1" dirty="0" smtClean="0">
                <a:solidFill>
                  <a:srgbClr val="000066"/>
                </a:solidFill>
                <a:latin typeface="Calibri" pitchFamily="34" charset="0"/>
              </a:rPr>
              <a:t>      Others – 1,000,000 €</a:t>
            </a:r>
            <a:endParaRPr lang="en-GB" sz="1100" b="1" dirty="0">
              <a:solidFill>
                <a:srgbClr val="000066"/>
              </a:solidFill>
              <a:latin typeface="Calibri" pitchFamily="34" charset="0"/>
            </a:endParaRPr>
          </a:p>
        </p:txBody>
      </p:sp>
      <p:sp>
        <p:nvSpPr>
          <p:cNvPr id="9" name="Rectângulo arredondado 8"/>
          <p:cNvSpPr/>
          <p:nvPr/>
        </p:nvSpPr>
        <p:spPr bwMode="auto">
          <a:xfrm>
            <a:off x="181637" y="3284984"/>
            <a:ext cx="1599698" cy="288032"/>
          </a:xfrm>
          <a:prstGeom prst="roundRect">
            <a:avLst>
              <a:gd name="adj" fmla="val 7399"/>
            </a:avLst>
          </a:prstGeom>
          <a:solidFill>
            <a:schemeClr val="accent3">
              <a:lumMod val="85000"/>
            </a:schemeClr>
          </a:solidFill>
          <a:ln>
            <a:headEnd type="none" w="med" len="med"/>
            <a:tailEnd type="none" w="med" len="med"/>
          </a:ln>
          <a:scene3d>
            <a:camera prst="orthographicFront">
              <a:rot lat="0" lon="0" rev="0"/>
            </a:camera>
            <a:lightRig rig="threePt" dir="t">
              <a:rot lat="0" lon="0" rev="1200000"/>
            </a:lightRig>
          </a:scene3d>
          <a:sp3d>
            <a:bevelT w="63500" h="0"/>
          </a:sp3d>
        </p:spPr>
        <p:style>
          <a:lnRef idx="0">
            <a:schemeClr val="accent2"/>
          </a:lnRef>
          <a:fillRef idx="3">
            <a:schemeClr val="accent2"/>
          </a:fillRef>
          <a:effectRef idx="3">
            <a:schemeClr val="accent2"/>
          </a:effectRef>
          <a:fontRef idx="minor">
            <a:schemeClr val="lt1"/>
          </a:fontRef>
        </p:style>
        <p:txBody>
          <a:bodyPr lIns="90000" tIns="90000" rIns="90000" bIns="90000" anchor="ctr"/>
          <a:lstStyle/>
          <a:p>
            <a:pPr>
              <a:lnSpc>
                <a:spcPct val="150000"/>
              </a:lnSpc>
              <a:defRPr/>
            </a:pPr>
            <a:r>
              <a:rPr lang="en-GB" sz="1100" b="1" smtClean="0">
                <a:solidFill>
                  <a:srgbClr val="000066"/>
                </a:solidFill>
                <a:latin typeface="Calibri" pitchFamily="34" charset="0"/>
                <a:cs typeface="Arial" charset="0"/>
              </a:rPr>
              <a:t>Credit Line II Generalist  </a:t>
            </a:r>
            <a:endParaRPr lang="en-GB" sz="1100" b="1">
              <a:solidFill>
                <a:srgbClr val="000066"/>
              </a:solidFill>
              <a:latin typeface="Calibri" pitchFamily="34" charset="0"/>
              <a:cs typeface="Arial" charset="0"/>
            </a:endParaRPr>
          </a:p>
        </p:txBody>
      </p:sp>
      <p:sp>
        <p:nvSpPr>
          <p:cNvPr id="12" name="Rectângulo arredondado 11"/>
          <p:cNvSpPr/>
          <p:nvPr/>
        </p:nvSpPr>
        <p:spPr bwMode="auto">
          <a:xfrm>
            <a:off x="181636" y="3933056"/>
            <a:ext cx="1654059" cy="288032"/>
          </a:xfrm>
          <a:prstGeom prst="roundRect">
            <a:avLst>
              <a:gd name="adj" fmla="val 7399"/>
            </a:avLst>
          </a:prstGeom>
          <a:solidFill>
            <a:schemeClr val="accent3">
              <a:lumMod val="85000"/>
            </a:schemeClr>
          </a:solidFill>
          <a:ln>
            <a:headEnd type="none" w="med" len="med"/>
            <a:tailEnd type="none" w="med" len="med"/>
          </a:ln>
          <a:scene3d>
            <a:camera prst="orthographicFront">
              <a:rot lat="0" lon="0" rev="0"/>
            </a:camera>
            <a:lightRig rig="threePt" dir="t">
              <a:rot lat="0" lon="0" rev="1200000"/>
            </a:lightRig>
          </a:scene3d>
          <a:sp3d>
            <a:bevelT w="63500" h="0"/>
          </a:sp3d>
        </p:spPr>
        <p:style>
          <a:lnRef idx="0">
            <a:schemeClr val="accent2"/>
          </a:lnRef>
          <a:fillRef idx="3">
            <a:schemeClr val="accent2"/>
          </a:fillRef>
          <a:effectRef idx="3">
            <a:schemeClr val="accent2"/>
          </a:effectRef>
          <a:fontRef idx="minor">
            <a:schemeClr val="lt1"/>
          </a:fontRef>
        </p:style>
        <p:txBody>
          <a:bodyPr lIns="90000" tIns="90000" rIns="90000" bIns="90000" anchor="ctr"/>
          <a:lstStyle/>
          <a:p>
            <a:pPr>
              <a:lnSpc>
                <a:spcPct val="150000"/>
              </a:lnSpc>
              <a:defRPr/>
            </a:pPr>
            <a:r>
              <a:rPr lang="en-GB" sz="1100" b="1" dirty="0" smtClean="0">
                <a:solidFill>
                  <a:srgbClr val="000066"/>
                </a:solidFill>
                <a:latin typeface="Calibri" pitchFamily="34" charset="0"/>
                <a:cs typeface="Arial" charset="0"/>
              </a:rPr>
              <a:t>Credit Line II Restaurants</a:t>
            </a:r>
            <a:endParaRPr lang="en-GB" sz="1100" b="1" dirty="0">
              <a:solidFill>
                <a:srgbClr val="000066"/>
              </a:solidFill>
              <a:latin typeface="Calibri" pitchFamily="34" charset="0"/>
              <a:cs typeface="Arial" charset="0"/>
            </a:endParaRPr>
          </a:p>
        </p:txBody>
      </p:sp>
      <p:grpSp>
        <p:nvGrpSpPr>
          <p:cNvPr id="31758" name="Group 32"/>
          <p:cNvGrpSpPr>
            <a:grpSpLocks/>
          </p:cNvGrpSpPr>
          <p:nvPr/>
        </p:nvGrpSpPr>
        <p:grpSpPr bwMode="auto">
          <a:xfrm>
            <a:off x="115888" y="4614863"/>
            <a:ext cx="1741487" cy="401637"/>
            <a:chOff x="73" y="2907"/>
            <a:chExt cx="1097" cy="253"/>
          </a:xfrm>
        </p:grpSpPr>
        <p:pic>
          <p:nvPicPr>
            <p:cNvPr id="31773" name="Rectângulo arredondado 12"/>
            <p:cNvPicPr>
              <a:picLocks noChangeArrowheads="1"/>
            </p:cNvPicPr>
            <p:nvPr/>
          </p:nvPicPr>
          <p:blipFill>
            <a:blip r:embed="rId2" cstate="print"/>
            <a:srcRect/>
            <a:stretch>
              <a:fillRect/>
            </a:stretch>
          </p:blipFill>
          <p:spPr bwMode="auto">
            <a:xfrm>
              <a:off x="73" y="2907"/>
              <a:ext cx="1083" cy="253"/>
            </a:xfrm>
            <a:prstGeom prst="rect">
              <a:avLst/>
            </a:prstGeom>
            <a:noFill/>
            <a:ln w="9525">
              <a:noFill/>
              <a:miter lim="800000"/>
              <a:headEnd/>
              <a:tailEnd/>
            </a:ln>
          </p:spPr>
        </p:pic>
        <p:sp>
          <p:nvSpPr>
            <p:cNvPr id="31774" name="Text Box 15"/>
            <p:cNvSpPr txBox="1">
              <a:spLocks noChangeArrowheads="1"/>
            </p:cNvSpPr>
            <p:nvPr/>
          </p:nvSpPr>
          <p:spPr bwMode="auto">
            <a:xfrm>
              <a:off x="86" y="2935"/>
              <a:ext cx="1084" cy="174"/>
            </a:xfrm>
            <a:prstGeom prst="rect">
              <a:avLst/>
            </a:prstGeom>
            <a:noFill/>
            <a:ln w="9525">
              <a:noFill/>
              <a:miter lim="800000"/>
              <a:headEnd/>
              <a:tailEnd/>
            </a:ln>
          </p:spPr>
          <p:txBody>
            <a:bodyPr lIns="90000" tIns="90000" rIns="90000" bIns="90000" anchor="ctr"/>
            <a:lstStyle/>
            <a:p>
              <a:pPr>
                <a:lnSpc>
                  <a:spcPct val="150000"/>
                </a:lnSpc>
              </a:pPr>
              <a:r>
                <a:rPr lang="en-GB" sz="1100" b="1" dirty="0" smtClean="0">
                  <a:solidFill>
                    <a:srgbClr val="000066"/>
                  </a:solidFill>
                  <a:latin typeface="Calibri" pitchFamily="34" charset="0"/>
                </a:rPr>
                <a:t>Credit Line II Trade</a:t>
              </a:r>
              <a:endParaRPr lang="en-GB" sz="1100" b="1" dirty="0">
                <a:solidFill>
                  <a:srgbClr val="000066"/>
                </a:solidFill>
                <a:latin typeface="Calibri" pitchFamily="34" charset="0"/>
              </a:endParaRPr>
            </a:p>
          </p:txBody>
        </p:sp>
      </p:grpSp>
      <p:sp>
        <p:nvSpPr>
          <p:cNvPr id="31759" name="CaixaDeTexto 14"/>
          <p:cNvSpPr txBox="1">
            <a:spLocks noChangeArrowheads="1"/>
          </p:cNvSpPr>
          <p:nvPr/>
        </p:nvSpPr>
        <p:spPr bwMode="auto">
          <a:xfrm>
            <a:off x="1763713" y="3286125"/>
            <a:ext cx="1728787" cy="428625"/>
          </a:xfrm>
          <a:prstGeom prst="rect">
            <a:avLst/>
          </a:prstGeom>
          <a:noFill/>
          <a:ln w="9525">
            <a:noFill/>
            <a:miter lim="800000"/>
            <a:headEnd/>
            <a:tailEnd/>
          </a:ln>
        </p:spPr>
        <p:txBody>
          <a:bodyPr>
            <a:spAutoFit/>
          </a:bodyPr>
          <a:lstStyle/>
          <a:p>
            <a:r>
              <a:rPr lang="en-GB" sz="1100" b="1" dirty="0" smtClean="0">
                <a:solidFill>
                  <a:srgbClr val="000066"/>
                </a:solidFill>
                <a:latin typeface="Calibri" pitchFamily="34" charset="0"/>
              </a:rPr>
              <a:t>PME Líder – 1,000,000 €</a:t>
            </a:r>
          </a:p>
          <a:p>
            <a:r>
              <a:rPr lang="en-GB" sz="1100" b="1" dirty="0" smtClean="0">
                <a:solidFill>
                  <a:srgbClr val="000066"/>
                </a:solidFill>
                <a:latin typeface="Calibri" pitchFamily="34" charset="0"/>
              </a:rPr>
              <a:t>      Others – 750,000 €</a:t>
            </a:r>
            <a:endParaRPr lang="en-GB" sz="1100" b="1" dirty="0">
              <a:solidFill>
                <a:srgbClr val="000066"/>
              </a:solidFill>
              <a:latin typeface="Calibri" pitchFamily="34" charset="0"/>
            </a:endParaRPr>
          </a:p>
        </p:txBody>
      </p:sp>
      <p:sp>
        <p:nvSpPr>
          <p:cNvPr id="31760" name="CaixaDeTexto 15"/>
          <p:cNvSpPr txBox="1">
            <a:spLocks noChangeArrowheads="1"/>
          </p:cNvSpPr>
          <p:nvPr/>
        </p:nvSpPr>
        <p:spPr bwMode="auto">
          <a:xfrm>
            <a:off x="2124075" y="3959225"/>
            <a:ext cx="863600" cy="261938"/>
          </a:xfrm>
          <a:prstGeom prst="rect">
            <a:avLst/>
          </a:prstGeom>
          <a:noFill/>
          <a:ln w="9525">
            <a:noFill/>
            <a:miter lim="800000"/>
            <a:headEnd/>
            <a:tailEnd/>
          </a:ln>
        </p:spPr>
        <p:txBody>
          <a:bodyPr anchor="ctr">
            <a:spAutoFit/>
          </a:bodyPr>
          <a:lstStyle/>
          <a:p>
            <a:r>
              <a:rPr lang="pt-PT" sz="1100" b="1">
                <a:solidFill>
                  <a:srgbClr val="000066"/>
                </a:solidFill>
                <a:latin typeface="Calibri" pitchFamily="34" charset="0"/>
              </a:rPr>
              <a:t>200,000€</a:t>
            </a:r>
          </a:p>
        </p:txBody>
      </p:sp>
      <p:sp>
        <p:nvSpPr>
          <p:cNvPr id="31761" name="CaixaDeTexto 16"/>
          <p:cNvSpPr txBox="1">
            <a:spLocks noChangeArrowheads="1"/>
          </p:cNvSpPr>
          <p:nvPr/>
        </p:nvSpPr>
        <p:spPr bwMode="auto">
          <a:xfrm>
            <a:off x="1763713" y="4654550"/>
            <a:ext cx="1584325" cy="428625"/>
          </a:xfrm>
          <a:prstGeom prst="rect">
            <a:avLst/>
          </a:prstGeom>
          <a:noFill/>
          <a:ln w="9525">
            <a:noFill/>
            <a:miter lim="800000"/>
            <a:headEnd/>
            <a:tailEnd/>
          </a:ln>
        </p:spPr>
        <p:txBody>
          <a:bodyPr>
            <a:spAutoFit/>
          </a:bodyPr>
          <a:lstStyle/>
          <a:p>
            <a:r>
              <a:rPr lang="en-GB" sz="1100" b="1" smtClean="0">
                <a:solidFill>
                  <a:srgbClr val="000066"/>
                </a:solidFill>
                <a:latin typeface="Calibri" pitchFamily="34" charset="0"/>
              </a:rPr>
              <a:t>PME Leader – 300,000 €</a:t>
            </a:r>
          </a:p>
          <a:p>
            <a:r>
              <a:rPr lang="en-GB" sz="1100" b="1" smtClean="0">
                <a:solidFill>
                  <a:srgbClr val="000066"/>
                </a:solidFill>
                <a:latin typeface="Calibri" pitchFamily="34" charset="0"/>
              </a:rPr>
              <a:t>      Others – 250,000 €</a:t>
            </a:r>
            <a:endParaRPr lang="en-GB" sz="1100" b="1">
              <a:solidFill>
                <a:srgbClr val="000066"/>
              </a:solidFill>
              <a:latin typeface="Calibri" pitchFamily="34" charset="0"/>
            </a:endParaRPr>
          </a:p>
        </p:txBody>
      </p:sp>
      <p:sp>
        <p:nvSpPr>
          <p:cNvPr id="18" name="Rectângulo arredondado 17"/>
          <p:cNvSpPr/>
          <p:nvPr/>
        </p:nvSpPr>
        <p:spPr bwMode="auto">
          <a:xfrm>
            <a:off x="3419872" y="1376824"/>
            <a:ext cx="1512168" cy="468000"/>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955675" eaLnBrk="0" hangingPunct="0">
              <a:spcBef>
                <a:spcPct val="30000"/>
              </a:spcBef>
              <a:spcAft>
                <a:spcPct val="20000"/>
              </a:spcAft>
              <a:buClr>
                <a:srgbClr val="003366"/>
              </a:buClr>
              <a:tabLst>
                <a:tab pos="0" algn="l"/>
              </a:tabLst>
              <a:defRPr/>
            </a:pPr>
            <a:r>
              <a:rPr lang="en-GB" sz="1100" b="1" smtClean="0">
                <a:latin typeface="Calibri" pitchFamily="34" charset="0"/>
              </a:rPr>
              <a:t>Interest rate to be paid by the company</a:t>
            </a:r>
            <a:endParaRPr lang="en-GB" sz="1100" b="1">
              <a:latin typeface="Calibri" pitchFamily="34" charset="0"/>
            </a:endParaRPr>
          </a:p>
        </p:txBody>
      </p:sp>
      <p:sp>
        <p:nvSpPr>
          <p:cNvPr id="31763" name="CaixaDeTexto 19"/>
          <p:cNvSpPr txBox="1">
            <a:spLocks noChangeArrowheads="1"/>
          </p:cNvSpPr>
          <p:nvPr/>
        </p:nvSpPr>
        <p:spPr bwMode="auto">
          <a:xfrm>
            <a:off x="3419475" y="2349500"/>
            <a:ext cx="1512888" cy="260350"/>
          </a:xfrm>
          <a:prstGeom prst="rect">
            <a:avLst/>
          </a:prstGeom>
          <a:noFill/>
          <a:ln w="9525">
            <a:noFill/>
            <a:miter lim="800000"/>
            <a:headEnd/>
            <a:tailEnd/>
          </a:ln>
        </p:spPr>
        <p:txBody>
          <a:bodyPr>
            <a:spAutoFit/>
          </a:bodyPr>
          <a:lstStyle/>
          <a:p>
            <a:pPr algn="ctr"/>
            <a:r>
              <a:rPr lang="pt-PT" sz="1100" b="1">
                <a:solidFill>
                  <a:srgbClr val="000066"/>
                </a:solidFill>
                <a:latin typeface="Calibri" pitchFamily="34" charset="0"/>
              </a:rPr>
              <a:t>Euribor 3M – 1.25% </a:t>
            </a:r>
            <a:r>
              <a:rPr lang="pt-PT" sz="1200" b="1" baseline="60000">
                <a:solidFill>
                  <a:srgbClr val="000066"/>
                </a:solidFill>
                <a:latin typeface="Calibri" pitchFamily="34" charset="0"/>
              </a:rPr>
              <a:t>(1)</a:t>
            </a:r>
          </a:p>
        </p:txBody>
      </p:sp>
      <p:sp>
        <p:nvSpPr>
          <p:cNvPr id="21" name="CaixaDeTexto 20"/>
          <p:cNvSpPr txBox="1"/>
          <p:nvPr/>
        </p:nvSpPr>
        <p:spPr>
          <a:xfrm>
            <a:off x="3419475" y="3357563"/>
            <a:ext cx="1584325" cy="1727200"/>
          </a:xfrm>
          <a:prstGeom prst="roundRect">
            <a:avLst>
              <a:gd name="adj" fmla="val 9766"/>
            </a:avLst>
          </a:prstGeom>
          <a:no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0000" tIns="90000" rIns="90000" bIns="90000" anchor="ctr"/>
          <a:lstStyle/>
          <a:p>
            <a:pPr algn="just">
              <a:lnSpc>
                <a:spcPct val="150000"/>
              </a:lnSpc>
              <a:defRPr/>
            </a:pPr>
            <a:r>
              <a:rPr lang="pt-PT" sz="1100" b="1">
                <a:solidFill>
                  <a:srgbClr val="000066"/>
                </a:solidFill>
                <a:latin typeface="Calibri" pitchFamily="34" charset="0"/>
                <a:cs typeface="Arial" charset="0"/>
              </a:rPr>
              <a:t>Euribor 3M – 0.50%</a:t>
            </a:r>
            <a:r>
              <a:rPr lang="pt-PT" sz="1200" b="1" baseline="60000">
                <a:solidFill>
                  <a:srgbClr val="000066"/>
                </a:solidFill>
                <a:latin typeface="Calibri" pitchFamily="34" charset="0"/>
                <a:cs typeface="Arial" charset="0"/>
              </a:rPr>
              <a:t>(1)</a:t>
            </a:r>
          </a:p>
        </p:txBody>
      </p:sp>
      <p:sp>
        <p:nvSpPr>
          <p:cNvPr id="22" name="Rectângulo arredondado 21"/>
          <p:cNvSpPr/>
          <p:nvPr/>
        </p:nvSpPr>
        <p:spPr bwMode="auto">
          <a:xfrm>
            <a:off x="5076152" y="1376824"/>
            <a:ext cx="900000" cy="468000"/>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955675" eaLnBrk="0" hangingPunct="0">
              <a:spcBef>
                <a:spcPct val="30000"/>
              </a:spcBef>
              <a:spcAft>
                <a:spcPct val="20000"/>
              </a:spcAft>
              <a:buClr>
                <a:srgbClr val="003366"/>
              </a:buClr>
              <a:tabLst>
                <a:tab pos="0" algn="l"/>
              </a:tabLst>
              <a:defRPr/>
            </a:pPr>
            <a:r>
              <a:rPr lang="en-GB" sz="1100" b="1" smtClean="0">
                <a:solidFill>
                  <a:schemeClr val="bg1"/>
                </a:solidFill>
                <a:latin typeface="Calibri" pitchFamily="34" charset="0"/>
              </a:rPr>
              <a:t>Maturity </a:t>
            </a:r>
            <a:r>
              <a:rPr lang="en-GB" sz="1200" b="1" baseline="60000" smtClean="0">
                <a:solidFill>
                  <a:schemeClr val="bg1"/>
                </a:solidFill>
                <a:latin typeface="Calibri" pitchFamily="34" charset="0"/>
              </a:rPr>
              <a:t>(2)</a:t>
            </a:r>
            <a:endParaRPr lang="en-GB" sz="1200" b="1" baseline="60000">
              <a:latin typeface="Calibri" pitchFamily="34" charset="0"/>
            </a:endParaRPr>
          </a:p>
        </p:txBody>
      </p:sp>
      <p:sp>
        <p:nvSpPr>
          <p:cNvPr id="24" name="CaixaDeTexto 23"/>
          <p:cNvSpPr txBox="1"/>
          <p:nvPr/>
        </p:nvSpPr>
        <p:spPr>
          <a:xfrm>
            <a:off x="5076825" y="1989138"/>
            <a:ext cx="900113" cy="3095625"/>
          </a:xfrm>
          <a:prstGeom prst="roundRect">
            <a:avLst>
              <a:gd name="adj" fmla="val 9766"/>
            </a:avLst>
          </a:prstGeom>
          <a:no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0000" tIns="90000" rIns="90000" bIns="90000" anchor="ctr"/>
          <a:lstStyle/>
          <a:p>
            <a:pPr algn="ctr">
              <a:lnSpc>
                <a:spcPct val="150000"/>
              </a:lnSpc>
            </a:pPr>
            <a:r>
              <a:rPr lang="en-GB" sz="1200" b="1" dirty="0" smtClean="0">
                <a:solidFill>
                  <a:srgbClr val="000066"/>
                </a:solidFill>
                <a:latin typeface="Calibri" pitchFamily="34" charset="0"/>
                <a:cs typeface="Arial" charset="0"/>
              </a:rPr>
              <a:t>PME Líder</a:t>
            </a:r>
          </a:p>
          <a:p>
            <a:pPr algn="ctr">
              <a:lnSpc>
                <a:spcPct val="150000"/>
              </a:lnSpc>
            </a:pPr>
            <a:r>
              <a:rPr lang="en-GB" sz="1200" b="1" dirty="0" smtClean="0">
                <a:solidFill>
                  <a:srgbClr val="000066"/>
                </a:solidFill>
                <a:latin typeface="Calibri" pitchFamily="34" charset="0"/>
                <a:cs typeface="Arial" charset="0"/>
              </a:rPr>
              <a:t>5 years</a:t>
            </a:r>
          </a:p>
          <a:p>
            <a:pPr algn="just">
              <a:lnSpc>
                <a:spcPct val="150000"/>
              </a:lnSpc>
            </a:pPr>
            <a:endParaRPr lang="en-GB" sz="1200" b="1" dirty="0" smtClean="0">
              <a:solidFill>
                <a:srgbClr val="000066"/>
              </a:solidFill>
              <a:latin typeface="Calibri" pitchFamily="34" charset="0"/>
              <a:cs typeface="Arial" charset="0"/>
            </a:endParaRPr>
          </a:p>
          <a:p>
            <a:pPr algn="just">
              <a:lnSpc>
                <a:spcPct val="150000"/>
              </a:lnSpc>
            </a:pPr>
            <a:endParaRPr lang="en-GB" sz="1200" b="1" dirty="0" smtClean="0">
              <a:solidFill>
                <a:srgbClr val="000066"/>
              </a:solidFill>
              <a:latin typeface="Calibri" pitchFamily="34" charset="0"/>
              <a:cs typeface="Arial" charset="0"/>
            </a:endParaRPr>
          </a:p>
          <a:p>
            <a:pPr algn="ctr">
              <a:lnSpc>
                <a:spcPct val="150000"/>
              </a:lnSpc>
            </a:pPr>
            <a:r>
              <a:rPr lang="en-GB" sz="1200" b="1" dirty="0" smtClean="0">
                <a:solidFill>
                  <a:srgbClr val="000066"/>
                </a:solidFill>
                <a:latin typeface="Calibri" pitchFamily="34" charset="0"/>
                <a:cs typeface="Arial" charset="0"/>
              </a:rPr>
              <a:t>Others </a:t>
            </a:r>
          </a:p>
          <a:p>
            <a:pPr algn="ctr">
              <a:lnSpc>
                <a:spcPct val="150000"/>
              </a:lnSpc>
            </a:pPr>
            <a:r>
              <a:rPr lang="en-GB" sz="1200" b="1" dirty="0" smtClean="0">
                <a:solidFill>
                  <a:srgbClr val="000066"/>
                </a:solidFill>
                <a:latin typeface="Calibri" pitchFamily="34" charset="0"/>
                <a:cs typeface="Arial" charset="0"/>
              </a:rPr>
              <a:t>4 years</a:t>
            </a:r>
            <a:endParaRPr lang="en-GB" sz="1200" b="1" dirty="0">
              <a:solidFill>
                <a:srgbClr val="000066"/>
              </a:solidFill>
              <a:latin typeface="Calibri" pitchFamily="34" charset="0"/>
              <a:cs typeface="Arial" charset="0"/>
            </a:endParaRPr>
          </a:p>
        </p:txBody>
      </p:sp>
      <p:sp>
        <p:nvSpPr>
          <p:cNvPr id="26" name="CaixaDeTexto 25"/>
          <p:cNvSpPr txBox="1"/>
          <p:nvPr/>
        </p:nvSpPr>
        <p:spPr>
          <a:xfrm>
            <a:off x="6084888" y="1989138"/>
            <a:ext cx="827087" cy="3095625"/>
          </a:xfrm>
          <a:prstGeom prst="roundRect">
            <a:avLst>
              <a:gd name="adj" fmla="val 9766"/>
            </a:avLst>
          </a:prstGeom>
          <a:no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0000" tIns="90000" rIns="90000" bIns="90000" anchor="ctr"/>
          <a:lstStyle/>
          <a:p>
            <a:pPr algn="ctr">
              <a:lnSpc>
                <a:spcPct val="150000"/>
              </a:lnSpc>
              <a:defRPr/>
            </a:pPr>
            <a:r>
              <a:rPr lang="pt-PT" sz="1200" b="1">
                <a:solidFill>
                  <a:srgbClr val="000066"/>
                </a:solidFill>
                <a:latin typeface="Calibri" pitchFamily="34" charset="0"/>
                <a:cs typeface="Arial" charset="0"/>
              </a:rPr>
              <a:t>18 Months</a:t>
            </a:r>
          </a:p>
        </p:txBody>
      </p:sp>
      <p:sp>
        <p:nvSpPr>
          <p:cNvPr id="27" name="Rectângulo arredondado 26"/>
          <p:cNvSpPr/>
          <p:nvPr/>
        </p:nvSpPr>
        <p:spPr bwMode="auto">
          <a:xfrm>
            <a:off x="7020368" y="1376824"/>
            <a:ext cx="1080024" cy="468000"/>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955675" eaLnBrk="0" hangingPunct="0">
              <a:spcBef>
                <a:spcPct val="30000"/>
              </a:spcBef>
              <a:spcAft>
                <a:spcPct val="20000"/>
              </a:spcAft>
              <a:buClr>
                <a:srgbClr val="003366"/>
              </a:buClr>
              <a:tabLst>
                <a:tab pos="0" algn="l"/>
              </a:tabLst>
              <a:defRPr/>
            </a:pPr>
            <a:r>
              <a:rPr lang="en-GB" sz="1100" b="1" dirty="0" smtClean="0">
                <a:solidFill>
                  <a:schemeClr val="bg1"/>
                </a:solidFill>
                <a:latin typeface="Calibri" pitchFamily="34" charset="0"/>
              </a:rPr>
              <a:t>Disbursement Period</a:t>
            </a:r>
            <a:r>
              <a:rPr lang="en-GB" sz="1200" b="1" baseline="60000" dirty="0" smtClean="0">
                <a:solidFill>
                  <a:schemeClr val="bg1"/>
                </a:solidFill>
                <a:latin typeface="Calibri" pitchFamily="34" charset="0"/>
              </a:rPr>
              <a:t>(2)</a:t>
            </a:r>
            <a:r>
              <a:rPr lang="en-GB" sz="1100" b="1" dirty="0" smtClean="0">
                <a:solidFill>
                  <a:schemeClr val="bg1"/>
                </a:solidFill>
                <a:latin typeface="Calibri" pitchFamily="34" charset="0"/>
              </a:rPr>
              <a:t> </a:t>
            </a:r>
            <a:endParaRPr lang="en-GB" sz="1100" b="1" dirty="0">
              <a:latin typeface="Calibri" pitchFamily="34" charset="0"/>
            </a:endParaRPr>
          </a:p>
        </p:txBody>
      </p:sp>
      <p:sp>
        <p:nvSpPr>
          <p:cNvPr id="28" name="CaixaDeTexto 27"/>
          <p:cNvSpPr txBox="1"/>
          <p:nvPr/>
        </p:nvSpPr>
        <p:spPr>
          <a:xfrm>
            <a:off x="7019925" y="1989138"/>
            <a:ext cx="1008063" cy="3095625"/>
          </a:xfrm>
          <a:prstGeom prst="roundRect">
            <a:avLst>
              <a:gd name="adj" fmla="val 9766"/>
            </a:avLst>
          </a:prstGeom>
          <a:no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0000" tIns="90000" rIns="90000" bIns="90000" anchor="ctr"/>
          <a:lstStyle/>
          <a:p>
            <a:pPr algn="ctr">
              <a:lnSpc>
                <a:spcPct val="150000"/>
              </a:lnSpc>
              <a:defRPr/>
            </a:pPr>
            <a:r>
              <a:rPr lang="pt-PT" sz="1200" b="1">
                <a:solidFill>
                  <a:srgbClr val="000066"/>
                </a:solidFill>
                <a:latin typeface="Calibri" pitchFamily="34" charset="0"/>
                <a:cs typeface="Arial" charset="0"/>
              </a:rPr>
              <a:t>6 Months</a:t>
            </a:r>
          </a:p>
        </p:txBody>
      </p:sp>
      <p:sp>
        <p:nvSpPr>
          <p:cNvPr id="30" name="CaixaDeTexto 29"/>
          <p:cNvSpPr txBox="1"/>
          <p:nvPr/>
        </p:nvSpPr>
        <p:spPr>
          <a:xfrm>
            <a:off x="8172450" y="1989138"/>
            <a:ext cx="863600" cy="3095625"/>
          </a:xfrm>
          <a:prstGeom prst="roundRect">
            <a:avLst>
              <a:gd name="adj" fmla="val 9766"/>
            </a:avLst>
          </a:prstGeom>
          <a:no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0000" tIns="90000" rIns="90000" bIns="90000" anchor="ctr"/>
          <a:lstStyle/>
          <a:p>
            <a:pPr algn="ctr">
              <a:lnSpc>
                <a:spcPct val="150000"/>
              </a:lnSpc>
              <a:defRPr/>
            </a:pPr>
            <a:r>
              <a:rPr lang="pt-PT" sz="1200" b="1" dirty="0">
                <a:solidFill>
                  <a:srgbClr val="000066"/>
                </a:solidFill>
                <a:latin typeface="Calibri" pitchFamily="34" charset="0"/>
                <a:cs typeface="Calibri" pitchFamily="34" charset="0"/>
              </a:rPr>
              <a:t>50%</a:t>
            </a:r>
          </a:p>
        </p:txBody>
      </p:sp>
      <p:sp>
        <p:nvSpPr>
          <p:cNvPr id="32" name="Rectângulo arredondado 31"/>
          <p:cNvSpPr/>
          <p:nvPr/>
        </p:nvSpPr>
        <p:spPr bwMode="auto">
          <a:xfrm>
            <a:off x="6048360" y="1376824"/>
            <a:ext cx="900000" cy="468000"/>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955675" eaLnBrk="0" hangingPunct="0">
              <a:spcBef>
                <a:spcPct val="30000"/>
              </a:spcBef>
              <a:spcAft>
                <a:spcPct val="20000"/>
              </a:spcAft>
              <a:buClr>
                <a:srgbClr val="003366"/>
              </a:buClr>
              <a:tabLst>
                <a:tab pos="0" algn="l"/>
              </a:tabLst>
              <a:defRPr/>
            </a:pPr>
            <a:r>
              <a:rPr lang="en-GB" sz="1100" b="1" smtClean="0">
                <a:solidFill>
                  <a:schemeClr val="bg1"/>
                </a:solidFill>
                <a:latin typeface="Calibri" pitchFamily="34" charset="0"/>
              </a:rPr>
              <a:t>Grace Period</a:t>
            </a:r>
            <a:r>
              <a:rPr lang="en-GB" sz="1200" b="1" baseline="60000" smtClean="0">
                <a:solidFill>
                  <a:schemeClr val="bg1"/>
                </a:solidFill>
                <a:latin typeface="Calibri" pitchFamily="34" charset="0"/>
              </a:rPr>
              <a:t>(2)</a:t>
            </a:r>
            <a:endParaRPr lang="en-GB" sz="1200" b="1" baseline="60000">
              <a:latin typeface="Calibri" pitchFamily="34" charset="0"/>
            </a:endParaRPr>
          </a:p>
        </p:txBody>
      </p:sp>
      <p:sp>
        <p:nvSpPr>
          <p:cNvPr id="34" name="Rectângulo arredondado 33"/>
          <p:cNvSpPr/>
          <p:nvPr/>
        </p:nvSpPr>
        <p:spPr bwMode="auto">
          <a:xfrm>
            <a:off x="8172496" y="1376824"/>
            <a:ext cx="864000" cy="468000"/>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955675" eaLnBrk="0" hangingPunct="0">
              <a:spcBef>
                <a:spcPct val="30000"/>
              </a:spcBef>
              <a:spcAft>
                <a:spcPct val="20000"/>
              </a:spcAft>
              <a:buClr>
                <a:srgbClr val="003366"/>
              </a:buClr>
              <a:tabLst>
                <a:tab pos="0" algn="l"/>
              </a:tabLst>
              <a:defRPr/>
            </a:pPr>
            <a:r>
              <a:rPr lang="en-US" sz="1100" b="1" dirty="0" smtClean="0">
                <a:solidFill>
                  <a:schemeClr val="bg1"/>
                </a:solidFill>
                <a:latin typeface="Calibri" pitchFamily="34" charset="0"/>
              </a:rPr>
              <a:t>Guarantee</a:t>
            </a:r>
          </a:p>
          <a:p>
            <a:pPr algn="ctr" defTabSz="955675" eaLnBrk="0" hangingPunct="0">
              <a:spcBef>
                <a:spcPct val="30000"/>
              </a:spcBef>
              <a:spcAft>
                <a:spcPct val="20000"/>
              </a:spcAft>
              <a:buClr>
                <a:srgbClr val="003366"/>
              </a:buClr>
              <a:tabLst>
                <a:tab pos="0" algn="l"/>
              </a:tabLst>
              <a:defRPr/>
            </a:pPr>
            <a:r>
              <a:rPr lang="pt-BR" sz="1200" b="1" baseline="60000" dirty="0" smtClean="0">
                <a:solidFill>
                  <a:schemeClr val="bg1"/>
                </a:solidFill>
                <a:latin typeface="Calibri" pitchFamily="34" charset="0"/>
              </a:rPr>
              <a:t>(2</a:t>
            </a:r>
            <a:r>
              <a:rPr lang="pt-BR" sz="1200" b="1" baseline="60000" dirty="0">
                <a:solidFill>
                  <a:schemeClr val="bg1"/>
                </a:solidFill>
                <a:latin typeface="Calibri" pitchFamily="34" charset="0"/>
              </a:rPr>
              <a:t>)</a:t>
            </a:r>
            <a:endParaRPr lang="pt-BR" sz="1200" b="1" baseline="60000" dirty="0">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idx="4294967295"/>
          </p:nvPr>
        </p:nvSpPr>
        <p:spPr/>
        <p:txBody>
          <a:bodyPr/>
          <a:lstStyle/>
          <a:p>
            <a:pPr eaLnBrk="1" hangingPunct="1"/>
            <a:r>
              <a:rPr lang="pt-PT" sz="2200" smtClean="0">
                <a:latin typeface="Calibri" pitchFamily="34" charset="0"/>
              </a:rPr>
              <a:t>Process to determine company ratings</a:t>
            </a:r>
          </a:p>
        </p:txBody>
      </p:sp>
      <p:sp>
        <p:nvSpPr>
          <p:cNvPr id="5" name="Rectângulo arredondado 4"/>
          <p:cNvSpPr/>
          <p:nvPr/>
        </p:nvSpPr>
        <p:spPr bwMode="auto">
          <a:xfrm>
            <a:off x="539552" y="1392564"/>
            <a:ext cx="4464496" cy="324000"/>
          </a:xfrm>
          <a:prstGeom prst="roundRect">
            <a:avLst/>
          </a:prstGeom>
          <a:solidFill>
            <a:srgbClr val="000066"/>
          </a:solidFill>
          <a:ln>
            <a:headEnd type="none" w="sm" len="sm"/>
            <a:tailEnd/>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wrap="none" anchor="ctr"/>
          <a:lstStyle/>
          <a:p>
            <a:pPr algn="ctr" defTabSz="955675" eaLnBrk="0" hangingPunct="0">
              <a:lnSpc>
                <a:spcPct val="105000"/>
              </a:lnSpc>
              <a:spcBef>
                <a:spcPct val="30000"/>
              </a:spcBef>
              <a:spcAft>
                <a:spcPct val="20000"/>
              </a:spcAft>
              <a:buClr>
                <a:srgbClr val="003366"/>
              </a:buClr>
              <a:tabLst>
                <a:tab pos="0" algn="l"/>
              </a:tabLst>
              <a:defRPr/>
            </a:pPr>
            <a:r>
              <a:rPr lang="en-GB" sz="1800" b="1" smtClean="0">
                <a:solidFill>
                  <a:schemeClr val="bg1"/>
                </a:solidFill>
                <a:latin typeface="Calibri" pitchFamily="34" charset="0"/>
                <a:cs typeface="Arial" charset="0"/>
              </a:rPr>
              <a:t>Company Rating</a:t>
            </a:r>
            <a:endParaRPr lang="en-GB" sz="1800" b="1">
              <a:solidFill>
                <a:schemeClr val="bg1"/>
              </a:solidFill>
              <a:latin typeface="Calibri" pitchFamily="34" charset="0"/>
              <a:cs typeface="Arial" charset="0"/>
            </a:endParaRPr>
          </a:p>
        </p:txBody>
      </p:sp>
      <p:sp>
        <p:nvSpPr>
          <p:cNvPr id="10" name="Rectângulo arredondado 6"/>
          <p:cNvSpPr/>
          <p:nvPr/>
        </p:nvSpPr>
        <p:spPr bwMode="auto">
          <a:xfrm>
            <a:off x="359480" y="4500570"/>
            <a:ext cx="8388984" cy="1919136"/>
          </a:xfrm>
          <a:prstGeom prst="roundRect">
            <a:avLst>
              <a:gd name="adj" fmla="val 7399"/>
            </a:avLst>
          </a:prstGeom>
          <a:solidFill>
            <a:schemeClr val="accent3">
              <a:lumMod val="85000"/>
            </a:schemeClr>
          </a:solidFill>
          <a:ln>
            <a:headEnd type="none" w="med" len="med"/>
            <a:tailEnd type="none" w="med" len="med"/>
          </a:ln>
          <a:scene3d>
            <a:camera prst="orthographicFront">
              <a:rot lat="0" lon="0" rev="0"/>
            </a:camera>
            <a:lightRig rig="threePt" dir="t">
              <a:rot lat="0" lon="0" rev="1200000"/>
            </a:lightRig>
          </a:scene3d>
          <a:sp3d>
            <a:bevelT w="63500" h="0"/>
          </a:sp3d>
        </p:spPr>
        <p:style>
          <a:lnRef idx="0">
            <a:schemeClr val="accent2"/>
          </a:lnRef>
          <a:fillRef idx="3">
            <a:schemeClr val="accent2"/>
          </a:fillRef>
          <a:effectRef idx="3">
            <a:schemeClr val="accent2"/>
          </a:effectRef>
          <a:fontRef idx="minor">
            <a:schemeClr val="lt1"/>
          </a:fontRef>
        </p:style>
        <p:txBody>
          <a:bodyPr lIns="90000" tIns="90000" rIns="90000" bIns="90000"/>
          <a:lstStyle/>
          <a:p>
            <a:pPr algn="just">
              <a:lnSpc>
                <a:spcPct val="150000"/>
              </a:lnSpc>
            </a:pPr>
            <a:r>
              <a:rPr lang="en-GB" sz="1400" dirty="0" smtClean="0">
                <a:solidFill>
                  <a:srgbClr val="000066"/>
                </a:solidFill>
                <a:latin typeface="Calibri" pitchFamily="34" charset="0"/>
                <a:cs typeface="Arial" charset="0"/>
              </a:rPr>
              <a:t>The risk level of the company takes into consideration the </a:t>
            </a:r>
            <a:r>
              <a:rPr lang="en-GB" sz="1400" b="1" dirty="0" smtClean="0">
                <a:solidFill>
                  <a:srgbClr val="000066"/>
                </a:solidFill>
                <a:latin typeface="Calibri" pitchFamily="34" charset="0"/>
                <a:cs typeface="Arial" charset="0"/>
              </a:rPr>
              <a:t>Equity </a:t>
            </a:r>
            <a:r>
              <a:rPr lang="en-GB" sz="1400" dirty="0" smtClean="0">
                <a:solidFill>
                  <a:srgbClr val="000066"/>
                </a:solidFill>
                <a:latin typeface="Calibri" pitchFamily="34" charset="0"/>
                <a:cs typeface="Arial" charset="0"/>
              </a:rPr>
              <a:t>ratio and the </a:t>
            </a:r>
            <a:r>
              <a:rPr lang="en-GB" sz="1400" b="1" dirty="0" smtClean="0">
                <a:solidFill>
                  <a:srgbClr val="000066"/>
                </a:solidFill>
                <a:latin typeface="Calibri" pitchFamily="34" charset="0"/>
                <a:cs typeface="Arial" charset="0"/>
              </a:rPr>
              <a:t>Net Debt/EBITDA</a:t>
            </a:r>
            <a:r>
              <a:rPr lang="en-GB" sz="1400" dirty="0" smtClean="0">
                <a:solidFill>
                  <a:srgbClr val="000066"/>
                </a:solidFill>
                <a:latin typeface="Calibri" pitchFamily="34" charset="0"/>
                <a:cs typeface="Arial" charset="0"/>
              </a:rPr>
              <a:t> ratio and classifies the company accordingly with the lowest rating observed for each of them.</a:t>
            </a:r>
          </a:p>
          <a:p>
            <a:pPr algn="just">
              <a:lnSpc>
                <a:spcPct val="150000"/>
              </a:lnSpc>
            </a:pPr>
            <a:endParaRPr lang="en-GB" sz="600" dirty="0" smtClean="0">
              <a:solidFill>
                <a:srgbClr val="000066"/>
              </a:solidFill>
              <a:latin typeface="Calibri" pitchFamily="34" charset="0"/>
              <a:cs typeface="Arial" charset="0"/>
            </a:endParaRPr>
          </a:p>
          <a:p>
            <a:pPr>
              <a:lnSpc>
                <a:spcPct val="150000"/>
              </a:lnSpc>
            </a:pPr>
            <a:r>
              <a:rPr lang="en-GB" sz="1400" b="1" dirty="0" smtClean="0">
                <a:solidFill>
                  <a:srgbClr val="000066"/>
                </a:solidFill>
                <a:latin typeface="Calibri" pitchFamily="34" charset="0"/>
                <a:cs typeface="Arial" charset="0"/>
              </a:rPr>
              <a:t>PME Líder </a:t>
            </a:r>
            <a:r>
              <a:rPr lang="en-GB" sz="1400" dirty="0" smtClean="0">
                <a:solidFill>
                  <a:srgbClr val="000066"/>
                </a:solidFill>
                <a:latin typeface="Calibri" pitchFamily="34" charset="0"/>
                <a:cs typeface="Arial" charset="0"/>
              </a:rPr>
              <a:t>rating</a:t>
            </a:r>
            <a:r>
              <a:rPr lang="en-GB" sz="1400" b="1" dirty="0" smtClean="0">
                <a:solidFill>
                  <a:srgbClr val="000066"/>
                </a:solidFill>
                <a:latin typeface="Calibri" pitchFamily="34" charset="0"/>
                <a:cs typeface="Arial" charset="0"/>
              </a:rPr>
              <a:t> </a:t>
            </a:r>
            <a:r>
              <a:rPr lang="en-GB" sz="1400" dirty="0" smtClean="0">
                <a:solidFill>
                  <a:srgbClr val="000066"/>
                </a:solidFill>
                <a:latin typeface="Calibri" pitchFamily="34" charset="0"/>
                <a:cs typeface="Arial" charset="0"/>
              </a:rPr>
              <a:t>has its own methodology and is a label issued by IAPMEI, under proposal of Banks, recognizing  the quality of companies performance, growth and risk profile.</a:t>
            </a:r>
            <a:endParaRPr lang="en-GB" sz="1400" dirty="0">
              <a:solidFill>
                <a:srgbClr val="000066"/>
              </a:solidFill>
              <a:latin typeface="Calibri" pitchFamily="34" charset="0"/>
              <a:cs typeface="Arial" charset="0"/>
            </a:endParaRPr>
          </a:p>
        </p:txBody>
      </p:sp>
      <p:sp>
        <p:nvSpPr>
          <p:cNvPr id="7" name="Rectângulo arredondado 6"/>
          <p:cNvSpPr/>
          <p:nvPr/>
        </p:nvSpPr>
        <p:spPr bwMode="auto">
          <a:xfrm>
            <a:off x="5572132" y="1737048"/>
            <a:ext cx="3104324" cy="2124000"/>
          </a:xfrm>
          <a:prstGeom prst="roundRect">
            <a:avLst>
              <a:gd name="adj" fmla="val 7399"/>
            </a:avLst>
          </a:prstGeom>
          <a:solidFill>
            <a:schemeClr val="accent3">
              <a:lumMod val="85000"/>
            </a:schemeClr>
          </a:solidFill>
          <a:ln>
            <a:headEnd type="none" w="med" len="med"/>
            <a:tailEnd type="none" w="med" len="med"/>
          </a:ln>
          <a:scene3d>
            <a:camera prst="orthographicFront">
              <a:rot lat="0" lon="0" rev="0"/>
            </a:camera>
            <a:lightRig rig="threePt" dir="t">
              <a:rot lat="0" lon="0" rev="1200000"/>
            </a:lightRig>
          </a:scene3d>
          <a:sp3d>
            <a:bevelT w="63500" h="0"/>
          </a:sp3d>
        </p:spPr>
        <p:style>
          <a:lnRef idx="0">
            <a:schemeClr val="accent2"/>
          </a:lnRef>
          <a:fillRef idx="3">
            <a:schemeClr val="accent2"/>
          </a:fillRef>
          <a:effectRef idx="3">
            <a:schemeClr val="accent2"/>
          </a:effectRef>
          <a:fontRef idx="minor">
            <a:schemeClr val="lt1"/>
          </a:fontRef>
        </p:style>
        <p:txBody>
          <a:bodyPr lIns="90000" tIns="90000" rIns="90000" bIns="90000"/>
          <a:lstStyle/>
          <a:p>
            <a:pPr algn="just">
              <a:lnSpc>
                <a:spcPct val="150000"/>
              </a:lnSpc>
              <a:defRPr/>
            </a:pPr>
            <a:r>
              <a:rPr lang="en-GB" sz="1400" b="1" u="sng" dirty="0" smtClean="0">
                <a:solidFill>
                  <a:srgbClr val="000066"/>
                </a:solidFill>
                <a:latin typeface="Calibri" pitchFamily="34" charset="0"/>
                <a:cs typeface="Arial" charset="0"/>
              </a:rPr>
              <a:t>Example</a:t>
            </a:r>
          </a:p>
          <a:p>
            <a:pPr algn="just">
              <a:lnSpc>
                <a:spcPct val="150000"/>
              </a:lnSpc>
              <a:defRPr/>
            </a:pPr>
            <a:r>
              <a:rPr lang="en-GB" sz="1400" dirty="0" smtClean="0">
                <a:solidFill>
                  <a:srgbClr val="000066"/>
                </a:solidFill>
                <a:latin typeface="Calibri" pitchFamily="34" charset="0"/>
                <a:cs typeface="Arial" charset="0"/>
              </a:rPr>
              <a:t>Company from the Industrial Sector</a:t>
            </a:r>
          </a:p>
          <a:p>
            <a:pPr algn="just">
              <a:lnSpc>
                <a:spcPct val="150000"/>
              </a:lnSpc>
              <a:defRPr/>
            </a:pPr>
            <a:r>
              <a:rPr lang="en-GB" sz="1400" dirty="0" smtClean="0">
                <a:solidFill>
                  <a:srgbClr val="000066"/>
                </a:solidFill>
                <a:latin typeface="Calibri" pitchFamily="34" charset="0"/>
                <a:cs typeface="Arial" charset="0"/>
              </a:rPr>
              <a:t>Equity Ratio 35% - </a:t>
            </a:r>
            <a:r>
              <a:rPr lang="en-GB" sz="1400" b="1" dirty="0" smtClean="0">
                <a:solidFill>
                  <a:srgbClr val="000066"/>
                </a:solidFill>
                <a:latin typeface="Calibri" pitchFamily="34" charset="0"/>
                <a:cs typeface="Arial" charset="0"/>
              </a:rPr>
              <a:t>Rating A</a:t>
            </a:r>
          </a:p>
          <a:p>
            <a:pPr algn="just">
              <a:lnSpc>
                <a:spcPct val="150000"/>
              </a:lnSpc>
              <a:defRPr/>
            </a:pPr>
            <a:r>
              <a:rPr lang="en-GB" sz="1400" dirty="0" smtClean="0">
                <a:solidFill>
                  <a:srgbClr val="000066"/>
                </a:solidFill>
                <a:latin typeface="Calibri" pitchFamily="34" charset="0"/>
                <a:cs typeface="Arial" charset="0"/>
              </a:rPr>
              <a:t>Net Debt/ EBITDA: 4 years – </a:t>
            </a:r>
            <a:r>
              <a:rPr lang="en-GB" sz="1400" b="1" dirty="0" smtClean="0">
                <a:solidFill>
                  <a:srgbClr val="000066"/>
                </a:solidFill>
                <a:latin typeface="Calibri" pitchFamily="34" charset="0"/>
                <a:cs typeface="Arial" charset="0"/>
              </a:rPr>
              <a:t>Rating B</a:t>
            </a:r>
          </a:p>
          <a:p>
            <a:pPr algn="just">
              <a:lnSpc>
                <a:spcPct val="150000"/>
              </a:lnSpc>
              <a:defRPr/>
            </a:pPr>
            <a:r>
              <a:rPr lang="en-GB" sz="1400" b="1" dirty="0" smtClean="0">
                <a:solidFill>
                  <a:srgbClr val="000066"/>
                </a:solidFill>
                <a:latin typeface="Calibri" pitchFamily="34" charset="0"/>
                <a:cs typeface="Arial" charset="0"/>
              </a:rPr>
              <a:t>Thus, the company is rated as having a B risk level.</a:t>
            </a:r>
            <a:endParaRPr lang="en-GB" sz="1400" b="1" dirty="0">
              <a:solidFill>
                <a:srgbClr val="000066"/>
              </a:solidFill>
              <a:latin typeface="Calibri" pitchFamily="34" charset="0"/>
              <a:cs typeface="Arial" charset="0"/>
            </a:endParaRPr>
          </a:p>
        </p:txBody>
      </p:sp>
      <p:pic>
        <p:nvPicPr>
          <p:cNvPr id="1027" name="Picture 3"/>
          <p:cNvPicPr>
            <a:picLocks noChangeAspect="1" noChangeArrowheads="1"/>
          </p:cNvPicPr>
          <p:nvPr/>
        </p:nvPicPr>
        <p:blipFill>
          <a:blip r:embed="rId2" cstate="print"/>
          <a:srcRect/>
          <a:stretch>
            <a:fillRect/>
          </a:stretch>
        </p:blipFill>
        <p:spPr bwMode="auto">
          <a:xfrm>
            <a:off x="467544" y="1916836"/>
            <a:ext cx="4572000" cy="18626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txBox="1">
            <a:spLocks noChangeArrowheads="1"/>
          </p:cNvSpPr>
          <p:nvPr/>
        </p:nvSpPr>
        <p:spPr bwMode="auto">
          <a:xfrm>
            <a:off x="2124075" y="47625"/>
            <a:ext cx="7019925" cy="765175"/>
          </a:xfrm>
          <a:prstGeom prst="rect">
            <a:avLst/>
          </a:prstGeom>
          <a:noFill/>
          <a:ln w="9525">
            <a:noFill/>
            <a:miter lim="800000"/>
            <a:headEnd/>
            <a:tailEnd/>
          </a:ln>
        </p:spPr>
        <p:txBody>
          <a:bodyPr anchor="ctr"/>
          <a:lstStyle/>
          <a:p>
            <a:r>
              <a:rPr lang="en-GB" sz="2200" b="1" smtClean="0">
                <a:solidFill>
                  <a:srgbClr val="003366"/>
                </a:solidFill>
                <a:latin typeface="Calibri" pitchFamily="34" charset="0"/>
              </a:rPr>
              <a:t>Interest Rates</a:t>
            </a:r>
            <a:endParaRPr lang="en-GB" sz="2200" b="1" i="1">
              <a:solidFill>
                <a:srgbClr val="003366"/>
              </a:solidFill>
              <a:latin typeface="Calibri" pitchFamily="34" charset="0"/>
            </a:endParaRPr>
          </a:p>
        </p:txBody>
      </p:sp>
      <p:sp>
        <p:nvSpPr>
          <p:cNvPr id="7" name="Rectângulo arredondado 6"/>
          <p:cNvSpPr/>
          <p:nvPr/>
        </p:nvSpPr>
        <p:spPr bwMode="auto">
          <a:xfrm>
            <a:off x="323528" y="1124744"/>
            <a:ext cx="4572000" cy="252000"/>
          </a:xfrm>
          <a:prstGeom prst="roundRect">
            <a:avLst/>
          </a:prstGeom>
          <a:solidFill>
            <a:srgbClr val="000066"/>
          </a:solidFill>
          <a:ln>
            <a:headEnd type="none" w="sm" len="sm"/>
            <a:tailEnd/>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wrap="none" anchor="ctr"/>
          <a:lstStyle/>
          <a:p>
            <a:pPr algn="ctr" defTabSz="955675" eaLnBrk="0" hangingPunct="0">
              <a:lnSpc>
                <a:spcPct val="105000"/>
              </a:lnSpc>
              <a:spcBef>
                <a:spcPct val="30000"/>
              </a:spcBef>
              <a:spcAft>
                <a:spcPct val="20000"/>
              </a:spcAft>
              <a:buClr>
                <a:srgbClr val="003366"/>
              </a:buClr>
              <a:tabLst>
                <a:tab pos="0" algn="l"/>
              </a:tabLst>
              <a:defRPr/>
            </a:pPr>
            <a:r>
              <a:rPr lang="en-GB" sz="1600" b="1" dirty="0" smtClean="0">
                <a:solidFill>
                  <a:schemeClr val="bg1"/>
                </a:solidFill>
                <a:latin typeface="Calibri" pitchFamily="34" charset="0"/>
                <a:cs typeface="Arial" charset="0"/>
              </a:rPr>
              <a:t>Spreads and Guarantee Fees</a:t>
            </a:r>
            <a:endParaRPr lang="en-GB" sz="1600" b="1" dirty="0">
              <a:solidFill>
                <a:schemeClr val="bg1"/>
              </a:solidFill>
              <a:latin typeface="Calibri" pitchFamily="34" charset="0"/>
              <a:cs typeface="Arial" charset="0"/>
            </a:endParaRPr>
          </a:p>
        </p:txBody>
      </p:sp>
      <p:sp>
        <p:nvSpPr>
          <p:cNvPr id="13" name="Rectângulo arredondado 12"/>
          <p:cNvSpPr/>
          <p:nvPr/>
        </p:nvSpPr>
        <p:spPr bwMode="auto">
          <a:xfrm>
            <a:off x="323528" y="3465032"/>
            <a:ext cx="4572000" cy="252000"/>
          </a:xfrm>
          <a:prstGeom prst="roundRect">
            <a:avLst/>
          </a:prstGeom>
          <a:solidFill>
            <a:srgbClr val="000066"/>
          </a:solidFill>
          <a:ln>
            <a:headEnd type="none" w="sm" len="sm"/>
            <a:tailEnd/>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wrap="none" anchor="ctr"/>
          <a:lstStyle/>
          <a:p>
            <a:pPr algn="ctr" defTabSz="955675" eaLnBrk="0" hangingPunct="0">
              <a:lnSpc>
                <a:spcPct val="105000"/>
              </a:lnSpc>
              <a:spcBef>
                <a:spcPct val="30000"/>
              </a:spcBef>
              <a:spcAft>
                <a:spcPct val="20000"/>
              </a:spcAft>
              <a:buClr>
                <a:srgbClr val="003366"/>
              </a:buClr>
              <a:tabLst>
                <a:tab pos="0" algn="l"/>
              </a:tabLst>
              <a:defRPr/>
            </a:pPr>
            <a:r>
              <a:rPr lang="en-GB" sz="1600" b="1" smtClean="0">
                <a:solidFill>
                  <a:schemeClr val="bg1"/>
                </a:solidFill>
                <a:latin typeface="Calibri" pitchFamily="34" charset="0"/>
                <a:cs typeface="Arial" charset="0"/>
              </a:rPr>
              <a:t>Gap between interest rates</a:t>
            </a:r>
            <a:endParaRPr lang="en-GB" sz="1600" b="1">
              <a:solidFill>
                <a:schemeClr val="bg1"/>
              </a:solidFill>
              <a:latin typeface="Calibri" pitchFamily="34" charset="0"/>
              <a:cs typeface="Arial" charset="0"/>
            </a:endParaRPr>
          </a:p>
        </p:txBody>
      </p:sp>
      <p:sp>
        <p:nvSpPr>
          <p:cNvPr id="16" name="Rectângulo arredondado 6"/>
          <p:cNvSpPr/>
          <p:nvPr/>
        </p:nvSpPr>
        <p:spPr bwMode="auto">
          <a:xfrm>
            <a:off x="5940152" y="1287570"/>
            <a:ext cx="2916024" cy="5093758"/>
          </a:xfrm>
          <a:prstGeom prst="roundRect">
            <a:avLst>
              <a:gd name="adj" fmla="val 7399"/>
            </a:avLst>
          </a:prstGeom>
          <a:solidFill>
            <a:schemeClr val="accent3">
              <a:lumMod val="85000"/>
            </a:schemeClr>
          </a:solidFill>
          <a:ln>
            <a:headEnd type="none" w="med" len="med"/>
            <a:tailEnd type="none" w="med" len="med"/>
          </a:ln>
          <a:scene3d>
            <a:camera prst="orthographicFront">
              <a:rot lat="0" lon="0" rev="0"/>
            </a:camera>
            <a:lightRig rig="threePt" dir="t">
              <a:rot lat="0" lon="0" rev="1200000"/>
            </a:lightRig>
          </a:scene3d>
          <a:sp3d>
            <a:bevelT w="63500" h="0"/>
          </a:sp3d>
        </p:spPr>
        <p:style>
          <a:lnRef idx="0">
            <a:schemeClr val="accent2"/>
          </a:lnRef>
          <a:fillRef idx="3">
            <a:schemeClr val="accent2"/>
          </a:fillRef>
          <a:effectRef idx="3">
            <a:schemeClr val="accent2"/>
          </a:effectRef>
          <a:fontRef idx="minor">
            <a:schemeClr val="lt1"/>
          </a:fontRef>
        </p:style>
        <p:txBody>
          <a:bodyPr lIns="90000" tIns="90000" rIns="90000" bIns="90000"/>
          <a:lstStyle/>
          <a:p>
            <a:pPr algn="just">
              <a:lnSpc>
                <a:spcPct val="150000"/>
              </a:lnSpc>
              <a:defRPr/>
            </a:pPr>
            <a:r>
              <a:rPr lang="en-GB" sz="1400" b="1" dirty="0" smtClean="0">
                <a:solidFill>
                  <a:srgbClr val="000066"/>
                </a:solidFill>
                <a:latin typeface="Calibri" pitchFamily="34" charset="0"/>
                <a:cs typeface="Arial" charset="0"/>
              </a:rPr>
              <a:t>The Credit Lines rates are quite attractive compared to the market, reflecting the impact of the subsidies granted and the effect of negotiating with Banks, which includes providing a mutual guarantee. </a:t>
            </a:r>
          </a:p>
          <a:p>
            <a:pPr algn="just">
              <a:lnSpc>
                <a:spcPct val="150000"/>
              </a:lnSpc>
              <a:defRPr/>
            </a:pPr>
            <a:endParaRPr lang="en-GB" sz="1400" b="1" dirty="0" smtClean="0">
              <a:solidFill>
                <a:srgbClr val="000066"/>
              </a:solidFill>
              <a:latin typeface="Calibri" pitchFamily="34" charset="0"/>
              <a:cs typeface="Arial" charset="0"/>
            </a:endParaRPr>
          </a:p>
          <a:p>
            <a:pPr algn="just">
              <a:lnSpc>
                <a:spcPct val="150000"/>
              </a:lnSpc>
              <a:defRPr/>
            </a:pPr>
            <a:r>
              <a:rPr lang="en-GB" sz="1400" b="1" dirty="0" smtClean="0">
                <a:solidFill>
                  <a:srgbClr val="000066"/>
                </a:solidFill>
                <a:latin typeface="Calibri" pitchFamily="34" charset="0"/>
                <a:cs typeface="Arial" charset="0"/>
              </a:rPr>
              <a:t>Companies pay the 3 month </a:t>
            </a:r>
            <a:r>
              <a:rPr lang="en-GB" sz="1400" b="1" dirty="0" err="1" smtClean="0">
                <a:solidFill>
                  <a:srgbClr val="000066"/>
                </a:solidFill>
                <a:latin typeface="Calibri" pitchFamily="34" charset="0"/>
                <a:cs typeface="Arial" charset="0"/>
              </a:rPr>
              <a:t>Euribor</a:t>
            </a:r>
            <a:r>
              <a:rPr lang="en-GB" sz="1400" b="1" dirty="0" smtClean="0">
                <a:solidFill>
                  <a:srgbClr val="000066"/>
                </a:solidFill>
                <a:latin typeface="Calibri" pitchFamily="34" charset="0"/>
                <a:cs typeface="Arial" charset="0"/>
              </a:rPr>
              <a:t> rate, deducted by 1.25%  and 0.5%, respectively, for Credit Lines I and II, with a floor, which at the end of January 2009, was reduced from 3% to 1.5%.  </a:t>
            </a:r>
            <a:endParaRPr lang="en-GB" sz="1400" b="1" dirty="0">
              <a:solidFill>
                <a:srgbClr val="000066"/>
              </a:solidFill>
              <a:latin typeface="Calibri" pitchFamily="34" charset="0"/>
              <a:cs typeface="Arial" charset="0"/>
            </a:endParaRPr>
          </a:p>
        </p:txBody>
      </p:sp>
      <p:sp>
        <p:nvSpPr>
          <p:cNvPr id="33804" name="CaixaDeTexto 19"/>
          <p:cNvSpPr txBox="1">
            <a:spLocks noChangeArrowheads="1"/>
          </p:cNvSpPr>
          <p:nvPr/>
        </p:nvSpPr>
        <p:spPr bwMode="auto">
          <a:xfrm>
            <a:off x="684213" y="6453188"/>
            <a:ext cx="3095625" cy="228600"/>
          </a:xfrm>
          <a:prstGeom prst="rect">
            <a:avLst/>
          </a:prstGeom>
          <a:noFill/>
          <a:ln w="9525">
            <a:noFill/>
            <a:miter lim="800000"/>
            <a:headEnd/>
            <a:tailEnd/>
          </a:ln>
        </p:spPr>
        <p:txBody>
          <a:bodyPr>
            <a:spAutoFit/>
          </a:bodyPr>
          <a:lstStyle/>
          <a:p>
            <a:pPr marL="228600" indent="-228600"/>
            <a:r>
              <a:rPr lang="pt-BR" sz="900" i="1">
                <a:latin typeface="Calibri" pitchFamily="34" charset="0"/>
              </a:rPr>
              <a:t>(*) Source: Statistical Bulletin July 2013 - Bank of Portugal</a:t>
            </a:r>
          </a:p>
        </p:txBody>
      </p:sp>
      <p:pic>
        <p:nvPicPr>
          <p:cNvPr id="12" name="Picture 2"/>
          <p:cNvPicPr>
            <a:picLocks noChangeAspect="1" noChangeArrowheads="1"/>
          </p:cNvPicPr>
          <p:nvPr/>
        </p:nvPicPr>
        <p:blipFill>
          <a:blip r:embed="rId3" cstate="print"/>
          <a:srcRect/>
          <a:stretch>
            <a:fillRect/>
          </a:stretch>
        </p:blipFill>
        <p:spPr bwMode="auto">
          <a:xfrm>
            <a:off x="251520" y="3861048"/>
            <a:ext cx="4933950" cy="25336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611560" y="1456184"/>
            <a:ext cx="3886200" cy="182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auto">
          <a:xfrm>
            <a:off x="684213" y="3644900"/>
            <a:ext cx="7559675" cy="504825"/>
          </a:xfrm>
          <a:prstGeom prst="roundRect">
            <a:avLst>
              <a:gd name="adj" fmla="val 16667"/>
            </a:avLst>
          </a:prstGeom>
          <a:solidFill>
            <a:schemeClr val="bg1">
              <a:lumMod val="85000"/>
            </a:schemeClr>
          </a:solidFill>
          <a:ln w="12700">
            <a:noFill/>
            <a:round/>
            <a:headEnd type="none" w="sm" len="sm"/>
            <a:tailEnd/>
          </a:ln>
        </p:spPr>
        <p:txBody>
          <a:bodyPr wrap="none" anchor="ctr"/>
          <a:lstStyle/>
          <a:p>
            <a:pPr>
              <a:defRPr/>
            </a:pPr>
            <a:endParaRPr lang="en-US" sz="1700" b="1" dirty="0">
              <a:latin typeface="Calibri" pitchFamily="34" charset="0"/>
              <a:cs typeface="+mn-cs"/>
            </a:endParaRPr>
          </a:p>
        </p:txBody>
      </p:sp>
      <p:sp>
        <p:nvSpPr>
          <p:cNvPr id="35842" name="CaixaDeTexto 10"/>
          <p:cNvSpPr txBox="1">
            <a:spLocks noChangeArrowheads="1"/>
          </p:cNvSpPr>
          <p:nvPr/>
        </p:nvSpPr>
        <p:spPr bwMode="auto">
          <a:xfrm>
            <a:off x="684213" y="1628775"/>
            <a:ext cx="7523162" cy="3671888"/>
          </a:xfrm>
          <a:prstGeom prst="rect">
            <a:avLst/>
          </a:prstGeom>
          <a:noFill/>
          <a:ln w="9525">
            <a:noFill/>
            <a:miter lim="800000"/>
            <a:headEnd/>
            <a:tailEnd/>
          </a:ln>
        </p:spPr>
        <p:txBody>
          <a:bodyPr/>
          <a:lstStyle/>
          <a:p>
            <a:pPr>
              <a:lnSpc>
                <a:spcPct val="300000"/>
              </a:lnSpc>
            </a:pPr>
            <a:r>
              <a:rPr lang="en-GB" sz="1800" b="1" dirty="0" smtClean="0">
                <a:solidFill>
                  <a:srgbClr val="000066"/>
                </a:solidFill>
                <a:latin typeface="Calibri" pitchFamily="34" charset="0"/>
              </a:rPr>
              <a:t>Main factors which led to the launch of PME Investe I &amp; II</a:t>
            </a:r>
          </a:p>
          <a:p>
            <a:pPr>
              <a:lnSpc>
                <a:spcPct val="300000"/>
              </a:lnSpc>
            </a:pPr>
            <a:r>
              <a:rPr lang="en-GB" sz="1800" b="1" dirty="0" smtClean="0">
                <a:solidFill>
                  <a:srgbClr val="000066"/>
                </a:solidFill>
                <a:latin typeface="Calibri" pitchFamily="34" charset="0"/>
              </a:rPr>
              <a:t>Description of this Financial Engineering  Instrument</a:t>
            </a:r>
          </a:p>
          <a:p>
            <a:pPr>
              <a:lnSpc>
                <a:spcPct val="300000"/>
              </a:lnSpc>
            </a:pPr>
            <a:r>
              <a:rPr lang="en-GB" sz="1800" b="1" dirty="0" smtClean="0">
                <a:solidFill>
                  <a:srgbClr val="000066"/>
                </a:solidFill>
                <a:latin typeface="Calibri" pitchFamily="34" charset="0"/>
              </a:rPr>
              <a:t>Monitoring procedures</a:t>
            </a:r>
          </a:p>
          <a:p>
            <a:pPr>
              <a:lnSpc>
                <a:spcPct val="300000"/>
              </a:lnSpc>
            </a:pPr>
            <a:r>
              <a:rPr lang="en-GB" sz="1800" b="1" dirty="0" smtClean="0">
                <a:solidFill>
                  <a:srgbClr val="000066"/>
                </a:solidFill>
                <a:latin typeface="Calibri" pitchFamily="34" charset="0"/>
              </a:rPr>
              <a:t>Results</a:t>
            </a:r>
            <a:endParaRPr lang="en-GB" sz="1800" b="1" dirty="0">
              <a:solidFill>
                <a:srgbClr val="000066"/>
              </a:solidFill>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ângulo arredondado 15"/>
          <p:cNvSpPr/>
          <p:nvPr/>
        </p:nvSpPr>
        <p:spPr bwMode="auto">
          <a:xfrm>
            <a:off x="395536" y="3120768"/>
            <a:ext cx="3780000" cy="2880000"/>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55675" eaLnBrk="0" hangingPunct="0">
              <a:lnSpc>
                <a:spcPts val="700"/>
              </a:lnSpc>
              <a:spcBef>
                <a:spcPct val="30000"/>
              </a:spcBef>
              <a:spcAft>
                <a:spcPct val="20000"/>
              </a:spcAft>
              <a:buClr>
                <a:srgbClr val="003366"/>
              </a:buClr>
              <a:tabLst>
                <a:tab pos="0" algn="l"/>
              </a:tabLst>
              <a:defRPr/>
            </a:pPr>
            <a:r>
              <a:rPr lang="en-GB" sz="1800" b="1" dirty="0" smtClean="0">
                <a:solidFill>
                  <a:schemeClr val="bg1"/>
                </a:solidFill>
                <a:latin typeface="Calibri" pitchFamily="34" charset="0"/>
              </a:rPr>
              <a:t>Regular Procedures</a:t>
            </a:r>
          </a:p>
          <a:p>
            <a:pPr marL="285750" indent="-285750" algn="just">
              <a:lnSpc>
                <a:spcPct val="150000"/>
              </a:lnSpc>
              <a:defRPr/>
            </a:pPr>
            <a:endParaRPr lang="en-GB" sz="600" b="1" dirty="0" smtClean="0">
              <a:latin typeface="Calibri" pitchFamily="34" charset="0"/>
              <a:cs typeface="Calibri" pitchFamily="34" charset="0"/>
            </a:endParaRPr>
          </a:p>
          <a:p>
            <a:pPr indent="288000">
              <a:lnSpc>
                <a:spcPct val="200000"/>
              </a:lnSpc>
              <a:buFont typeface="Wingdings" pitchFamily="2" charset="2"/>
              <a:buChar char="ü"/>
              <a:defRPr/>
            </a:pPr>
            <a:r>
              <a:rPr lang="en-GB" sz="1600" b="1" dirty="0" smtClean="0">
                <a:latin typeface="Calibri" pitchFamily="34" charset="0"/>
              </a:rPr>
              <a:t>Validation of contract information</a:t>
            </a:r>
          </a:p>
          <a:p>
            <a:pPr indent="288000">
              <a:lnSpc>
                <a:spcPct val="200000"/>
              </a:lnSpc>
              <a:buFont typeface="Wingdings" pitchFamily="2" charset="2"/>
              <a:buChar char="ü"/>
              <a:defRPr/>
            </a:pPr>
            <a:r>
              <a:rPr lang="en-GB" sz="1600" b="1" dirty="0" smtClean="0">
                <a:latin typeface="Calibri" pitchFamily="34" charset="0"/>
              </a:rPr>
              <a:t>Validation of disbursements</a:t>
            </a:r>
          </a:p>
          <a:p>
            <a:pPr indent="288000">
              <a:lnSpc>
                <a:spcPct val="200000"/>
              </a:lnSpc>
              <a:buFont typeface="Wingdings" pitchFamily="2" charset="2"/>
              <a:buChar char="ü"/>
              <a:defRPr/>
            </a:pPr>
            <a:r>
              <a:rPr lang="en-GB" sz="1600" b="1" dirty="0" smtClean="0">
                <a:latin typeface="Calibri" pitchFamily="34" charset="0"/>
              </a:rPr>
              <a:t>Validation of interest grants</a:t>
            </a:r>
          </a:p>
          <a:p>
            <a:pPr indent="288000">
              <a:lnSpc>
                <a:spcPct val="200000"/>
              </a:lnSpc>
              <a:buFont typeface="Wingdings" pitchFamily="2" charset="2"/>
              <a:buChar char="ü"/>
              <a:defRPr/>
            </a:pPr>
            <a:r>
              <a:rPr lang="en-GB" sz="1600" b="1" dirty="0" smtClean="0">
                <a:latin typeface="Calibri" pitchFamily="34" charset="0"/>
              </a:rPr>
              <a:t>Validation of guarantee fees</a:t>
            </a:r>
            <a:endParaRPr lang="en-GB" sz="1600" b="1" dirty="0">
              <a:latin typeface="Calibri" pitchFamily="34" charset="0"/>
            </a:endParaRPr>
          </a:p>
        </p:txBody>
      </p:sp>
      <p:sp>
        <p:nvSpPr>
          <p:cNvPr id="37889" name="Rectangle 2"/>
          <p:cNvSpPr>
            <a:spLocks noGrp="1" noChangeArrowheads="1"/>
          </p:cNvSpPr>
          <p:nvPr>
            <p:ph type="title" idx="4294967295"/>
          </p:nvPr>
        </p:nvSpPr>
        <p:spPr/>
        <p:txBody>
          <a:bodyPr/>
          <a:lstStyle/>
          <a:p>
            <a:pPr eaLnBrk="1" hangingPunct="1"/>
            <a:r>
              <a:rPr lang="en-GB" sz="2200" dirty="0" smtClean="0">
                <a:latin typeface="Calibri" pitchFamily="34" charset="0"/>
              </a:rPr>
              <a:t>Monitoring Procedures</a:t>
            </a:r>
          </a:p>
        </p:txBody>
      </p:sp>
      <p:sp>
        <p:nvSpPr>
          <p:cNvPr id="13" name="Rectângulo arredondado 12"/>
          <p:cNvSpPr/>
          <p:nvPr/>
        </p:nvSpPr>
        <p:spPr bwMode="auto">
          <a:xfrm>
            <a:off x="116752" y="1196752"/>
            <a:ext cx="8847736" cy="1446430"/>
          </a:xfrm>
          <a:prstGeom prst="roundRect">
            <a:avLst>
              <a:gd name="adj" fmla="val 7399"/>
            </a:avLst>
          </a:prstGeom>
          <a:solidFill>
            <a:schemeClr val="accent3">
              <a:lumMod val="85000"/>
            </a:schemeClr>
          </a:solidFill>
          <a:ln>
            <a:headEnd type="none" w="med" len="med"/>
            <a:tailEnd type="none" w="med" len="med"/>
          </a:ln>
          <a:scene3d>
            <a:camera prst="orthographicFront">
              <a:rot lat="0" lon="0" rev="0"/>
            </a:camera>
            <a:lightRig rig="threePt" dir="t">
              <a:rot lat="0" lon="0" rev="1200000"/>
            </a:lightRig>
          </a:scene3d>
          <a:sp3d>
            <a:bevelT w="63500" h="0"/>
          </a:sp3d>
        </p:spPr>
        <p:style>
          <a:lnRef idx="0">
            <a:schemeClr val="accent2"/>
          </a:lnRef>
          <a:fillRef idx="3">
            <a:schemeClr val="accent2"/>
          </a:fillRef>
          <a:effectRef idx="3">
            <a:schemeClr val="accent2"/>
          </a:effectRef>
          <a:fontRef idx="minor">
            <a:schemeClr val="lt1"/>
          </a:fontRef>
        </p:style>
        <p:txBody>
          <a:bodyPr lIns="90000" tIns="90000" rIns="90000" bIns="90000"/>
          <a:lstStyle/>
          <a:p>
            <a:pPr algn="just">
              <a:lnSpc>
                <a:spcPct val="150000"/>
              </a:lnSpc>
              <a:defRPr/>
            </a:pPr>
            <a:r>
              <a:rPr lang="en-GB" sz="1800" b="1" dirty="0" smtClean="0">
                <a:solidFill>
                  <a:srgbClr val="000066"/>
                </a:solidFill>
                <a:latin typeface="Calibri" pitchFamily="34" charset="0"/>
                <a:cs typeface="Arial" charset="0"/>
              </a:rPr>
              <a:t>Procedures for the reporting of information by Banks and MGS were established, allowing PME Investimentos, as managing entity of the Credit Lines, to undertake a number of control procedures during the life of the credit loans.</a:t>
            </a:r>
            <a:endParaRPr lang="en-GB" sz="1800" b="1" dirty="0">
              <a:solidFill>
                <a:srgbClr val="000066"/>
              </a:solidFill>
              <a:latin typeface="Calibri" pitchFamily="34" charset="0"/>
              <a:cs typeface="Arial" charset="0"/>
            </a:endParaRPr>
          </a:p>
        </p:txBody>
      </p:sp>
      <p:sp>
        <p:nvSpPr>
          <p:cNvPr id="21" name="Rectângulo arredondado 20"/>
          <p:cNvSpPr/>
          <p:nvPr/>
        </p:nvSpPr>
        <p:spPr bwMode="auto">
          <a:xfrm>
            <a:off x="5000628" y="3120768"/>
            <a:ext cx="3888000" cy="2880000"/>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55675" eaLnBrk="0" hangingPunct="0">
              <a:lnSpc>
                <a:spcPts val="700"/>
              </a:lnSpc>
              <a:spcBef>
                <a:spcPct val="30000"/>
              </a:spcBef>
              <a:spcAft>
                <a:spcPct val="20000"/>
              </a:spcAft>
              <a:buClr>
                <a:srgbClr val="003366"/>
              </a:buClr>
              <a:tabLst>
                <a:tab pos="0" algn="l"/>
              </a:tabLst>
              <a:defRPr/>
            </a:pPr>
            <a:r>
              <a:rPr lang="en-GB" sz="1800" b="1" dirty="0" smtClean="0">
                <a:solidFill>
                  <a:schemeClr val="bg1"/>
                </a:solidFill>
                <a:latin typeface="Calibri" pitchFamily="34" charset="0"/>
              </a:rPr>
              <a:t>Additional Procedures</a:t>
            </a:r>
          </a:p>
          <a:p>
            <a:pPr marL="285750" indent="-285750" algn="just">
              <a:lnSpc>
                <a:spcPct val="150000"/>
              </a:lnSpc>
              <a:defRPr/>
            </a:pPr>
            <a:endParaRPr lang="en-GB" sz="600" b="1" dirty="0" smtClean="0">
              <a:latin typeface="Calibri" pitchFamily="34" charset="0"/>
              <a:cs typeface="Calibri" pitchFamily="34" charset="0"/>
            </a:endParaRPr>
          </a:p>
          <a:p>
            <a:pPr indent="288000">
              <a:lnSpc>
                <a:spcPct val="200000"/>
              </a:lnSpc>
              <a:buFont typeface="Wingdings" pitchFamily="2" charset="2"/>
              <a:buChar char="ü"/>
              <a:defRPr/>
            </a:pPr>
            <a:r>
              <a:rPr lang="en-GB" sz="1600" b="1" dirty="0" smtClean="0">
                <a:latin typeface="Calibri" pitchFamily="34" charset="0"/>
              </a:rPr>
              <a:t>Validate eligibility of final recipients</a:t>
            </a:r>
          </a:p>
          <a:p>
            <a:pPr indent="288000">
              <a:defRPr/>
            </a:pPr>
            <a:r>
              <a:rPr lang="en-GB" sz="1600" b="1" dirty="0" smtClean="0">
                <a:latin typeface="Calibri" pitchFamily="34" charset="0"/>
              </a:rPr>
              <a:t>and investments made </a:t>
            </a:r>
          </a:p>
          <a:p>
            <a:pPr indent="288000">
              <a:lnSpc>
                <a:spcPct val="200000"/>
              </a:lnSpc>
              <a:buFont typeface="Wingdings" pitchFamily="2" charset="2"/>
              <a:buChar char="ü"/>
              <a:defRPr/>
            </a:pPr>
            <a:r>
              <a:rPr lang="en-GB" sz="1600" b="1" dirty="0" smtClean="0">
                <a:latin typeface="Calibri" pitchFamily="34" charset="0"/>
              </a:rPr>
              <a:t>Monitoring defaults </a:t>
            </a:r>
          </a:p>
          <a:p>
            <a:pPr indent="288000">
              <a:lnSpc>
                <a:spcPct val="200000"/>
              </a:lnSpc>
              <a:buFont typeface="Wingdings" pitchFamily="2" charset="2"/>
              <a:buChar char="ü"/>
              <a:defRPr/>
            </a:pPr>
            <a:r>
              <a:rPr lang="en-GB" sz="1600" b="1" dirty="0" smtClean="0">
                <a:latin typeface="Calibri" pitchFamily="34" charset="0"/>
              </a:rPr>
              <a:t>Monitoring counter guarantees issued</a:t>
            </a:r>
          </a:p>
          <a:p>
            <a:pPr indent="288000">
              <a:lnSpc>
                <a:spcPct val="200000"/>
              </a:lnSpc>
              <a:buFont typeface="Wingdings" pitchFamily="2" charset="2"/>
              <a:buChar char="ü"/>
              <a:defRPr/>
            </a:pPr>
            <a:r>
              <a:rPr lang="en-GB" sz="1600" b="1" dirty="0" smtClean="0">
                <a:latin typeface="Calibri" pitchFamily="34" charset="0"/>
              </a:rPr>
              <a:t>Monitoring called on guarantees</a:t>
            </a:r>
            <a:endParaRPr lang="en-GB" sz="1600" b="1" dirty="0">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auto">
          <a:xfrm>
            <a:off x="684213" y="4437063"/>
            <a:ext cx="7559675" cy="504825"/>
          </a:xfrm>
          <a:prstGeom prst="roundRect">
            <a:avLst>
              <a:gd name="adj" fmla="val 16667"/>
            </a:avLst>
          </a:prstGeom>
          <a:solidFill>
            <a:schemeClr val="bg1">
              <a:lumMod val="85000"/>
            </a:schemeClr>
          </a:solidFill>
          <a:ln w="12700">
            <a:noFill/>
            <a:round/>
            <a:headEnd type="none" w="sm" len="sm"/>
            <a:tailEnd/>
          </a:ln>
        </p:spPr>
        <p:txBody>
          <a:bodyPr wrap="none" anchor="ctr"/>
          <a:lstStyle/>
          <a:p>
            <a:pPr>
              <a:defRPr/>
            </a:pPr>
            <a:endParaRPr lang="en-US" sz="1700" b="1" dirty="0">
              <a:latin typeface="Calibri" pitchFamily="34" charset="0"/>
              <a:cs typeface="+mn-cs"/>
            </a:endParaRPr>
          </a:p>
        </p:txBody>
      </p:sp>
      <p:sp>
        <p:nvSpPr>
          <p:cNvPr id="39938" name="CaixaDeTexto 10"/>
          <p:cNvSpPr txBox="1">
            <a:spLocks noChangeArrowheads="1"/>
          </p:cNvSpPr>
          <p:nvPr/>
        </p:nvSpPr>
        <p:spPr bwMode="auto">
          <a:xfrm>
            <a:off x="684213" y="1628775"/>
            <a:ext cx="7523162" cy="3671888"/>
          </a:xfrm>
          <a:prstGeom prst="rect">
            <a:avLst/>
          </a:prstGeom>
          <a:noFill/>
          <a:ln w="9525">
            <a:noFill/>
            <a:miter lim="800000"/>
            <a:headEnd/>
            <a:tailEnd/>
          </a:ln>
        </p:spPr>
        <p:txBody>
          <a:bodyPr/>
          <a:lstStyle/>
          <a:p>
            <a:pPr>
              <a:lnSpc>
                <a:spcPct val="300000"/>
              </a:lnSpc>
            </a:pPr>
            <a:r>
              <a:rPr lang="en-GB" sz="1800" b="1" dirty="0" smtClean="0">
                <a:solidFill>
                  <a:srgbClr val="000066"/>
                </a:solidFill>
                <a:latin typeface="Calibri" pitchFamily="34" charset="0"/>
              </a:rPr>
              <a:t>Main factors which led to the launch of PME Investe I &amp; II</a:t>
            </a:r>
          </a:p>
          <a:p>
            <a:pPr>
              <a:lnSpc>
                <a:spcPct val="300000"/>
              </a:lnSpc>
            </a:pPr>
            <a:r>
              <a:rPr lang="en-GB" sz="1800" b="1" dirty="0" smtClean="0">
                <a:solidFill>
                  <a:srgbClr val="000066"/>
                </a:solidFill>
                <a:latin typeface="Calibri" pitchFamily="34" charset="0"/>
              </a:rPr>
              <a:t>Description of this Financial Engineering  Instrument</a:t>
            </a:r>
          </a:p>
          <a:p>
            <a:pPr>
              <a:lnSpc>
                <a:spcPct val="300000"/>
              </a:lnSpc>
            </a:pPr>
            <a:r>
              <a:rPr lang="en-GB" sz="1800" b="1" dirty="0" smtClean="0">
                <a:solidFill>
                  <a:srgbClr val="000066"/>
                </a:solidFill>
                <a:latin typeface="Calibri" pitchFamily="34" charset="0"/>
              </a:rPr>
              <a:t>Monitoring procedures</a:t>
            </a:r>
          </a:p>
          <a:p>
            <a:pPr>
              <a:lnSpc>
                <a:spcPct val="300000"/>
              </a:lnSpc>
            </a:pPr>
            <a:r>
              <a:rPr lang="en-GB" sz="1800" b="1" dirty="0" smtClean="0">
                <a:solidFill>
                  <a:srgbClr val="000066"/>
                </a:solidFill>
                <a:latin typeface="Calibri" pitchFamily="34" charset="0"/>
              </a:rPr>
              <a:t>Results</a:t>
            </a:r>
            <a:endParaRPr lang="en-GB" sz="1800" b="1" dirty="0">
              <a:solidFill>
                <a:srgbClr val="000066"/>
              </a:solidFill>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auto">
          <a:xfrm>
            <a:off x="684213" y="1989138"/>
            <a:ext cx="7559675" cy="503237"/>
          </a:xfrm>
          <a:prstGeom prst="roundRect">
            <a:avLst>
              <a:gd name="adj" fmla="val 16667"/>
            </a:avLst>
          </a:prstGeom>
          <a:solidFill>
            <a:schemeClr val="bg1">
              <a:lumMod val="85000"/>
            </a:schemeClr>
          </a:solidFill>
          <a:ln w="12700">
            <a:noFill/>
            <a:round/>
            <a:headEnd type="none" w="sm" len="sm"/>
            <a:tailEnd/>
          </a:ln>
        </p:spPr>
        <p:txBody>
          <a:bodyPr wrap="none" anchor="ctr"/>
          <a:lstStyle/>
          <a:p>
            <a:pPr>
              <a:defRPr/>
            </a:pPr>
            <a:endParaRPr lang="en-US" sz="1700" b="1" dirty="0">
              <a:solidFill>
                <a:srgbClr val="000066"/>
              </a:solidFill>
              <a:latin typeface="Calibri" pitchFamily="34" charset="0"/>
              <a:cs typeface="+mn-cs"/>
            </a:endParaRPr>
          </a:p>
        </p:txBody>
      </p:sp>
      <p:sp>
        <p:nvSpPr>
          <p:cNvPr id="16386" name="CaixaDeTexto 10"/>
          <p:cNvSpPr txBox="1">
            <a:spLocks noChangeArrowheads="1"/>
          </p:cNvSpPr>
          <p:nvPr/>
        </p:nvSpPr>
        <p:spPr bwMode="auto">
          <a:xfrm>
            <a:off x="684213" y="1628775"/>
            <a:ext cx="7523162" cy="3671888"/>
          </a:xfrm>
          <a:prstGeom prst="rect">
            <a:avLst/>
          </a:prstGeom>
          <a:noFill/>
          <a:ln w="9525">
            <a:noFill/>
            <a:miter lim="800000"/>
            <a:headEnd/>
            <a:tailEnd/>
          </a:ln>
        </p:spPr>
        <p:txBody>
          <a:bodyPr/>
          <a:lstStyle/>
          <a:p>
            <a:pPr>
              <a:lnSpc>
                <a:spcPct val="300000"/>
              </a:lnSpc>
            </a:pPr>
            <a:r>
              <a:rPr lang="en-GB" sz="1800" b="1" dirty="0" smtClean="0">
                <a:solidFill>
                  <a:srgbClr val="000066"/>
                </a:solidFill>
                <a:latin typeface="Calibri" pitchFamily="34" charset="0"/>
              </a:rPr>
              <a:t>Main factors which led to the launch of PME Investe I &amp; II</a:t>
            </a:r>
          </a:p>
          <a:p>
            <a:pPr>
              <a:lnSpc>
                <a:spcPct val="300000"/>
              </a:lnSpc>
            </a:pPr>
            <a:r>
              <a:rPr lang="en-GB" sz="1800" b="1" dirty="0" smtClean="0">
                <a:solidFill>
                  <a:srgbClr val="000066"/>
                </a:solidFill>
                <a:latin typeface="Calibri" pitchFamily="34" charset="0"/>
              </a:rPr>
              <a:t>Description of this Financial Engineering  Instrument</a:t>
            </a:r>
          </a:p>
          <a:p>
            <a:pPr>
              <a:lnSpc>
                <a:spcPct val="300000"/>
              </a:lnSpc>
            </a:pPr>
            <a:r>
              <a:rPr lang="en-GB" sz="1800" b="1" dirty="0" smtClean="0">
                <a:solidFill>
                  <a:srgbClr val="000066"/>
                </a:solidFill>
                <a:latin typeface="Calibri" pitchFamily="34" charset="0"/>
              </a:rPr>
              <a:t>Monitoring procedures</a:t>
            </a:r>
          </a:p>
          <a:p>
            <a:pPr>
              <a:lnSpc>
                <a:spcPct val="300000"/>
              </a:lnSpc>
            </a:pPr>
            <a:r>
              <a:rPr lang="en-GB" sz="1800" b="1" dirty="0" smtClean="0">
                <a:solidFill>
                  <a:srgbClr val="000066"/>
                </a:solidFill>
                <a:latin typeface="Calibri" pitchFamily="34" charset="0"/>
              </a:rPr>
              <a:t>Results</a:t>
            </a:r>
            <a:endParaRPr lang="en-GB" sz="1800" b="1" dirty="0">
              <a:solidFill>
                <a:srgbClr val="000066"/>
              </a:solidFill>
              <a:latin typeface="Calibri" pitchFamily="34" charset="0"/>
            </a:endParaRPr>
          </a:p>
        </p:txBody>
      </p:sp>
      <p:sp>
        <p:nvSpPr>
          <p:cNvPr id="10" name="AutoShape 3"/>
          <p:cNvSpPr>
            <a:spLocks noChangeArrowheads="1"/>
          </p:cNvSpPr>
          <p:nvPr/>
        </p:nvSpPr>
        <p:spPr bwMode="auto">
          <a:xfrm>
            <a:off x="611560" y="980728"/>
            <a:ext cx="8352928" cy="504056"/>
          </a:xfrm>
          <a:prstGeom prst="roundRect">
            <a:avLst>
              <a:gd name="adj" fmla="val 16667"/>
            </a:avLst>
          </a:prstGeom>
          <a:solidFill>
            <a:srgbClr val="000066"/>
          </a:solidFill>
          <a:ln>
            <a:headEnd type="none" w="sm" len="sm"/>
            <a:tailEnd/>
          </a:ln>
        </p:spPr>
        <p:style>
          <a:lnRef idx="0">
            <a:schemeClr val="accent1"/>
          </a:lnRef>
          <a:fillRef idx="3">
            <a:schemeClr val="accent1"/>
          </a:fillRef>
          <a:effectRef idx="3">
            <a:schemeClr val="accent1"/>
          </a:effectRef>
          <a:fontRef idx="minor">
            <a:schemeClr val="lt1"/>
          </a:fontRef>
        </p:style>
        <p:txBody>
          <a:bodyPr wrap="none" anchor="ctr"/>
          <a:lstStyle/>
          <a:p>
            <a:pPr defTabSz="955675" eaLnBrk="0" hangingPunct="0">
              <a:lnSpc>
                <a:spcPct val="105000"/>
              </a:lnSpc>
              <a:spcBef>
                <a:spcPct val="30000"/>
              </a:spcBef>
              <a:spcAft>
                <a:spcPct val="20000"/>
              </a:spcAft>
              <a:buClr>
                <a:srgbClr val="003366"/>
              </a:buClr>
              <a:tabLst>
                <a:tab pos="0" algn="l"/>
              </a:tabLst>
              <a:defRPr/>
            </a:pPr>
            <a:r>
              <a:rPr lang="pt-PT" sz="1600" b="1">
                <a:solidFill>
                  <a:schemeClr val="bg1"/>
                </a:solidFill>
                <a:latin typeface="Calibri" pitchFamily="34" charset="0"/>
                <a:cs typeface="Arial" charset="0"/>
              </a:rPr>
              <a:t>CONTENTS</a:t>
            </a:r>
            <a:endParaRPr lang="en-US" sz="1600" b="1">
              <a:solidFill>
                <a:schemeClr val="bg1"/>
              </a:solidFill>
              <a:latin typeface="Calibri" pitchFamily="34"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ítulo 1"/>
          <p:cNvSpPr>
            <a:spLocks noGrp="1"/>
          </p:cNvSpPr>
          <p:nvPr>
            <p:ph type="title"/>
          </p:nvPr>
        </p:nvSpPr>
        <p:spPr/>
        <p:txBody>
          <a:bodyPr/>
          <a:lstStyle/>
          <a:p>
            <a:pPr eaLnBrk="1" hangingPunct="1"/>
            <a:r>
              <a:rPr lang="en-GB" sz="2200" dirty="0" smtClean="0">
                <a:latin typeface="Calibri" pitchFamily="34" charset="0"/>
              </a:rPr>
              <a:t>Demand Profile</a:t>
            </a:r>
          </a:p>
        </p:txBody>
      </p:sp>
      <p:grpSp>
        <p:nvGrpSpPr>
          <p:cNvPr id="41986" name="Grupo 4"/>
          <p:cNvGrpSpPr>
            <a:grpSpLocks/>
          </p:cNvGrpSpPr>
          <p:nvPr/>
        </p:nvGrpSpPr>
        <p:grpSpPr bwMode="auto">
          <a:xfrm>
            <a:off x="3563938" y="1387475"/>
            <a:ext cx="4321175" cy="517525"/>
            <a:chOff x="611560" y="1648383"/>
            <a:chExt cx="4320000" cy="504000"/>
          </a:xfrm>
        </p:grpSpPr>
        <p:grpSp>
          <p:nvGrpSpPr>
            <p:cNvPr id="42018" name="Grupo 15"/>
            <p:cNvGrpSpPr>
              <a:grpSpLocks/>
            </p:cNvGrpSpPr>
            <p:nvPr/>
          </p:nvGrpSpPr>
          <p:grpSpPr bwMode="auto">
            <a:xfrm>
              <a:off x="611560" y="1648383"/>
              <a:ext cx="4320000" cy="504000"/>
              <a:chOff x="1409569" y="1"/>
              <a:chExt cx="4642694" cy="172394"/>
            </a:xfrm>
          </p:grpSpPr>
          <p:sp>
            <p:nvSpPr>
              <p:cNvPr id="11" name="Arredondar Rectângulo de Canto do Mesmo Lado 32"/>
              <p:cNvSpPr/>
              <p:nvPr/>
            </p:nvSpPr>
            <p:spPr>
              <a:xfrm>
                <a:off x="1409569" y="1"/>
                <a:ext cx="4642694" cy="172394"/>
              </a:xfrm>
              <a:prstGeom prst="roundRect">
                <a:avLst/>
              </a:prstGeom>
              <a:gradFill>
                <a:gsLst>
                  <a:gs pos="0">
                    <a:srgbClr val="6699FF">
                      <a:tint val="66000"/>
                      <a:satMod val="160000"/>
                    </a:srgbClr>
                  </a:gs>
                  <a:gs pos="50000">
                    <a:srgbClr val="6699FF">
                      <a:tint val="44500"/>
                      <a:satMod val="160000"/>
                    </a:srgbClr>
                  </a:gs>
                  <a:gs pos="100000">
                    <a:srgbClr val="6699FF">
                      <a:tint val="23500"/>
                      <a:satMod val="160000"/>
                    </a:srgbClr>
                  </a:gs>
                </a:gsLst>
                <a:lin ang="16200000" scaled="1"/>
              </a:gradFill>
              <a:ln/>
            </p:spPr>
            <p:style>
              <a:lnRef idx="2">
                <a:schemeClr val="accent5">
                  <a:shade val="50000"/>
                </a:schemeClr>
              </a:lnRef>
              <a:fillRef idx="1">
                <a:schemeClr val="accent5"/>
              </a:fillRef>
              <a:effectRef idx="0">
                <a:schemeClr val="accent5"/>
              </a:effectRef>
              <a:fontRef idx="minor">
                <a:schemeClr val="lt1"/>
              </a:fontRef>
            </p:style>
          </p:sp>
          <p:sp>
            <p:nvSpPr>
              <p:cNvPr id="12" name="Oval 16"/>
              <p:cNvSpPr/>
              <p:nvPr/>
            </p:nvSpPr>
            <p:spPr>
              <a:xfrm>
                <a:off x="1717220" y="8462"/>
                <a:ext cx="3870048" cy="141194"/>
              </a:xfrm>
              <a:prstGeom prst="roundRect">
                <a:avLst/>
              </a:prstGeom>
              <a:noFill/>
              <a:ln>
                <a:noFill/>
              </a:ln>
            </p:spPr>
            <p:style>
              <a:lnRef idx="1">
                <a:schemeClr val="accent3"/>
              </a:lnRef>
              <a:fillRef idx="3">
                <a:schemeClr val="accent3"/>
              </a:fillRef>
              <a:effectRef idx="2">
                <a:schemeClr val="accent3"/>
              </a:effectRef>
              <a:fontRef idx="minor">
                <a:schemeClr val="lt1"/>
              </a:fontRef>
            </p:style>
            <p:txBody>
              <a:bodyPr lIns="1959" tIns="10160" rIns="1959" bIns="10160" anchor="ctr"/>
              <a:lstStyle/>
              <a:p>
                <a:pPr algn="ctr" defTabSz="355600">
                  <a:defRPr/>
                </a:pPr>
                <a:r>
                  <a:rPr lang="en-GB" sz="1600" b="1" smtClean="0">
                    <a:solidFill>
                      <a:srgbClr val="000066"/>
                    </a:solidFill>
                    <a:latin typeface="Calibri" pitchFamily="34" charset="0"/>
                    <a:cs typeface="Arial" charset="0"/>
                  </a:rPr>
                  <a:t>53%  Small companies</a:t>
                </a:r>
                <a:endParaRPr lang="en-GB" sz="1600" b="1">
                  <a:solidFill>
                    <a:srgbClr val="000066"/>
                  </a:solidFill>
                  <a:latin typeface="Calibri" pitchFamily="34" charset="0"/>
                  <a:cs typeface="Arial" charset="0"/>
                </a:endParaRPr>
              </a:p>
            </p:txBody>
          </p:sp>
        </p:grpSp>
        <p:sp>
          <p:nvSpPr>
            <p:cNvPr id="10" name="Rectângulo arredondado 48"/>
            <p:cNvSpPr/>
            <p:nvPr/>
          </p:nvSpPr>
          <p:spPr>
            <a:xfrm>
              <a:off x="648062" y="1700947"/>
              <a:ext cx="431683" cy="431338"/>
            </a:xfrm>
            <a:prstGeom prst="roundRect">
              <a:avLst/>
            </a:prstGeom>
            <a:blipFill rotWithShape="0">
              <a:blip r:embed="rId2" cstate="print"/>
              <a:stretch>
                <a:fillRect/>
              </a:stretch>
            </a:blipFill>
            <a:ln w="1905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29" name="Rectângulo arredondado 28"/>
          <p:cNvSpPr/>
          <p:nvPr/>
        </p:nvSpPr>
        <p:spPr bwMode="auto">
          <a:xfrm>
            <a:off x="611560" y="1387994"/>
            <a:ext cx="2232248" cy="4345262"/>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55675" eaLnBrk="0" hangingPunct="0">
              <a:lnSpc>
                <a:spcPts val="700"/>
              </a:lnSpc>
              <a:spcBef>
                <a:spcPct val="30000"/>
              </a:spcBef>
              <a:spcAft>
                <a:spcPct val="20000"/>
              </a:spcAft>
              <a:buClr>
                <a:srgbClr val="003366"/>
              </a:buClr>
              <a:tabLst>
                <a:tab pos="0" algn="l"/>
              </a:tabLst>
              <a:defRPr/>
            </a:pPr>
            <a:r>
              <a:rPr lang="en-GB" sz="2000" b="1" dirty="0" smtClean="0">
                <a:solidFill>
                  <a:schemeClr val="bg1"/>
                </a:solidFill>
                <a:latin typeface="Calibri" pitchFamily="34" charset="0"/>
              </a:rPr>
              <a:t>Credit Lines </a:t>
            </a:r>
          </a:p>
          <a:p>
            <a:pPr algn="ctr" defTabSz="955675" eaLnBrk="0" hangingPunct="0">
              <a:lnSpc>
                <a:spcPts val="700"/>
              </a:lnSpc>
              <a:spcBef>
                <a:spcPct val="30000"/>
              </a:spcBef>
              <a:spcAft>
                <a:spcPct val="20000"/>
              </a:spcAft>
              <a:buClr>
                <a:srgbClr val="003366"/>
              </a:buClr>
              <a:tabLst>
                <a:tab pos="0" algn="l"/>
              </a:tabLst>
              <a:defRPr/>
            </a:pPr>
            <a:r>
              <a:rPr lang="en-GB" sz="2000" b="1" dirty="0" smtClean="0">
                <a:solidFill>
                  <a:schemeClr val="bg1"/>
                </a:solidFill>
                <a:latin typeface="Calibri" pitchFamily="34" charset="0"/>
              </a:rPr>
              <a:t>PME Investe I &amp; II</a:t>
            </a:r>
          </a:p>
          <a:p>
            <a:pPr algn="ctr" defTabSz="955675" eaLnBrk="0" hangingPunct="0">
              <a:lnSpc>
                <a:spcPts val="700"/>
              </a:lnSpc>
              <a:spcBef>
                <a:spcPct val="30000"/>
              </a:spcBef>
              <a:spcAft>
                <a:spcPct val="20000"/>
              </a:spcAft>
              <a:buClr>
                <a:srgbClr val="003366"/>
              </a:buClr>
              <a:tabLst>
                <a:tab pos="0" algn="l"/>
              </a:tabLst>
              <a:defRPr/>
            </a:pPr>
            <a:endParaRPr lang="en-GB" sz="2000" b="1" dirty="0" smtClean="0">
              <a:solidFill>
                <a:schemeClr val="bg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en-GB" sz="2000" b="1" dirty="0" smtClean="0">
              <a:solidFill>
                <a:schemeClr val="bg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r>
              <a:rPr lang="en-GB" sz="2400" b="1" dirty="0" smtClean="0">
                <a:solidFill>
                  <a:schemeClr val="bg1"/>
                </a:solidFill>
                <a:latin typeface="Calibri" pitchFamily="34" charset="0"/>
              </a:rPr>
              <a:t> 1.535 M€</a:t>
            </a:r>
          </a:p>
          <a:p>
            <a:pPr algn="ctr" defTabSz="955675" eaLnBrk="0" hangingPunct="0">
              <a:lnSpc>
                <a:spcPts val="700"/>
              </a:lnSpc>
              <a:spcBef>
                <a:spcPct val="30000"/>
              </a:spcBef>
              <a:spcAft>
                <a:spcPct val="20000"/>
              </a:spcAft>
              <a:buClr>
                <a:srgbClr val="003366"/>
              </a:buClr>
              <a:tabLst>
                <a:tab pos="0" algn="l"/>
              </a:tabLst>
              <a:defRPr/>
            </a:pPr>
            <a:r>
              <a:rPr lang="en-GB" sz="2000" b="1" dirty="0" smtClean="0">
                <a:solidFill>
                  <a:schemeClr val="bg1"/>
                </a:solidFill>
                <a:latin typeface="Calibri" pitchFamily="34" charset="0"/>
              </a:rPr>
              <a:t>Total Credit Loans</a:t>
            </a:r>
          </a:p>
          <a:p>
            <a:pPr algn="ctr" defTabSz="955675" eaLnBrk="0" hangingPunct="0">
              <a:lnSpc>
                <a:spcPts val="700"/>
              </a:lnSpc>
              <a:spcBef>
                <a:spcPct val="30000"/>
              </a:spcBef>
              <a:spcAft>
                <a:spcPct val="20000"/>
              </a:spcAft>
              <a:buClr>
                <a:srgbClr val="003366"/>
              </a:buClr>
              <a:tabLst>
                <a:tab pos="0" algn="l"/>
              </a:tabLst>
              <a:defRPr/>
            </a:pPr>
            <a:endParaRPr lang="en-GB" sz="2000" b="1" dirty="0" smtClean="0">
              <a:solidFill>
                <a:schemeClr val="bg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en-GB" sz="2000" b="1" dirty="0" smtClean="0">
              <a:solidFill>
                <a:schemeClr val="bg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r>
              <a:rPr lang="en-GB" sz="2400" b="1" dirty="0" smtClean="0">
                <a:solidFill>
                  <a:schemeClr val="bg1"/>
                </a:solidFill>
                <a:latin typeface="Calibri" pitchFamily="34" charset="0"/>
              </a:rPr>
              <a:t>4.508</a:t>
            </a:r>
          </a:p>
          <a:p>
            <a:pPr algn="ctr" defTabSz="955675" eaLnBrk="0" hangingPunct="0">
              <a:lnSpc>
                <a:spcPts val="700"/>
              </a:lnSpc>
              <a:spcBef>
                <a:spcPct val="30000"/>
              </a:spcBef>
              <a:spcAft>
                <a:spcPct val="20000"/>
              </a:spcAft>
              <a:buClr>
                <a:srgbClr val="003366"/>
              </a:buClr>
              <a:tabLst>
                <a:tab pos="0" algn="l"/>
              </a:tabLst>
              <a:defRPr/>
            </a:pPr>
            <a:r>
              <a:rPr lang="en-GB" sz="2000" b="1" dirty="0" smtClean="0">
                <a:solidFill>
                  <a:schemeClr val="bg1"/>
                </a:solidFill>
                <a:latin typeface="Calibri" pitchFamily="34" charset="0"/>
              </a:rPr>
              <a:t>Loans</a:t>
            </a:r>
            <a:endParaRPr lang="en-GB" sz="2000" b="1" dirty="0">
              <a:solidFill>
                <a:schemeClr val="bg1"/>
              </a:solidFill>
              <a:latin typeface="Calibri" pitchFamily="34" charset="0"/>
            </a:endParaRPr>
          </a:p>
        </p:txBody>
      </p:sp>
      <p:grpSp>
        <p:nvGrpSpPr>
          <p:cNvPr id="41988" name="Grupo 7"/>
          <p:cNvGrpSpPr>
            <a:grpSpLocks/>
          </p:cNvGrpSpPr>
          <p:nvPr/>
        </p:nvGrpSpPr>
        <p:grpSpPr bwMode="auto">
          <a:xfrm>
            <a:off x="3563938" y="3289300"/>
            <a:ext cx="4321175" cy="515938"/>
            <a:chOff x="611560" y="3933056"/>
            <a:chExt cx="4320000" cy="504000"/>
          </a:xfrm>
        </p:grpSpPr>
        <p:grpSp>
          <p:nvGrpSpPr>
            <p:cNvPr id="42014" name="Grupo 15"/>
            <p:cNvGrpSpPr>
              <a:grpSpLocks/>
            </p:cNvGrpSpPr>
            <p:nvPr/>
          </p:nvGrpSpPr>
          <p:grpSpPr bwMode="auto">
            <a:xfrm>
              <a:off x="611560" y="3933056"/>
              <a:ext cx="4320000" cy="504000"/>
              <a:chOff x="1409566" y="171463"/>
              <a:chExt cx="870920" cy="540438"/>
            </a:xfrm>
          </p:grpSpPr>
          <p:sp>
            <p:nvSpPr>
              <p:cNvPr id="34" name="Arredondar Rectângulo de Canto do Mesmo Lado 32"/>
              <p:cNvSpPr/>
              <p:nvPr/>
            </p:nvSpPr>
            <p:spPr>
              <a:xfrm>
                <a:off x="1409566" y="171463"/>
                <a:ext cx="870920" cy="540438"/>
              </a:xfrm>
              <a:prstGeom prst="roundRect">
                <a:avLst/>
              </a:prstGeom>
              <a:gradFill>
                <a:gsLst>
                  <a:gs pos="0">
                    <a:srgbClr val="6699FF">
                      <a:tint val="66000"/>
                      <a:satMod val="160000"/>
                    </a:srgbClr>
                  </a:gs>
                  <a:gs pos="50000">
                    <a:srgbClr val="6699FF">
                      <a:tint val="44500"/>
                      <a:satMod val="160000"/>
                    </a:srgbClr>
                  </a:gs>
                  <a:gs pos="100000">
                    <a:srgbClr val="6699FF">
                      <a:tint val="23500"/>
                      <a:satMod val="160000"/>
                    </a:srgbClr>
                  </a:gs>
                </a:gsLst>
                <a:lin ang="16200000" scaled="1"/>
              </a:gradFill>
              <a:ln/>
            </p:spPr>
            <p:style>
              <a:lnRef idx="2">
                <a:schemeClr val="accent5">
                  <a:shade val="50000"/>
                </a:schemeClr>
              </a:lnRef>
              <a:fillRef idx="1">
                <a:schemeClr val="accent5"/>
              </a:fillRef>
              <a:effectRef idx="0">
                <a:schemeClr val="accent5"/>
              </a:effectRef>
              <a:fontRef idx="minor">
                <a:schemeClr val="lt1"/>
              </a:fontRef>
            </p:style>
          </p:sp>
          <p:sp>
            <p:nvSpPr>
              <p:cNvPr id="35" name="Oval 16"/>
              <p:cNvSpPr/>
              <p:nvPr/>
            </p:nvSpPr>
            <p:spPr>
              <a:xfrm>
                <a:off x="1594501" y="274562"/>
                <a:ext cx="656869" cy="334240"/>
              </a:xfrm>
              <a:prstGeom prst="roundRect">
                <a:avLst/>
              </a:prstGeom>
              <a:noFill/>
              <a:ln>
                <a:noFill/>
              </a:ln>
            </p:spPr>
            <p:style>
              <a:lnRef idx="1">
                <a:schemeClr val="accent3"/>
              </a:lnRef>
              <a:fillRef idx="3">
                <a:schemeClr val="accent3"/>
              </a:fillRef>
              <a:effectRef idx="2">
                <a:schemeClr val="accent3"/>
              </a:effectRef>
              <a:fontRef idx="minor">
                <a:schemeClr val="lt1"/>
              </a:fontRef>
            </p:style>
            <p:txBody>
              <a:bodyPr lIns="1959" tIns="10160" rIns="1959" bIns="10160" anchor="ctr"/>
              <a:lstStyle/>
              <a:p>
                <a:pPr algn="ctr" defTabSz="355600">
                  <a:defRPr/>
                </a:pPr>
                <a:r>
                  <a:rPr lang="en-US" sz="1600" b="1" dirty="0">
                    <a:solidFill>
                      <a:srgbClr val="000066"/>
                    </a:solidFill>
                    <a:latin typeface="Calibri" pitchFamily="34" charset="0"/>
                    <a:cs typeface="Arial" charset="0"/>
                  </a:rPr>
                  <a:t>Average operation amount</a:t>
                </a:r>
                <a:r>
                  <a:rPr lang="pt-PT" sz="1600" b="1" dirty="0">
                    <a:solidFill>
                      <a:srgbClr val="000066"/>
                    </a:solidFill>
                    <a:latin typeface="Calibri" pitchFamily="34" charset="0"/>
                    <a:cs typeface="Arial" charset="0"/>
                  </a:rPr>
                  <a:t> 340 </a:t>
                </a:r>
                <a:r>
                  <a:rPr lang="pt-PT" sz="1600" b="1" dirty="0" smtClean="0">
                    <a:solidFill>
                      <a:srgbClr val="000066"/>
                    </a:solidFill>
                    <a:latin typeface="Calibri" pitchFamily="34" charset="0"/>
                    <a:cs typeface="Arial" charset="0"/>
                  </a:rPr>
                  <a:t>k€</a:t>
                </a:r>
                <a:endParaRPr lang="pt-PT" sz="1600" b="1" dirty="0">
                  <a:solidFill>
                    <a:srgbClr val="000066"/>
                  </a:solidFill>
                  <a:latin typeface="Calibri" pitchFamily="34" charset="0"/>
                  <a:cs typeface="Arial" charset="0"/>
                </a:endParaRPr>
              </a:p>
            </p:txBody>
          </p:sp>
        </p:grpSp>
        <p:sp>
          <p:nvSpPr>
            <p:cNvPr id="33" name="Rectângulo arredondado 48"/>
            <p:cNvSpPr/>
            <p:nvPr/>
          </p:nvSpPr>
          <p:spPr>
            <a:xfrm>
              <a:off x="648062" y="3976477"/>
              <a:ext cx="431683" cy="432665"/>
            </a:xfrm>
            <a:prstGeom prst="roundRect">
              <a:avLst/>
            </a:prstGeom>
            <a:blipFill rotWithShape="0">
              <a:blip r:embed="rId3" cstate="print"/>
              <a:stretch>
                <a:fillRect/>
              </a:stretch>
            </a:blipFill>
            <a:ln w="1905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41989" name="Grupo 5"/>
          <p:cNvGrpSpPr>
            <a:grpSpLocks/>
          </p:cNvGrpSpPr>
          <p:nvPr/>
        </p:nvGrpSpPr>
        <p:grpSpPr bwMode="auto">
          <a:xfrm>
            <a:off x="3563938" y="2036763"/>
            <a:ext cx="4321175" cy="515937"/>
            <a:chOff x="611560" y="2404292"/>
            <a:chExt cx="4320000" cy="504000"/>
          </a:xfrm>
        </p:grpSpPr>
        <p:grpSp>
          <p:nvGrpSpPr>
            <p:cNvPr id="42010" name="Grupo 15"/>
            <p:cNvGrpSpPr>
              <a:grpSpLocks/>
            </p:cNvGrpSpPr>
            <p:nvPr/>
          </p:nvGrpSpPr>
          <p:grpSpPr bwMode="auto">
            <a:xfrm>
              <a:off x="611560" y="2404292"/>
              <a:ext cx="4320000" cy="504000"/>
              <a:chOff x="1409566" y="0"/>
              <a:chExt cx="791745" cy="647182"/>
            </a:xfrm>
          </p:grpSpPr>
          <p:sp>
            <p:nvSpPr>
              <p:cNvPr id="39" name="Arredondar Rectângulo de Canto do Mesmo Lado 32"/>
              <p:cNvSpPr/>
              <p:nvPr/>
            </p:nvSpPr>
            <p:spPr>
              <a:xfrm>
                <a:off x="1409566" y="0"/>
                <a:ext cx="791745" cy="647182"/>
              </a:xfrm>
              <a:prstGeom prst="roundRect">
                <a:avLst/>
              </a:prstGeom>
              <a:gradFill>
                <a:gsLst>
                  <a:gs pos="0">
                    <a:srgbClr val="6699FF">
                      <a:tint val="66000"/>
                      <a:satMod val="160000"/>
                    </a:srgbClr>
                  </a:gs>
                  <a:gs pos="50000">
                    <a:srgbClr val="6699FF">
                      <a:tint val="44500"/>
                      <a:satMod val="160000"/>
                    </a:srgbClr>
                  </a:gs>
                  <a:gs pos="100000">
                    <a:srgbClr val="6699FF">
                      <a:tint val="23500"/>
                      <a:satMod val="160000"/>
                    </a:srgbClr>
                  </a:gs>
                </a:gsLst>
                <a:lin ang="16200000" scaled="1"/>
              </a:gradFill>
              <a:ln/>
            </p:spPr>
            <p:style>
              <a:lnRef idx="2">
                <a:schemeClr val="accent5">
                  <a:shade val="50000"/>
                </a:schemeClr>
              </a:lnRef>
              <a:fillRef idx="1">
                <a:schemeClr val="accent5"/>
              </a:fillRef>
              <a:effectRef idx="0">
                <a:schemeClr val="accent5"/>
              </a:effectRef>
              <a:fontRef idx="minor">
                <a:schemeClr val="lt1"/>
              </a:fontRef>
            </p:style>
          </p:sp>
          <p:sp>
            <p:nvSpPr>
              <p:cNvPr id="40" name="Oval 16"/>
              <p:cNvSpPr/>
              <p:nvPr/>
            </p:nvSpPr>
            <p:spPr>
              <a:xfrm>
                <a:off x="1567443" y="91601"/>
                <a:ext cx="422633" cy="503806"/>
              </a:xfrm>
              <a:prstGeom prst="roundRect">
                <a:avLst/>
              </a:prstGeom>
              <a:noFill/>
              <a:ln>
                <a:noFill/>
              </a:ln>
            </p:spPr>
            <p:style>
              <a:lnRef idx="1">
                <a:schemeClr val="accent3"/>
              </a:lnRef>
              <a:fillRef idx="3">
                <a:schemeClr val="accent3"/>
              </a:fillRef>
              <a:effectRef idx="2">
                <a:schemeClr val="accent3"/>
              </a:effectRef>
              <a:fontRef idx="minor">
                <a:schemeClr val="lt1"/>
              </a:fontRef>
            </p:style>
            <p:txBody>
              <a:bodyPr lIns="1959" tIns="10160" rIns="1959" bIns="10160" anchor="ctr"/>
              <a:lstStyle/>
              <a:p>
                <a:pPr algn="ctr" defTabSz="355600">
                  <a:defRPr/>
                </a:pPr>
                <a:r>
                  <a:rPr lang="en-US" sz="1600" b="1" dirty="0">
                    <a:solidFill>
                      <a:srgbClr val="000066"/>
                    </a:solidFill>
                    <a:latin typeface="Calibri" pitchFamily="34" charset="0"/>
                    <a:cs typeface="Arial" charset="0"/>
                  </a:rPr>
                  <a:t>42%  </a:t>
                </a:r>
                <a:r>
                  <a:rPr lang="en-GB" sz="1600" b="1" dirty="0" smtClean="0">
                    <a:solidFill>
                      <a:srgbClr val="000066"/>
                    </a:solidFill>
                    <a:latin typeface="Calibri" pitchFamily="34" charset="0"/>
                    <a:cs typeface="Arial" charset="0"/>
                  </a:rPr>
                  <a:t>Northern</a:t>
                </a:r>
                <a:r>
                  <a:rPr lang="pt-PT" sz="1600" b="1" dirty="0" smtClean="0">
                    <a:solidFill>
                      <a:srgbClr val="000066"/>
                    </a:solidFill>
                    <a:latin typeface="Calibri" pitchFamily="34" charset="0"/>
                    <a:cs typeface="Arial" charset="0"/>
                  </a:rPr>
                  <a:t> </a:t>
                </a:r>
                <a:r>
                  <a:rPr lang="en-GB" sz="1600" b="1" dirty="0" smtClean="0">
                    <a:solidFill>
                      <a:srgbClr val="000066"/>
                    </a:solidFill>
                    <a:latin typeface="Calibri" pitchFamily="34" charset="0"/>
                    <a:cs typeface="Arial" charset="0"/>
                  </a:rPr>
                  <a:t>Region</a:t>
                </a:r>
                <a:endParaRPr lang="en-GB" sz="1600" b="1" dirty="0">
                  <a:solidFill>
                    <a:srgbClr val="000066"/>
                  </a:solidFill>
                  <a:latin typeface="Calibri" pitchFamily="34" charset="0"/>
                  <a:cs typeface="Arial" charset="0"/>
                </a:endParaRPr>
              </a:p>
            </p:txBody>
          </p:sp>
        </p:grpSp>
        <p:sp>
          <p:nvSpPr>
            <p:cNvPr id="38" name="Rectângulo arredondado 48"/>
            <p:cNvSpPr/>
            <p:nvPr/>
          </p:nvSpPr>
          <p:spPr>
            <a:xfrm>
              <a:off x="648062" y="2449264"/>
              <a:ext cx="431683" cy="432666"/>
            </a:xfrm>
            <a:prstGeom prst="roundRect">
              <a:avLst/>
            </a:prstGeom>
            <a:blipFill rotWithShape="0">
              <a:blip r:embed="rId4" cstate="print"/>
              <a:stretch>
                <a:fillRect/>
              </a:stretch>
            </a:blipFill>
            <a:ln w="1905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41990" name="Grupo 6"/>
          <p:cNvGrpSpPr>
            <a:grpSpLocks/>
          </p:cNvGrpSpPr>
          <p:nvPr/>
        </p:nvGrpSpPr>
        <p:grpSpPr bwMode="auto">
          <a:xfrm>
            <a:off x="3563938" y="2684463"/>
            <a:ext cx="4321175" cy="515937"/>
            <a:chOff x="611560" y="3140967"/>
            <a:chExt cx="4320000" cy="504000"/>
          </a:xfrm>
        </p:grpSpPr>
        <p:grpSp>
          <p:nvGrpSpPr>
            <p:cNvPr id="42006" name="Grupo 15"/>
            <p:cNvGrpSpPr>
              <a:grpSpLocks/>
            </p:cNvGrpSpPr>
            <p:nvPr/>
          </p:nvGrpSpPr>
          <p:grpSpPr bwMode="auto">
            <a:xfrm>
              <a:off x="611560" y="3140967"/>
              <a:ext cx="4320000" cy="504000"/>
              <a:chOff x="1349186" y="0"/>
              <a:chExt cx="876868" cy="667407"/>
            </a:xfrm>
          </p:grpSpPr>
          <p:sp>
            <p:nvSpPr>
              <p:cNvPr id="44" name="Arredondar Rectângulo de Canto do Mesmo Lado 32"/>
              <p:cNvSpPr/>
              <p:nvPr/>
            </p:nvSpPr>
            <p:spPr>
              <a:xfrm>
                <a:off x="1349186" y="0"/>
                <a:ext cx="876868" cy="667407"/>
              </a:xfrm>
              <a:prstGeom prst="roundRect">
                <a:avLst/>
              </a:prstGeom>
              <a:gradFill>
                <a:gsLst>
                  <a:gs pos="0">
                    <a:srgbClr val="6699FF">
                      <a:tint val="66000"/>
                      <a:satMod val="160000"/>
                    </a:srgbClr>
                  </a:gs>
                  <a:gs pos="50000">
                    <a:srgbClr val="6699FF">
                      <a:tint val="44500"/>
                      <a:satMod val="160000"/>
                    </a:srgbClr>
                  </a:gs>
                  <a:gs pos="100000">
                    <a:srgbClr val="6699FF">
                      <a:tint val="23500"/>
                      <a:satMod val="160000"/>
                    </a:srgbClr>
                  </a:gs>
                </a:gsLst>
                <a:lin ang="16200000" scaled="1"/>
              </a:gradFill>
              <a:ln/>
            </p:spPr>
            <p:style>
              <a:lnRef idx="2">
                <a:schemeClr val="accent5">
                  <a:shade val="50000"/>
                </a:schemeClr>
              </a:lnRef>
              <a:fillRef idx="1">
                <a:schemeClr val="accent5"/>
              </a:fillRef>
              <a:effectRef idx="0">
                <a:schemeClr val="accent5"/>
              </a:effectRef>
              <a:fontRef idx="minor">
                <a:schemeClr val="lt1"/>
              </a:fontRef>
            </p:style>
          </p:sp>
          <p:sp>
            <p:nvSpPr>
              <p:cNvPr id="45" name="Oval 16"/>
              <p:cNvSpPr/>
              <p:nvPr/>
            </p:nvSpPr>
            <p:spPr>
              <a:xfrm>
                <a:off x="1476708" y="12321"/>
                <a:ext cx="559237" cy="642764"/>
              </a:xfrm>
              <a:prstGeom prst="roundRect">
                <a:avLst/>
              </a:prstGeom>
              <a:noFill/>
              <a:ln>
                <a:noFill/>
              </a:ln>
            </p:spPr>
            <p:style>
              <a:lnRef idx="1">
                <a:schemeClr val="accent3"/>
              </a:lnRef>
              <a:fillRef idx="3">
                <a:schemeClr val="accent3"/>
              </a:fillRef>
              <a:effectRef idx="2">
                <a:schemeClr val="accent3"/>
              </a:effectRef>
              <a:fontRef idx="minor">
                <a:schemeClr val="lt1"/>
              </a:fontRef>
            </p:style>
            <p:txBody>
              <a:bodyPr lIns="1959" tIns="10160" rIns="1959" bIns="10160" anchor="ctr"/>
              <a:lstStyle/>
              <a:p>
                <a:pPr algn="ctr" defTabSz="355600">
                  <a:defRPr/>
                </a:pPr>
                <a:r>
                  <a:rPr lang="en-GB" sz="1600" b="1" smtClean="0">
                    <a:solidFill>
                      <a:srgbClr val="000066"/>
                    </a:solidFill>
                    <a:latin typeface="Calibri" pitchFamily="34" charset="0"/>
                    <a:cs typeface="Arial" charset="0"/>
                  </a:rPr>
                  <a:t>44% Industrial Sector</a:t>
                </a:r>
                <a:endParaRPr lang="en-GB" sz="1600" b="1">
                  <a:solidFill>
                    <a:srgbClr val="000066"/>
                  </a:solidFill>
                  <a:latin typeface="Calibri" pitchFamily="34" charset="0"/>
                  <a:cs typeface="Arial" charset="0"/>
                </a:endParaRPr>
              </a:p>
            </p:txBody>
          </p:sp>
        </p:grpSp>
        <p:sp>
          <p:nvSpPr>
            <p:cNvPr id="43" name="Rectângulo arredondado 48"/>
            <p:cNvSpPr/>
            <p:nvPr/>
          </p:nvSpPr>
          <p:spPr>
            <a:xfrm>
              <a:off x="648062" y="3159576"/>
              <a:ext cx="431683" cy="432665"/>
            </a:xfrm>
            <a:prstGeom prst="roundRect">
              <a:avLst/>
            </a:prstGeom>
            <a:blipFill rotWithShape="0">
              <a:blip r:embed="rId5" cstate="print"/>
              <a:stretch>
                <a:fillRect/>
              </a:stretch>
            </a:blipFill>
            <a:ln w="1905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41991" name="Grupo 14"/>
          <p:cNvGrpSpPr>
            <a:grpSpLocks/>
          </p:cNvGrpSpPr>
          <p:nvPr/>
        </p:nvGrpSpPr>
        <p:grpSpPr bwMode="auto">
          <a:xfrm>
            <a:off x="3563938" y="3921125"/>
            <a:ext cx="4321175" cy="515938"/>
            <a:chOff x="611560" y="4653877"/>
            <a:chExt cx="4319985" cy="504000"/>
          </a:xfrm>
        </p:grpSpPr>
        <p:grpSp>
          <p:nvGrpSpPr>
            <p:cNvPr id="42002" name="Grupo 15"/>
            <p:cNvGrpSpPr>
              <a:grpSpLocks/>
            </p:cNvGrpSpPr>
            <p:nvPr/>
          </p:nvGrpSpPr>
          <p:grpSpPr bwMode="auto">
            <a:xfrm>
              <a:off x="611560" y="4653877"/>
              <a:ext cx="4319985" cy="504000"/>
              <a:chOff x="1409564" y="0"/>
              <a:chExt cx="870919" cy="711901"/>
            </a:xfrm>
          </p:grpSpPr>
          <p:sp>
            <p:nvSpPr>
              <p:cNvPr id="63" name="Arredondar Rectângulo de Canto do Mesmo Lado 32"/>
              <p:cNvSpPr/>
              <p:nvPr/>
            </p:nvSpPr>
            <p:spPr>
              <a:xfrm>
                <a:off x="1409564" y="0"/>
                <a:ext cx="870919" cy="711901"/>
              </a:xfrm>
              <a:prstGeom prst="roundRect">
                <a:avLst/>
              </a:prstGeom>
              <a:gradFill>
                <a:gsLst>
                  <a:gs pos="0">
                    <a:srgbClr val="6699FF">
                      <a:tint val="66000"/>
                      <a:satMod val="160000"/>
                    </a:srgbClr>
                  </a:gs>
                  <a:gs pos="50000">
                    <a:srgbClr val="6699FF">
                      <a:tint val="44500"/>
                      <a:satMod val="160000"/>
                    </a:srgbClr>
                  </a:gs>
                  <a:gs pos="100000">
                    <a:srgbClr val="6699FF">
                      <a:tint val="23500"/>
                      <a:satMod val="160000"/>
                    </a:srgbClr>
                  </a:gs>
                </a:gsLst>
                <a:lin ang="16200000" scaled="1"/>
              </a:gradFill>
              <a:ln/>
            </p:spPr>
            <p:style>
              <a:lnRef idx="2">
                <a:schemeClr val="accent5">
                  <a:shade val="50000"/>
                </a:schemeClr>
              </a:lnRef>
              <a:fillRef idx="1">
                <a:schemeClr val="accent5"/>
              </a:fillRef>
              <a:effectRef idx="0">
                <a:schemeClr val="accent5"/>
              </a:effectRef>
              <a:fontRef idx="minor">
                <a:schemeClr val="lt1"/>
              </a:fontRef>
            </p:style>
          </p:sp>
          <p:sp>
            <p:nvSpPr>
              <p:cNvPr id="64" name="Oval 16"/>
              <p:cNvSpPr/>
              <p:nvPr/>
            </p:nvSpPr>
            <p:spPr>
              <a:xfrm>
                <a:off x="1581565" y="43809"/>
                <a:ext cx="539125" cy="611140"/>
              </a:xfrm>
              <a:prstGeom prst="roundRect">
                <a:avLst/>
              </a:prstGeom>
              <a:noFill/>
              <a:ln>
                <a:noFill/>
              </a:ln>
            </p:spPr>
            <p:style>
              <a:lnRef idx="1">
                <a:schemeClr val="accent3"/>
              </a:lnRef>
              <a:fillRef idx="3">
                <a:schemeClr val="accent3"/>
              </a:fillRef>
              <a:effectRef idx="2">
                <a:schemeClr val="accent3"/>
              </a:effectRef>
              <a:fontRef idx="minor">
                <a:schemeClr val="lt1"/>
              </a:fontRef>
            </p:style>
            <p:txBody>
              <a:bodyPr lIns="1959" tIns="10160" rIns="1959" bIns="10160" anchor="ctr"/>
              <a:lstStyle/>
              <a:p>
                <a:pPr algn="ctr" defTabSz="355600">
                  <a:defRPr/>
                </a:pPr>
                <a:r>
                  <a:rPr lang="en-GB" sz="1600" b="1" dirty="0" smtClean="0">
                    <a:solidFill>
                      <a:srgbClr val="000066"/>
                    </a:solidFill>
                    <a:latin typeface="Calibri" pitchFamily="34" charset="0"/>
                    <a:cs typeface="Arial" charset="0"/>
                  </a:rPr>
                  <a:t>   Average maturity 4.4 years</a:t>
                </a:r>
                <a:endParaRPr lang="en-GB" sz="1600" b="1" dirty="0">
                  <a:solidFill>
                    <a:srgbClr val="000066"/>
                  </a:solidFill>
                  <a:latin typeface="Calibri" pitchFamily="34" charset="0"/>
                  <a:cs typeface="Arial" charset="0"/>
                </a:endParaRPr>
              </a:p>
            </p:txBody>
          </p:sp>
        </p:grpSp>
        <p:sp>
          <p:nvSpPr>
            <p:cNvPr id="62" name="Rectângulo arredondado 48"/>
            <p:cNvSpPr/>
            <p:nvPr/>
          </p:nvSpPr>
          <p:spPr>
            <a:xfrm>
              <a:off x="648062" y="4684892"/>
              <a:ext cx="431681" cy="432665"/>
            </a:xfrm>
            <a:prstGeom prst="roundRect">
              <a:avLst/>
            </a:prstGeom>
            <a:blipFill rotWithShape="0">
              <a:blip r:embed="rId6" cstate="print"/>
              <a:stretch>
                <a:fillRect/>
              </a:stretch>
            </a:blipFill>
            <a:ln w="1905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41992" name="Grupo 15"/>
          <p:cNvGrpSpPr>
            <a:grpSpLocks/>
          </p:cNvGrpSpPr>
          <p:nvPr/>
        </p:nvGrpSpPr>
        <p:grpSpPr bwMode="auto">
          <a:xfrm>
            <a:off x="3563193" y="4568825"/>
            <a:ext cx="4321175" cy="515938"/>
            <a:chOff x="611560" y="5364848"/>
            <a:chExt cx="4320000" cy="504000"/>
          </a:xfrm>
        </p:grpSpPr>
        <p:grpSp>
          <p:nvGrpSpPr>
            <p:cNvPr id="41998" name="Grupo 15"/>
            <p:cNvGrpSpPr>
              <a:grpSpLocks/>
            </p:cNvGrpSpPr>
            <p:nvPr/>
          </p:nvGrpSpPr>
          <p:grpSpPr bwMode="auto">
            <a:xfrm>
              <a:off x="611560" y="5364848"/>
              <a:ext cx="4320000" cy="504000"/>
              <a:chOff x="1452077" y="0"/>
              <a:chExt cx="870919" cy="711901"/>
            </a:xfrm>
          </p:grpSpPr>
          <p:sp>
            <p:nvSpPr>
              <p:cNvPr id="98" name="Arredondar Rectângulo de Canto do Mesmo Lado 32"/>
              <p:cNvSpPr/>
              <p:nvPr/>
            </p:nvSpPr>
            <p:spPr>
              <a:xfrm>
                <a:off x="1452077" y="0"/>
                <a:ext cx="870919" cy="711901"/>
              </a:xfrm>
              <a:prstGeom prst="roundRect">
                <a:avLst/>
              </a:prstGeom>
              <a:gradFill>
                <a:gsLst>
                  <a:gs pos="0">
                    <a:srgbClr val="6699FF">
                      <a:tint val="66000"/>
                      <a:satMod val="160000"/>
                    </a:srgbClr>
                  </a:gs>
                  <a:gs pos="50000">
                    <a:srgbClr val="6699FF">
                      <a:tint val="44500"/>
                      <a:satMod val="160000"/>
                    </a:srgbClr>
                  </a:gs>
                  <a:gs pos="100000">
                    <a:srgbClr val="6699FF">
                      <a:tint val="23500"/>
                      <a:satMod val="160000"/>
                    </a:srgbClr>
                  </a:gs>
                </a:gsLst>
                <a:lin ang="16200000" scaled="1"/>
              </a:gradFill>
              <a:ln/>
            </p:spPr>
            <p:style>
              <a:lnRef idx="2">
                <a:schemeClr val="accent5">
                  <a:shade val="50000"/>
                </a:schemeClr>
              </a:lnRef>
              <a:fillRef idx="1">
                <a:schemeClr val="accent5"/>
              </a:fillRef>
              <a:effectRef idx="0">
                <a:schemeClr val="accent5"/>
              </a:effectRef>
              <a:fontRef idx="minor">
                <a:schemeClr val="lt1"/>
              </a:fontRef>
            </p:style>
          </p:sp>
          <p:sp>
            <p:nvSpPr>
              <p:cNvPr id="99" name="Oval 16"/>
              <p:cNvSpPr/>
              <p:nvPr/>
            </p:nvSpPr>
            <p:spPr>
              <a:xfrm>
                <a:off x="1632532" y="76667"/>
                <a:ext cx="626153" cy="490664"/>
              </a:xfrm>
              <a:prstGeom prst="roundRect">
                <a:avLst/>
              </a:prstGeom>
              <a:noFill/>
              <a:ln>
                <a:noFill/>
              </a:ln>
            </p:spPr>
            <p:style>
              <a:lnRef idx="1">
                <a:schemeClr val="accent3"/>
              </a:lnRef>
              <a:fillRef idx="3">
                <a:schemeClr val="accent3"/>
              </a:fillRef>
              <a:effectRef idx="2">
                <a:schemeClr val="accent3"/>
              </a:effectRef>
              <a:fontRef idx="minor">
                <a:schemeClr val="lt1"/>
              </a:fontRef>
            </p:style>
            <p:txBody>
              <a:bodyPr lIns="1959" tIns="10160" rIns="1959" bIns="10160" anchor="ctr"/>
              <a:lstStyle/>
              <a:p>
                <a:pPr algn="ctr" defTabSz="355600">
                  <a:defRPr/>
                </a:pPr>
                <a:r>
                  <a:rPr lang="pt-PT" sz="1600" b="1">
                    <a:solidFill>
                      <a:srgbClr val="000066"/>
                    </a:solidFill>
                    <a:latin typeface="Calibri" pitchFamily="34" charset="0"/>
                    <a:cs typeface="Arial" charset="0"/>
                  </a:rPr>
                  <a:t>62% Investment in Fixed Assets</a:t>
                </a:r>
              </a:p>
            </p:txBody>
          </p:sp>
        </p:grpSp>
        <p:sp>
          <p:nvSpPr>
            <p:cNvPr id="97" name="Rectângulo arredondado 48"/>
            <p:cNvSpPr/>
            <p:nvPr/>
          </p:nvSpPr>
          <p:spPr>
            <a:xfrm>
              <a:off x="648062" y="5400516"/>
              <a:ext cx="431683" cy="431113"/>
            </a:xfrm>
            <a:prstGeom prst="roundRect">
              <a:avLst/>
            </a:prstGeom>
            <a:blipFill rotWithShape="0">
              <a:blip r:embed="rId7" cstate="print"/>
              <a:stretch>
                <a:fillRect/>
              </a:stretch>
            </a:blipFill>
            <a:ln w="1905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41993" name="Grupo 54"/>
          <p:cNvGrpSpPr>
            <a:grpSpLocks/>
          </p:cNvGrpSpPr>
          <p:nvPr/>
        </p:nvGrpSpPr>
        <p:grpSpPr bwMode="auto">
          <a:xfrm>
            <a:off x="3563938" y="5216525"/>
            <a:ext cx="4321175" cy="515938"/>
            <a:chOff x="611560" y="5364848"/>
            <a:chExt cx="4320000" cy="504000"/>
          </a:xfrm>
        </p:grpSpPr>
        <p:grpSp>
          <p:nvGrpSpPr>
            <p:cNvPr id="41994" name="Grupo 15"/>
            <p:cNvGrpSpPr>
              <a:grpSpLocks/>
            </p:cNvGrpSpPr>
            <p:nvPr/>
          </p:nvGrpSpPr>
          <p:grpSpPr bwMode="auto">
            <a:xfrm>
              <a:off x="611560" y="5364848"/>
              <a:ext cx="4320000" cy="504000"/>
              <a:chOff x="1452077" y="0"/>
              <a:chExt cx="870919" cy="711901"/>
            </a:xfrm>
          </p:grpSpPr>
          <p:sp>
            <p:nvSpPr>
              <p:cNvPr id="58" name="Arredondar Rectângulo de Canto do Mesmo Lado 32"/>
              <p:cNvSpPr/>
              <p:nvPr/>
            </p:nvSpPr>
            <p:spPr>
              <a:xfrm>
                <a:off x="1452077" y="0"/>
                <a:ext cx="870919" cy="711901"/>
              </a:xfrm>
              <a:prstGeom prst="roundRect">
                <a:avLst/>
              </a:prstGeom>
              <a:gradFill>
                <a:gsLst>
                  <a:gs pos="0">
                    <a:srgbClr val="6699FF">
                      <a:tint val="66000"/>
                      <a:satMod val="160000"/>
                    </a:srgbClr>
                  </a:gs>
                  <a:gs pos="50000">
                    <a:srgbClr val="6699FF">
                      <a:tint val="44500"/>
                      <a:satMod val="160000"/>
                    </a:srgbClr>
                  </a:gs>
                  <a:gs pos="100000">
                    <a:srgbClr val="6699FF">
                      <a:tint val="23500"/>
                      <a:satMod val="160000"/>
                    </a:srgbClr>
                  </a:gs>
                </a:gsLst>
                <a:lin ang="16200000" scaled="1"/>
              </a:gradFill>
              <a:ln/>
            </p:spPr>
            <p:style>
              <a:lnRef idx="2">
                <a:schemeClr val="accent5">
                  <a:shade val="50000"/>
                </a:schemeClr>
              </a:lnRef>
              <a:fillRef idx="1">
                <a:schemeClr val="accent5"/>
              </a:fillRef>
              <a:effectRef idx="0">
                <a:schemeClr val="accent5"/>
              </a:effectRef>
              <a:fontRef idx="minor">
                <a:schemeClr val="lt1"/>
              </a:fontRef>
            </p:style>
          </p:sp>
          <p:sp>
            <p:nvSpPr>
              <p:cNvPr id="59" name="Oval 16"/>
              <p:cNvSpPr/>
              <p:nvPr/>
            </p:nvSpPr>
            <p:spPr>
              <a:xfrm>
                <a:off x="1655249" y="100761"/>
                <a:ext cx="626153" cy="490664"/>
              </a:xfrm>
              <a:prstGeom prst="roundRect">
                <a:avLst/>
              </a:prstGeom>
              <a:noFill/>
              <a:ln>
                <a:noFill/>
              </a:ln>
            </p:spPr>
            <p:style>
              <a:lnRef idx="1">
                <a:schemeClr val="accent3"/>
              </a:lnRef>
              <a:fillRef idx="3">
                <a:schemeClr val="accent3"/>
              </a:fillRef>
              <a:effectRef idx="2">
                <a:schemeClr val="accent3"/>
              </a:effectRef>
              <a:fontRef idx="minor">
                <a:schemeClr val="lt1"/>
              </a:fontRef>
            </p:style>
            <p:txBody>
              <a:bodyPr lIns="1959" tIns="10160" rIns="1959" bIns="10160" anchor="ctr"/>
              <a:lstStyle/>
              <a:p>
                <a:pPr algn="ctr" defTabSz="355600">
                  <a:defRPr/>
                </a:pPr>
                <a:r>
                  <a:rPr lang="en-GB" sz="1600" b="1" smtClean="0">
                    <a:solidFill>
                      <a:srgbClr val="000066"/>
                    </a:solidFill>
                    <a:latin typeface="Calibri" pitchFamily="34" charset="0"/>
                    <a:cs typeface="Arial" charset="0"/>
                  </a:rPr>
                  <a:t>Average number of employees  36</a:t>
                </a:r>
                <a:endParaRPr lang="en-GB" sz="1600" b="1">
                  <a:solidFill>
                    <a:srgbClr val="000066"/>
                  </a:solidFill>
                  <a:latin typeface="Calibri" pitchFamily="34" charset="0"/>
                  <a:cs typeface="Arial" charset="0"/>
                </a:endParaRPr>
              </a:p>
            </p:txBody>
          </p:sp>
        </p:grpSp>
        <p:sp>
          <p:nvSpPr>
            <p:cNvPr id="57" name="Rectângulo arredondado 48"/>
            <p:cNvSpPr/>
            <p:nvPr/>
          </p:nvSpPr>
          <p:spPr>
            <a:xfrm>
              <a:off x="648062" y="5400516"/>
              <a:ext cx="431683" cy="431113"/>
            </a:xfrm>
            <a:prstGeom prst="roundRect">
              <a:avLst/>
            </a:prstGeom>
            <a:blipFill rotWithShape="0">
              <a:blip r:embed="rId8" cstate="print"/>
              <a:stretch>
                <a:fillRect/>
              </a:stretch>
            </a:blipFill>
            <a:ln w="1905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ítulo 1"/>
          <p:cNvSpPr>
            <a:spLocks noGrp="1"/>
          </p:cNvSpPr>
          <p:nvPr>
            <p:ph type="title"/>
          </p:nvPr>
        </p:nvSpPr>
        <p:spPr>
          <a:xfrm>
            <a:off x="2124075" y="71438"/>
            <a:ext cx="7019925" cy="765175"/>
          </a:xfrm>
        </p:spPr>
        <p:txBody>
          <a:bodyPr/>
          <a:lstStyle/>
          <a:p>
            <a:r>
              <a:rPr lang="pt-PT" sz="2200" smtClean="0">
                <a:latin typeface="Calibri" pitchFamily="34" charset="0"/>
              </a:rPr>
              <a:t>Multiplier Effect</a:t>
            </a:r>
            <a:endParaRPr lang="pt-PT" sz="2400" smtClean="0">
              <a:latin typeface="Calibri" pitchFamily="34" charset="0"/>
            </a:endParaRPr>
          </a:p>
        </p:txBody>
      </p:sp>
      <p:grpSp>
        <p:nvGrpSpPr>
          <p:cNvPr id="43010" name="Grupo 38"/>
          <p:cNvGrpSpPr>
            <a:grpSpLocks/>
          </p:cNvGrpSpPr>
          <p:nvPr/>
        </p:nvGrpSpPr>
        <p:grpSpPr bwMode="auto">
          <a:xfrm>
            <a:off x="34925" y="765175"/>
            <a:ext cx="5256213" cy="6053138"/>
            <a:chOff x="3828854" y="804911"/>
            <a:chExt cx="5255570" cy="6053089"/>
          </a:xfrm>
        </p:grpSpPr>
        <p:grpSp>
          <p:nvGrpSpPr>
            <p:cNvPr id="43016" name="Grupo 13"/>
            <p:cNvGrpSpPr>
              <a:grpSpLocks noChangeAspect="1"/>
            </p:cNvGrpSpPr>
            <p:nvPr/>
          </p:nvGrpSpPr>
          <p:grpSpPr bwMode="auto">
            <a:xfrm rot="-2381503">
              <a:off x="6075508" y="4200140"/>
              <a:ext cx="2469346" cy="2469346"/>
              <a:chOff x="2965846" y="1982390"/>
              <a:chExt cx="2422922" cy="2422922"/>
            </a:xfrm>
          </p:grpSpPr>
          <p:sp>
            <p:nvSpPr>
              <p:cNvPr id="15" name="Forma 14"/>
              <p:cNvSpPr/>
              <p:nvPr/>
            </p:nvSpPr>
            <p:spPr>
              <a:xfrm>
                <a:off x="2965321" y="1982559"/>
                <a:ext cx="2423415" cy="2422133"/>
              </a:xfrm>
              <a:prstGeom prst="gear9">
                <a:avLst/>
              </a:prstGeom>
              <a:gradFill>
                <a:gsLst>
                  <a:gs pos="0">
                    <a:srgbClr val="6699FF">
                      <a:tint val="66000"/>
                      <a:satMod val="160000"/>
                    </a:srgbClr>
                  </a:gs>
                  <a:gs pos="50000">
                    <a:srgbClr val="6699FF">
                      <a:tint val="44500"/>
                      <a:satMod val="160000"/>
                    </a:srgbClr>
                  </a:gs>
                  <a:gs pos="100000">
                    <a:srgbClr val="6699FF">
                      <a:tint val="23500"/>
                      <a:satMod val="160000"/>
                    </a:srgbClr>
                  </a:gs>
                </a:gsLst>
                <a:lin ang="16200000" scaled="1"/>
              </a:gradFill>
              <a:ln/>
            </p:spPr>
            <p:style>
              <a:lnRef idx="2">
                <a:schemeClr val="accent5">
                  <a:shade val="50000"/>
                </a:schemeClr>
              </a:lnRef>
              <a:fillRef idx="1">
                <a:schemeClr val="accent5"/>
              </a:fillRef>
              <a:effectRef idx="0">
                <a:schemeClr val="accent5"/>
              </a:effectRef>
              <a:fontRef idx="minor">
                <a:schemeClr val="lt1"/>
              </a:fontRef>
            </p:style>
          </p:sp>
          <p:sp>
            <p:nvSpPr>
              <p:cNvPr id="16" name="Forma 4"/>
              <p:cNvSpPr/>
              <p:nvPr/>
            </p:nvSpPr>
            <p:spPr>
              <a:xfrm rot="2381503">
                <a:off x="3452963" y="2549210"/>
                <a:ext cx="1448442" cy="1244557"/>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lIns="48260" tIns="48260" rIns="48260" bIns="48260" anchor="ctr"/>
              <a:lstStyle/>
              <a:p>
                <a:pPr algn="ctr" defTabSz="1689100">
                  <a:lnSpc>
                    <a:spcPct val="90000"/>
                  </a:lnSpc>
                  <a:spcAft>
                    <a:spcPct val="35000"/>
                  </a:spcAft>
                  <a:defRPr/>
                </a:pPr>
                <a:r>
                  <a:rPr lang="en-GB" sz="1800" b="1" dirty="0" smtClean="0">
                    <a:solidFill>
                      <a:srgbClr val="000066"/>
                    </a:solidFill>
                    <a:latin typeface="Calibri" pitchFamily="34" charset="0"/>
                    <a:cs typeface="Arial" charset="0"/>
                  </a:rPr>
                  <a:t>Investment</a:t>
                </a:r>
              </a:p>
              <a:p>
                <a:pPr algn="ctr" defTabSz="1689100">
                  <a:lnSpc>
                    <a:spcPct val="90000"/>
                  </a:lnSpc>
                  <a:spcAft>
                    <a:spcPct val="35000"/>
                  </a:spcAft>
                  <a:defRPr/>
                </a:pPr>
                <a:r>
                  <a:rPr lang="en-GB" sz="2800" b="1" dirty="0" smtClean="0">
                    <a:solidFill>
                      <a:srgbClr val="000066"/>
                    </a:solidFill>
                    <a:latin typeface="Calibri" pitchFamily="34" charset="0"/>
                    <a:cs typeface="Arial" charset="0"/>
                  </a:rPr>
                  <a:t>1.750M€</a:t>
                </a:r>
                <a:endParaRPr lang="en-GB" sz="2800" b="1" dirty="0">
                  <a:solidFill>
                    <a:srgbClr val="000066"/>
                  </a:solidFill>
                  <a:latin typeface="Calibri" pitchFamily="34" charset="0"/>
                  <a:cs typeface="Arial" charset="0"/>
                </a:endParaRPr>
              </a:p>
            </p:txBody>
          </p:sp>
        </p:grpSp>
        <p:grpSp>
          <p:nvGrpSpPr>
            <p:cNvPr id="43017" name="Grupo 19"/>
            <p:cNvGrpSpPr>
              <a:grpSpLocks noChangeAspect="1"/>
            </p:cNvGrpSpPr>
            <p:nvPr/>
          </p:nvGrpSpPr>
          <p:grpSpPr bwMode="auto">
            <a:xfrm rot="1713134">
              <a:off x="3828854" y="4291637"/>
              <a:ext cx="2295448" cy="2295448"/>
              <a:chOff x="1411853" y="1131311"/>
              <a:chExt cx="1762125" cy="1762125"/>
            </a:xfrm>
          </p:grpSpPr>
          <p:sp>
            <p:nvSpPr>
              <p:cNvPr id="21" name="Forma 20"/>
              <p:cNvSpPr/>
              <p:nvPr/>
            </p:nvSpPr>
            <p:spPr>
              <a:xfrm rot="580264">
                <a:off x="1411652" y="1130938"/>
                <a:ext cx="1761968" cy="1762170"/>
              </a:xfrm>
              <a:prstGeom prst="gear6">
                <a:avLst/>
              </a:prstGeom>
              <a:gradFill>
                <a:gsLst>
                  <a:gs pos="0">
                    <a:srgbClr val="6699FF">
                      <a:tint val="66000"/>
                      <a:satMod val="160000"/>
                    </a:srgbClr>
                  </a:gs>
                  <a:gs pos="50000">
                    <a:srgbClr val="6699FF">
                      <a:tint val="44500"/>
                      <a:satMod val="160000"/>
                    </a:srgbClr>
                  </a:gs>
                  <a:gs pos="100000">
                    <a:srgbClr val="6699FF">
                      <a:tint val="23500"/>
                      <a:satMod val="160000"/>
                    </a:srgbClr>
                  </a:gs>
                </a:gsLst>
                <a:lin ang="16200000" scaled="1"/>
              </a:gradFill>
              <a:ln/>
            </p:spPr>
            <p:style>
              <a:lnRef idx="2">
                <a:schemeClr val="accent5">
                  <a:shade val="50000"/>
                </a:schemeClr>
              </a:lnRef>
              <a:fillRef idx="1">
                <a:schemeClr val="accent5"/>
              </a:fillRef>
              <a:effectRef idx="0">
                <a:schemeClr val="accent5"/>
              </a:effectRef>
              <a:fontRef idx="minor">
                <a:schemeClr val="lt1"/>
              </a:fontRef>
            </p:style>
          </p:sp>
          <p:sp>
            <p:nvSpPr>
              <p:cNvPr id="22" name="Forma 4"/>
              <p:cNvSpPr/>
              <p:nvPr/>
            </p:nvSpPr>
            <p:spPr>
              <a:xfrm rot="19886866">
                <a:off x="1789385" y="1614658"/>
                <a:ext cx="1044264" cy="861586"/>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lIns="48260" tIns="48260" rIns="48260" bIns="48260" anchor="ctr"/>
              <a:lstStyle/>
              <a:p>
                <a:pPr algn="ctr" defTabSz="1689100">
                  <a:lnSpc>
                    <a:spcPct val="90000"/>
                  </a:lnSpc>
                  <a:spcAft>
                    <a:spcPct val="35000"/>
                  </a:spcAft>
                  <a:defRPr/>
                </a:pPr>
                <a:r>
                  <a:rPr lang="en-GB" sz="1800" b="1" dirty="0" smtClean="0">
                    <a:solidFill>
                      <a:srgbClr val="000066"/>
                    </a:solidFill>
                    <a:latin typeface="Calibri" pitchFamily="34" charset="0"/>
                    <a:cs typeface="Arial" charset="0"/>
                  </a:rPr>
                  <a:t>Credit Loans</a:t>
                </a:r>
              </a:p>
              <a:p>
                <a:pPr algn="ctr" defTabSz="1689100">
                  <a:lnSpc>
                    <a:spcPct val="90000"/>
                  </a:lnSpc>
                  <a:spcAft>
                    <a:spcPct val="35000"/>
                  </a:spcAft>
                  <a:defRPr/>
                </a:pPr>
                <a:r>
                  <a:rPr lang="en-GB" sz="2400" b="1" dirty="0" smtClean="0">
                    <a:solidFill>
                      <a:srgbClr val="000066"/>
                    </a:solidFill>
                    <a:latin typeface="Calibri" pitchFamily="34" charset="0"/>
                    <a:cs typeface="Arial" charset="0"/>
                  </a:rPr>
                  <a:t>1.535M€</a:t>
                </a:r>
                <a:endParaRPr lang="en-GB" sz="2400" b="1" dirty="0">
                  <a:solidFill>
                    <a:srgbClr val="000066"/>
                  </a:solidFill>
                  <a:latin typeface="Calibri" pitchFamily="34" charset="0"/>
                  <a:cs typeface="Arial" charset="0"/>
                </a:endParaRPr>
              </a:p>
            </p:txBody>
          </p:sp>
        </p:grpSp>
        <p:grpSp>
          <p:nvGrpSpPr>
            <p:cNvPr id="43018" name="Grupo 22"/>
            <p:cNvGrpSpPr>
              <a:grpSpLocks noChangeAspect="1"/>
            </p:cNvGrpSpPr>
            <p:nvPr/>
          </p:nvGrpSpPr>
          <p:grpSpPr bwMode="auto">
            <a:xfrm rot="4908700">
              <a:off x="4651498" y="1120972"/>
              <a:ext cx="1738976" cy="1738976"/>
              <a:chOff x="2760761" y="260128"/>
              <a:chExt cx="1514493" cy="1514493"/>
            </a:xfrm>
          </p:grpSpPr>
          <p:sp>
            <p:nvSpPr>
              <p:cNvPr id="28" name="Forma 27"/>
              <p:cNvSpPr/>
              <p:nvPr/>
            </p:nvSpPr>
            <p:spPr>
              <a:xfrm rot="20436001">
                <a:off x="2760619" y="259911"/>
                <a:ext cx="1515286" cy="1515112"/>
              </a:xfrm>
              <a:prstGeom prst="gear6">
                <a:avLst/>
              </a:prstGeom>
              <a:gradFill>
                <a:gsLst>
                  <a:gs pos="0">
                    <a:srgbClr val="6699FF">
                      <a:tint val="66000"/>
                      <a:satMod val="160000"/>
                    </a:srgbClr>
                  </a:gs>
                  <a:gs pos="50000">
                    <a:srgbClr val="6699FF">
                      <a:tint val="44500"/>
                      <a:satMod val="160000"/>
                    </a:srgbClr>
                  </a:gs>
                  <a:gs pos="100000">
                    <a:srgbClr val="6699FF">
                      <a:tint val="23500"/>
                      <a:satMod val="160000"/>
                    </a:srgbClr>
                  </a:gs>
                </a:gsLst>
                <a:lin ang="16200000" scaled="1"/>
              </a:gradFill>
              <a:ln/>
            </p:spPr>
            <p:style>
              <a:lnRef idx="2">
                <a:schemeClr val="accent5">
                  <a:shade val="50000"/>
                </a:schemeClr>
              </a:lnRef>
              <a:fillRef idx="1">
                <a:schemeClr val="accent5"/>
              </a:fillRef>
              <a:effectRef idx="0">
                <a:schemeClr val="accent5"/>
              </a:effectRef>
              <a:fontRef idx="minor">
                <a:schemeClr val="lt1"/>
              </a:fontRef>
            </p:style>
          </p:sp>
          <p:sp>
            <p:nvSpPr>
              <p:cNvPr id="29" name="Forma 4"/>
              <p:cNvSpPr/>
              <p:nvPr/>
            </p:nvSpPr>
            <p:spPr>
              <a:xfrm rot="16691300">
                <a:off x="3008975" y="683848"/>
                <a:ext cx="1125275" cy="721696"/>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lIns="48260" tIns="48260" rIns="48260" bIns="48260" anchor="ctr"/>
              <a:lstStyle/>
              <a:p>
                <a:pPr algn="ctr" defTabSz="955675" eaLnBrk="0" hangingPunct="0">
                  <a:lnSpc>
                    <a:spcPts val="1300"/>
                  </a:lnSpc>
                  <a:spcBef>
                    <a:spcPct val="30000"/>
                  </a:spcBef>
                  <a:spcAft>
                    <a:spcPct val="20000"/>
                  </a:spcAft>
                  <a:buClr>
                    <a:srgbClr val="003366"/>
                  </a:buClr>
                  <a:tabLst>
                    <a:tab pos="0" algn="l"/>
                  </a:tabLst>
                  <a:defRPr/>
                </a:pPr>
                <a:r>
                  <a:rPr lang="en-GB" sz="1400" b="1" smtClean="0">
                    <a:solidFill>
                      <a:srgbClr val="000066"/>
                    </a:solidFill>
                    <a:latin typeface="Calibri" pitchFamily="34" charset="0"/>
                    <a:cs typeface="Arial" charset="0"/>
                  </a:rPr>
                  <a:t>Public Investment</a:t>
                </a:r>
              </a:p>
              <a:p>
                <a:pPr algn="ctr" defTabSz="955675" eaLnBrk="0" hangingPunct="0">
                  <a:lnSpc>
                    <a:spcPts val="1300"/>
                  </a:lnSpc>
                  <a:spcBef>
                    <a:spcPct val="30000"/>
                  </a:spcBef>
                  <a:spcAft>
                    <a:spcPct val="20000"/>
                  </a:spcAft>
                  <a:buClr>
                    <a:srgbClr val="003366"/>
                  </a:buClr>
                  <a:tabLst>
                    <a:tab pos="0" algn="l"/>
                  </a:tabLst>
                  <a:defRPr/>
                </a:pPr>
                <a:r>
                  <a:rPr lang="en-GB" sz="1800" b="1" smtClean="0">
                    <a:solidFill>
                      <a:srgbClr val="000066"/>
                    </a:solidFill>
                    <a:latin typeface="Calibri" pitchFamily="34" charset="0"/>
                    <a:cs typeface="Arial" charset="0"/>
                  </a:rPr>
                  <a:t>138 M€</a:t>
                </a:r>
                <a:endParaRPr lang="en-GB" sz="1800" b="1">
                  <a:solidFill>
                    <a:srgbClr val="000066"/>
                  </a:solidFill>
                  <a:latin typeface="Calibri" pitchFamily="34" charset="0"/>
                  <a:cs typeface="Arial" charset="0"/>
                </a:endParaRPr>
              </a:p>
            </p:txBody>
          </p:sp>
        </p:grpSp>
        <p:grpSp>
          <p:nvGrpSpPr>
            <p:cNvPr id="43019" name="Grupo 32"/>
            <p:cNvGrpSpPr>
              <a:grpSpLocks noChangeAspect="1"/>
            </p:cNvGrpSpPr>
            <p:nvPr/>
          </p:nvGrpSpPr>
          <p:grpSpPr bwMode="auto">
            <a:xfrm rot="-3068019">
              <a:off x="6231240" y="1360031"/>
              <a:ext cx="1947653" cy="1947653"/>
              <a:chOff x="1617150" y="1357086"/>
              <a:chExt cx="1762125" cy="1762125"/>
            </a:xfrm>
          </p:grpSpPr>
          <p:sp>
            <p:nvSpPr>
              <p:cNvPr id="34" name="Forma 33"/>
              <p:cNvSpPr/>
              <p:nvPr/>
            </p:nvSpPr>
            <p:spPr>
              <a:xfrm rot="20876351">
                <a:off x="1615733" y="1354157"/>
                <a:ext cx="1762301" cy="1766408"/>
              </a:xfrm>
              <a:prstGeom prst="gear6">
                <a:avLst/>
              </a:prstGeom>
              <a:gradFill>
                <a:gsLst>
                  <a:gs pos="0">
                    <a:srgbClr val="6699FF">
                      <a:tint val="66000"/>
                      <a:satMod val="160000"/>
                    </a:srgbClr>
                  </a:gs>
                  <a:gs pos="50000">
                    <a:srgbClr val="6699FF">
                      <a:tint val="44500"/>
                      <a:satMod val="160000"/>
                    </a:srgbClr>
                  </a:gs>
                  <a:gs pos="100000">
                    <a:srgbClr val="6699FF">
                      <a:tint val="23500"/>
                      <a:satMod val="160000"/>
                    </a:srgbClr>
                  </a:gs>
                </a:gsLst>
                <a:lin ang="16200000" scaled="1"/>
              </a:gradFill>
              <a:ln/>
            </p:spPr>
            <p:style>
              <a:lnRef idx="2">
                <a:schemeClr val="accent5">
                  <a:shade val="50000"/>
                </a:schemeClr>
              </a:lnRef>
              <a:fillRef idx="1">
                <a:schemeClr val="accent5"/>
              </a:fillRef>
              <a:effectRef idx="0">
                <a:schemeClr val="accent5"/>
              </a:effectRef>
              <a:fontRef idx="minor">
                <a:schemeClr val="lt1"/>
              </a:fontRef>
            </p:style>
          </p:sp>
          <p:sp>
            <p:nvSpPr>
              <p:cNvPr id="35" name="Forma 4"/>
              <p:cNvSpPr/>
              <p:nvPr/>
            </p:nvSpPr>
            <p:spPr>
              <a:xfrm rot="3068019">
                <a:off x="1855872" y="1833173"/>
                <a:ext cx="1176168" cy="814364"/>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lIns="48260" tIns="48260" rIns="48260" bIns="48260" anchor="ctr"/>
              <a:lstStyle/>
              <a:p>
                <a:pPr algn="ctr" defTabSz="1689100">
                  <a:lnSpc>
                    <a:spcPct val="90000"/>
                  </a:lnSpc>
                  <a:spcAft>
                    <a:spcPct val="35000"/>
                  </a:spcAft>
                  <a:defRPr/>
                </a:pPr>
                <a:r>
                  <a:rPr lang="en-GB" sz="1400" b="1" smtClean="0">
                    <a:solidFill>
                      <a:srgbClr val="000066"/>
                    </a:solidFill>
                    <a:latin typeface="Calibri" pitchFamily="34" charset="0"/>
                    <a:cs typeface="Arial" charset="0"/>
                  </a:rPr>
                  <a:t>Counter guarantees</a:t>
                </a:r>
              </a:p>
              <a:p>
                <a:pPr algn="ctr" defTabSz="1689100">
                  <a:lnSpc>
                    <a:spcPct val="90000"/>
                  </a:lnSpc>
                  <a:spcAft>
                    <a:spcPct val="35000"/>
                  </a:spcAft>
                  <a:defRPr/>
                </a:pPr>
                <a:r>
                  <a:rPr lang="en-GB" sz="1600" b="1" smtClean="0">
                    <a:solidFill>
                      <a:srgbClr val="000066"/>
                    </a:solidFill>
                    <a:latin typeface="Calibri" pitchFamily="34" charset="0"/>
                    <a:cs typeface="Arial" charset="0"/>
                  </a:rPr>
                  <a:t>MCGF</a:t>
                </a:r>
              </a:p>
              <a:p>
                <a:pPr algn="ctr" defTabSz="1689100">
                  <a:lnSpc>
                    <a:spcPct val="90000"/>
                  </a:lnSpc>
                  <a:spcAft>
                    <a:spcPct val="35000"/>
                  </a:spcAft>
                  <a:defRPr/>
                </a:pPr>
                <a:r>
                  <a:rPr lang="en-GB" sz="2000" b="1" smtClean="0">
                    <a:solidFill>
                      <a:srgbClr val="000066"/>
                    </a:solidFill>
                    <a:latin typeface="Calibri" pitchFamily="34" charset="0"/>
                    <a:cs typeface="Arial" charset="0"/>
                  </a:rPr>
                  <a:t>612 M€</a:t>
                </a:r>
                <a:endParaRPr lang="en-GB" sz="2000" b="1">
                  <a:solidFill>
                    <a:srgbClr val="000066"/>
                  </a:solidFill>
                  <a:latin typeface="Calibri" pitchFamily="34" charset="0"/>
                  <a:cs typeface="Arial" charset="0"/>
                </a:endParaRPr>
              </a:p>
            </p:txBody>
          </p:sp>
        </p:grpSp>
        <p:grpSp>
          <p:nvGrpSpPr>
            <p:cNvPr id="43020" name="Grupo 35"/>
            <p:cNvGrpSpPr>
              <a:grpSpLocks noChangeAspect="1"/>
            </p:cNvGrpSpPr>
            <p:nvPr/>
          </p:nvGrpSpPr>
          <p:grpSpPr bwMode="auto">
            <a:xfrm rot="-3015299">
              <a:off x="4924746" y="2629867"/>
              <a:ext cx="2191110" cy="2191110"/>
              <a:chOff x="2393141" y="299519"/>
              <a:chExt cx="1726523" cy="1726523"/>
            </a:xfrm>
          </p:grpSpPr>
          <p:sp>
            <p:nvSpPr>
              <p:cNvPr id="37" name="Forma 36"/>
              <p:cNvSpPr/>
              <p:nvPr/>
            </p:nvSpPr>
            <p:spPr>
              <a:xfrm rot="20700000">
                <a:off x="2392922" y="299271"/>
                <a:ext cx="1726225" cy="1727279"/>
              </a:xfrm>
              <a:prstGeom prst="gear6">
                <a:avLst/>
              </a:prstGeom>
              <a:gradFill>
                <a:gsLst>
                  <a:gs pos="0">
                    <a:srgbClr val="6699FF">
                      <a:tint val="66000"/>
                      <a:satMod val="160000"/>
                    </a:srgbClr>
                  </a:gs>
                  <a:gs pos="50000">
                    <a:srgbClr val="6699FF">
                      <a:tint val="44500"/>
                      <a:satMod val="160000"/>
                    </a:srgbClr>
                  </a:gs>
                  <a:gs pos="100000">
                    <a:srgbClr val="6699FF">
                      <a:tint val="23500"/>
                      <a:satMod val="160000"/>
                    </a:srgbClr>
                  </a:gs>
                </a:gsLst>
                <a:lin ang="16200000" scaled="1"/>
              </a:gradFill>
              <a:ln/>
            </p:spPr>
            <p:style>
              <a:lnRef idx="2">
                <a:schemeClr val="accent5">
                  <a:shade val="50000"/>
                </a:schemeClr>
              </a:lnRef>
              <a:fillRef idx="1">
                <a:schemeClr val="accent5"/>
              </a:fillRef>
              <a:effectRef idx="0">
                <a:schemeClr val="accent5"/>
              </a:effectRef>
              <a:fontRef idx="minor">
                <a:schemeClr val="lt1"/>
              </a:fontRef>
            </p:style>
          </p:sp>
          <p:sp>
            <p:nvSpPr>
              <p:cNvPr id="38" name="Forma 4"/>
              <p:cNvSpPr/>
              <p:nvPr/>
            </p:nvSpPr>
            <p:spPr>
              <a:xfrm rot="3015299">
                <a:off x="2780910" y="683568"/>
                <a:ext cx="970578" cy="969438"/>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lIns="48260" tIns="48260" rIns="48260" bIns="48260" anchor="ctr"/>
              <a:lstStyle/>
              <a:p>
                <a:pPr algn="ctr" defTabSz="1689100">
                  <a:lnSpc>
                    <a:spcPct val="90000"/>
                  </a:lnSpc>
                  <a:spcAft>
                    <a:spcPct val="35000"/>
                  </a:spcAft>
                  <a:defRPr/>
                </a:pPr>
                <a:r>
                  <a:rPr lang="en-GB" sz="1800" b="1" dirty="0" smtClean="0">
                    <a:solidFill>
                      <a:srgbClr val="000066"/>
                    </a:solidFill>
                    <a:latin typeface="Calibri" pitchFamily="34" charset="0"/>
                    <a:cs typeface="Arial" charset="0"/>
                  </a:rPr>
                  <a:t>Guarantees</a:t>
                </a:r>
              </a:p>
              <a:p>
                <a:pPr algn="ctr" defTabSz="1689100">
                  <a:lnSpc>
                    <a:spcPct val="90000"/>
                  </a:lnSpc>
                  <a:spcAft>
                    <a:spcPct val="35000"/>
                  </a:spcAft>
                  <a:defRPr/>
                </a:pPr>
                <a:r>
                  <a:rPr lang="pt-PT" sz="1800" b="1" dirty="0" smtClean="0">
                    <a:solidFill>
                      <a:srgbClr val="000066"/>
                    </a:solidFill>
                    <a:latin typeface="Calibri" pitchFamily="34" charset="0"/>
                    <a:cs typeface="Arial" charset="0"/>
                  </a:rPr>
                  <a:t>MGS</a:t>
                </a:r>
                <a:endParaRPr lang="pt-PT" sz="1800" b="1" dirty="0">
                  <a:solidFill>
                    <a:srgbClr val="000066"/>
                  </a:solidFill>
                  <a:latin typeface="Calibri" pitchFamily="34" charset="0"/>
                  <a:cs typeface="Arial" charset="0"/>
                </a:endParaRPr>
              </a:p>
              <a:p>
                <a:pPr algn="ctr" defTabSz="1689100">
                  <a:lnSpc>
                    <a:spcPct val="90000"/>
                  </a:lnSpc>
                  <a:spcAft>
                    <a:spcPct val="35000"/>
                  </a:spcAft>
                  <a:defRPr/>
                </a:pPr>
                <a:r>
                  <a:rPr lang="pt-PT" sz="2000" b="1" dirty="0">
                    <a:solidFill>
                      <a:srgbClr val="000066"/>
                    </a:solidFill>
                    <a:latin typeface="Calibri" pitchFamily="34" charset="0"/>
                    <a:cs typeface="Arial" charset="0"/>
                  </a:rPr>
                  <a:t>766 M€</a:t>
                </a:r>
              </a:p>
            </p:txBody>
          </p:sp>
        </p:grpSp>
        <p:sp>
          <p:nvSpPr>
            <p:cNvPr id="49" name="Seta circular 48"/>
            <p:cNvSpPr/>
            <p:nvPr/>
          </p:nvSpPr>
          <p:spPr>
            <a:xfrm>
              <a:off x="5983084" y="3756660"/>
              <a:ext cx="3101340" cy="3101340"/>
            </a:xfrm>
            <a:prstGeom prst="circularArrow">
              <a:avLst>
                <a:gd name="adj1" fmla="val 4687"/>
                <a:gd name="adj2" fmla="val 299029"/>
                <a:gd name="adj3" fmla="val 2521019"/>
                <a:gd name="adj4" fmla="val 15850861"/>
                <a:gd name="adj5" fmla="val 5469"/>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sp>
        <p:sp>
          <p:nvSpPr>
            <p:cNvPr id="51" name="Forma 50"/>
            <p:cNvSpPr/>
            <p:nvPr/>
          </p:nvSpPr>
          <p:spPr>
            <a:xfrm rot="19851853">
              <a:off x="4071967" y="804911"/>
              <a:ext cx="2253317" cy="2253317"/>
            </a:xfrm>
            <a:prstGeom prst="leftCircularArrow">
              <a:avLst>
                <a:gd name="adj1" fmla="val 6452"/>
                <a:gd name="adj2" fmla="val 429999"/>
                <a:gd name="adj3" fmla="val 10489124"/>
                <a:gd name="adj4" fmla="val 14837806"/>
                <a:gd name="adj5" fmla="val 7527"/>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sp>
        <p:sp>
          <p:nvSpPr>
            <p:cNvPr id="52" name="Seta circular 51"/>
            <p:cNvSpPr/>
            <p:nvPr/>
          </p:nvSpPr>
          <p:spPr>
            <a:xfrm rot="10800000">
              <a:off x="6148388" y="1266680"/>
              <a:ext cx="2528068" cy="2429530"/>
            </a:xfrm>
            <a:prstGeom prst="circularArrow">
              <a:avLst>
                <a:gd name="adj1" fmla="val 5984"/>
                <a:gd name="adj2" fmla="val 394124"/>
                <a:gd name="adj3" fmla="val 13313824"/>
                <a:gd name="adj4" fmla="val 10508221"/>
                <a:gd name="adj5" fmla="val 6981"/>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sp>
      </p:grpSp>
      <p:grpSp>
        <p:nvGrpSpPr>
          <p:cNvPr id="25" name="Grupo 15"/>
          <p:cNvGrpSpPr/>
          <p:nvPr/>
        </p:nvGrpSpPr>
        <p:grpSpPr>
          <a:xfrm>
            <a:off x="6000760" y="4437112"/>
            <a:ext cx="2891720" cy="1044000"/>
            <a:chOff x="1409569" y="1"/>
            <a:chExt cx="4642694" cy="528810"/>
          </a:xfrm>
          <a:scene3d>
            <a:camera prst="orthographicFront">
              <a:rot lat="0" lon="0" rev="0"/>
            </a:camera>
            <a:lightRig rig="balanced" dir="t">
              <a:rot lat="0" lon="0" rev="8700000"/>
            </a:lightRig>
          </a:scene3d>
        </p:grpSpPr>
        <p:sp>
          <p:nvSpPr>
            <p:cNvPr id="30" name="Arredondar Rectângulo de Canto do Mesmo Lado 32"/>
            <p:cNvSpPr/>
            <p:nvPr/>
          </p:nvSpPr>
          <p:spPr>
            <a:xfrm>
              <a:off x="1409569" y="1"/>
              <a:ext cx="4642694" cy="528810"/>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noFill/>
            </a:ln>
            <a:effectLst>
              <a:outerShdw blurRad="44450" dist="27940" dir="5400000" algn="ctr">
                <a:srgbClr val="000000">
                  <a:alpha val="32000"/>
                </a:srgbClr>
              </a:outerShdw>
            </a:effectLst>
            <a:sp3d>
              <a:bevelT w="190500" h="38100"/>
            </a:sp3d>
          </p:spPr>
          <p:style>
            <a:lnRef idx="2">
              <a:schemeClr val="accent5">
                <a:shade val="50000"/>
              </a:schemeClr>
            </a:lnRef>
            <a:fillRef idx="1">
              <a:schemeClr val="accent5"/>
            </a:fillRef>
            <a:effectRef idx="0">
              <a:schemeClr val="accent5"/>
            </a:effectRef>
            <a:fontRef idx="minor">
              <a:schemeClr val="lt1"/>
            </a:fontRef>
          </p:style>
        </p:sp>
        <p:sp>
          <p:nvSpPr>
            <p:cNvPr id="31" name="Oval 16"/>
            <p:cNvSpPr/>
            <p:nvPr/>
          </p:nvSpPr>
          <p:spPr>
            <a:xfrm>
              <a:off x="1766184" y="15864"/>
              <a:ext cx="3667502" cy="455733"/>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noFill/>
            </a:ln>
            <a:effectLst>
              <a:outerShdw blurRad="44450" dist="27940" dir="5400000" algn="ctr">
                <a:srgbClr val="000000">
                  <a:alpha val="32000"/>
                </a:srgbClr>
              </a:outerShdw>
            </a:effectLst>
            <a:sp3d>
              <a:bevelT w="190500" h="38100"/>
            </a:sp3d>
          </p:spPr>
          <p:style>
            <a:lnRef idx="2">
              <a:schemeClr val="accent5">
                <a:shade val="50000"/>
              </a:schemeClr>
            </a:lnRef>
            <a:fillRef idx="1">
              <a:schemeClr val="accent5"/>
            </a:fillRef>
            <a:effectRef idx="0">
              <a:schemeClr val="accent5"/>
            </a:effectRef>
            <a:fontRef idx="minor">
              <a:schemeClr val="lt1"/>
            </a:fontRef>
          </p:style>
          <p:txBody>
            <a:bodyPr wrap="none"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defTabSz="955675" eaLnBrk="0" hangingPunct="0">
                <a:spcBef>
                  <a:spcPct val="30000"/>
                </a:spcBef>
                <a:spcAft>
                  <a:spcPct val="20000"/>
                </a:spcAft>
                <a:buClr>
                  <a:srgbClr val="003366"/>
                </a:buClr>
                <a:tabLst>
                  <a:tab pos="0" algn="l"/>
                </a:tabLst>
                <a:defRPr/>
              </a:pPr>
              <a:endParaRPr lang="en-GB" sz="1400" b="1" dirty="0" smtClean="0">
                <a:solidFill>
                  <a:schemeClr val="bg1"/>
                </a:solidFill>
                <a:latin typeface="Calibri" pitchFamily="34" charset="0"/>
              </a:endParaRPr>
            </a:p>
            <a:p>
              <a:pPr algn="ctr" defTabSz="955675" eaLnBrk="0" hangingPunct="0">
                <a:spcBef>
                  <a:spcPct val="30000"/>
                </a:spcBef>
                <a:spcAft>
                  <a:spcPct val="20000"/>
                </a:spcAft>
                <a:buClr>
                  <a:srgbClr val="003366"/>
                </a:buClr>
                <a:tabLst>
                  <a:tab pos="0" algn="l"/>
                </a:tabLst>
                <a:defRPr/>
              </a:pPr>
              <a:r>
                <a:rPr lang="en-GB" sz="1800" b="1" dirty="0" smtClean="0">
                  <a:solidFill>
                    <a:schemeClr val="bg1"/>
                  </a:solidFill>
                  <a:latin typeface="Calibri" pitchFamily="34" charset="0"/>
                </a:rPr>
                <a:t>Companies  4.443</a:t>
              </a:r>
            </a:p>
            <a:p>
              <a:pPr algn="ctr" defTabSz="955675" eaLnBrk="0" hangingPunct="0">
                <a:spcBef>
                  <a:spcPct val="30000"/>
                </a:spcBef>
                <a:spcAft>
                  <a:spcPct val="20000"/>
                </a:spcAft>
                <a:buClr>
                  <a:srgbClr val="003366"/>
                </a:buClr>
                <a:tabLst>
                  <a:tab pos="0" algn="l"/>
                </a:tabLst>
                <a:defRPr/>
              </a:pPr>
              <a:r>
                <a:rPr lang="en-GB" sz="1800" b="1" dirty="0" smtClean="0">
                  <a:solidFill>
                    <a:schemeClr val="bg1"/>
                  </a:solidFill>
                  <a:latin typeface="Calibri" pitchFamily="34" charset="0"/>
                </a:rPr>
                <a:t>Employment  160.000</a:t>
              </a:r>
            </a:p>
            <a:p>
              <a:pPr algn="ctr" defTabSz="955675" eaLnBrk="0" hangingPunct="0">
                <a:spcBef>
                  <a:spcPct val="30000"/>
                </a:spcBef>
                <a:spcAft>
                  <a:spcPct val="20000"/>
                </a:spcAft>
                <a:buClr>
                  <a:srgbClr val="003366"/>
                </a:buClr>
                <a:tabLst>
                  <a:tab pos="0" algn="l"/>
                </a:tabLst>
                <a:defRPr/>
              </a:pPr>
              <a:endParaRPr lang="en-GB" sz="1400" b="1" dirty="0" smtClean="0">
                <a:solidFill>
                  <a:schemeClr val="bg1"/>
                </a:solidFill>
                <a:latin typeface="Calibri" pitchFamily="34" charset="0"/>
              </a:endParaRPr>
            </a:p>
          </p:txBody>
        </p:sp>
      </p:grpSp>
      <p:sp>
        <p:nvSpPr>
          <p:cNvPr id="27" name="Arredondar Rectângulo de Canto do Mesmo Lado 32"/>
          <p:cNvSpPr/>
          <p:nvPr/>
        </p:nvSpPr>
        <p:spPr>
          <a:xfrm>
            <a:off x="6000760" y="1500174"/>
            <a:ext cx="2891720" cy="1044000"/>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a:lstStyle/>
          <a:p>
            <a:pPr algn="ctr">
              <a:defRPr/>
            </a:pPr>
            <a:r>
              <a:rPr lang="pt-PT" sz="2400" b="1">
                <a:solidFill>
                  <a:srgbClr val="FFFFFF"/>
                </a:solidFill>
                <a:latin typeface="Calibri" pitchFamily="34" charset="0"/>
                <a:cs typeface="Arial" charset="0"/>
              </a:rPr>
              <a:t>Multiplier Effect</a:t>
            </a:r>
          </a:p>
          <a:p>
            <a:pPr algn="ctr">
              <a:defRPr/>
            </a:pPr>
            <a:r>
              <a:rPr lang="pt-PT" sz="2800" b="1">
                <a:solidFill>
                  <a:srgbClr val="FFFFFF"/>
                </a:solidFill>
                <a:latin typeface="Calibri" pitchFamily="34" charset="0"/>
                <a:cs typeface="Arial" charset="0"/>
              </a:rPr>
              <a:t>11 X</a:t>
            </a:r>
            <a:r>
              <a:rPr lang="pt-PT" sz="3400" b="1">
                <a:solidFill>
                  <a:srgbClr val="FFFFFF"/>
                </a:solidFill>
                <a:latin typeface="Calibri" pitchFamily="34" charset="0"/>
                <a:cs typeface="Arial" charset="0"/>
              </a:rPr>
              <a:t> </a:t>
            </a:r>
          </a:p>
          <a:p>
            <a:pPr>
              <a:defRPr/>
            </a:pPr>
            <a:endParaRPr lang="pt-PT">
              <a:solidFill>
                <a:srgbClr val="FFFFFF"/>
              </a:solidFill>
              <a:cs typeface="Arial" charset="0"/>
            </a:endParaRPr>
          </a:p>
        </p:txBody>
      </p:sp>
      <p:sp>
        <p:nvSpPr>
          <p:cNvPr id="43015" name="CaixaDeTexto 39"/>
          <p:cNvSpPr txBox="1">
            <a:spLocks noChangeArrowheads="1"/>
          </p:cNvSpPr>
          <p:nvPr/>
        </p:nvSpPr>
        <p:spPr bwMode="auto">
          <a:xfrm>
            <a:off x="6156325" y="6269038"/>
            <a:ext cx="2700338" cy="396875"/>
          </a:xfrm>
          <a:prstGeom prst="rect">
            <a:avLst/>
          </a:prstGeom>
          <a:noFill/>
          <a:ln w="9525">
            <a:noFill/>
            <a:miter lim="800000"/>
            <a:headEnd/>
            <a:tailEnd/>
          </a:ln>
        </p:spPr>
        <p:txBody>
          <a:bodyPr>
            <a:spAutoFit/>
          </a:bodyPr>
          <a:lstStyle/>
          <a:p>
            <a:r>
              <a:rPr lang="en-GB" i="1" smtClean="0">
                <a:latin typeface="Calibri" pitchFamily="34" charset="0"/>
              </a:rPr>
              <a:t>Leverage information is based on updated costs estimate.</a:t>
            </a:r>
            <a:endParaRPr lang="en-GB" i="1">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aixaDeTexto 11"/>
          <p:cNvSpPr txBox="1">
            <a:spLocks noChangeArrowheads="1"/>
          </p:cNvSpPr>
          <p:nvPr/>
        </p:nvSpPr>
        <p:spPr bwMode="auto">
          <a:xfrm>
            <a:off x="395288" y="6308725"/>
            <a:ext cx="1872456" cy="276999"/>
          </a:xfrm>
          <a:prstGeom prst="rect">
            <a:avLst/>
          </a:prstGeom>
          <a:noFill/>
          <a:ln w="9525">
            <a:noFill/>
            <a:miter lim="800000"/>
            <a:headEnd/>
            <a:tailEnd/>
          </a:ln>
        </p:spPr>
        <p:txBody>
          <a:bodyPr wrap="square">
            <a:spAutoFit/>
          </a:bodyPr>
          <a:lstStyle/>
          <a:p>
            <a:r>
              <a:rPr lang="en-US" sz="1200" i="1" dirty="0" smtClean="0">
                <a:latin typeface="Calibri" pitchFamily="34" charset="0"/>
              </a:rPr>
              <a:t>Total Credit Transaction</a:t>
            </a:r>
            <a:endParaRPr lang="en-US" sz="1200" i="1" dirty="0">
              <a:latin typeface="Calibri" pitchFamily="34" charset="0"/>
            </a:endParaRPr>
          </a:p>
        </p:txBody>
      </p:sp>
      <p:sp>
        <p:nvSpPr>
          <p:cNvPr id="31" name="Rectângulo arredondado 30"/>
          <p:cNvSpPr/>
          <p:nvPr/>
        </p:nvSpPr>
        <p:spPr bwMode="auto">
          <a:xfrm>
            <a:off x="6373813" y="2644775"/>
            <a:ext cx="2230437" cy="3709173"/>
          </a:xfrm>
          <a:prstGeom prst="roundRect">
            <a:avLst/>
          </a:prstGeom>
          <a:gradFill>
            <a:gsLst>
              <a:gs pos="0">
                <a:srgbClr val="6699FF">
                  <a:tint val="66000"/>
                  <a:satMod val="160000"/>
                </a:srgbClr>
              </a:gs>
              <a:gs pos="50000">
                <a:srgbClr val="6699FF">
                  <a:tint val="44500"/>
                  <a:satMod val="160000"/>
                </a:srgbClr>
              </a:gs>
              <a:gs pos="100000">
                <a:srgbClr val="6699FF">
                  <a:tint val="23500"/>
                  <a:satMod val="160000"/>
                </a:srgbClr>
              </a:gs>
            </a:gsLst>
            <a:lin ang="16200000" scaled="1"/>
          </a:gradFill>
          <a:ln/>
        </p:spPr>
        <p:style>
          <a:lnRef idx="2">
            <a:schemeClr val="accent5">
              <a:shade val="50000"/>
            </a:schemeClr>
          </a:lnRef>
          <a:fillRef idx="1">
            <a:schemeClr val="accent5"/>
          </a:fillRef>
          <a:effectRef idx="0">
            <a:schemeClr val="accent5"/>
          </a:effectRef>
          <a:fontRef idx="minor">
            <a:schemeClr val="lt1"/>
          </a:fontRef>
        </p:style>
        <p:txBody>
          <a:bodyPr lIns="90000" tIns="90000" rIns="90000" bIns="90000">
            <a:spAutoFit/>
          </a:bodyPr>
          <a:lstStyle/>
          <a:p>
            <a:pPr algn="just">
              <a:lnSpc>
                <a:spcPct val="150000"/>
              </a:lnSpc>
            </a:pPr>
            <a:r>
              <a:rPr lang="en-GB" sz="1200" b="1" dirty="0" smtClean="0">
                <a:solidFill>
                  <a:srgbClr val="000066"/>
                </a:solidFill>
                <a:latin typeface="Calibri" pitchFamily="34" charset="0"/>
                <a:cs typeface="Arial" charset="0"/>
              </a:rPr>
              <a:t>Since 2009, the Portuguese Government has launched new subsidised and guaranteed Credit Lines, under the management of PME Investimentos, exclusively financed through national funds. By the end of June 2013, these Credit Lines reached 62,000 companies, responsible for approximately 850,000 jobs.</a:t>
            </a:r>
            <a:endParaRPr lang="en-GB" sz="1200" b="1" dirty="0">
              <a:solidFill>
                <a:srgbClr val="000066"/>
              </a:solidFill>
              <a:latin typeface="Calibri" pitchFamily="34" charset="0"/>
              <a:cs typeface="Arial" charset="0"/>
            </a:endParaRPr>
          </a:p>
        </p:txBody>
      </p:sp>
      <p:sp>
        <p:nvSpPr>
          <p:cNvPr id="44035" name="Rectangle 2"/>
          <p:cNvSpPr txBox="1">
            <a:spLocks noChangeArrowheads="1"/>
          </p:cNvSpPr>
          <p:nvPr/>
        </p:nvSpPr>
        <p:spPr bwMode="auto">
          <a:xfrm>
            <a:off x="2124075" y="47625"/>
            <a:ext cx="7019925" cy="765175"/>
          </a:xfrm>
          <a:prstGeom prst="rect">
            <a:avLst/>
          </a:prstGeom>
          <a:noFill/>
          <a:ln w="9525">
            <a:noFill/>
            <a:miter lim="800000"/>
            <a:headEnd/>
            <a:tailEnd/>
          </a:ln>
        </p:spPr>
        <p:txBody>
          <a:bodyPr anchor="ctr"/>
          <a:lstStyle/>
          <a:p>
            <a:r>
              <a:rPr lang="en-GB" sz="2200" b="1" smtClean="0">
                <a:solidFill>
                  <a:srgbClr val="003366"/>
                </a:solidFill>
                <a:latin typeface="Calibri" pitchFamily="34" charset="0"/>
              </a:rPr>
              <a:t>Evolution of the Credit Lines</a:t>
            </a:r>
            <a:endParaRPr lang="en-GB" sz="2200" b="1">
              <a:solidFill>
                <a:srgbClr val="003366"/>
              </a:solidFill>
              <a:latin typeface="Calibri" pitchFamily="34" charset="0"/>
            </a:endParaRPr>
          </a:p>
        </p:txBody>
      </p:sp>
      <p:sp>
        <p:nvSpPr>
          <p:cNvPr id="23" name="Chevron 2"/>
          <p:cNvSpPr/>
          <p:nvPr/>
        </p:nvSpPr>
        <p:spPr bwMode="auto">
          <a:xfrm>
            <a:off x="395547" y="1125757"/>
            <a:ext cx="1430642" cy="734954"/>
          </a:xfrm>
          <a:prstGeom prst="chevron">
            <a:avLst>
              <a:gd name="adj" fmla="val 40000"/>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pt-PT" sz="1800" b="1" dirty="0">
                <a:solidFill>
                  <a:schemeClr val="bg1"/>
                </a:solidFill>
                <a:latin typeface="Calibri" pitchFamily="34" charset="0"/>
              </a:rPr>
              <a:t>2008</a:t>
            </a:r>
          </a:p>
        </p:txBody>
      </p:sp>
      <p:sp>
        <p:nvSpPr>
          <p:cNvPr id="43" name="Rounded Rectangle 4"/>
          <p:cNvSpPr/>
          <p:nvPr/>
        </p:nvSpPr>
        <p:spPr bwMode="auto">
          <a:xfrm>
            <a:off x="683993" y="1702120"/>
            <a:ext cx="1072299" cy="734478"/>
          </a:xfrm>
          <a:prstGeom prst="roundRect">
            <a:avLst>
              <a:gd name="adj" fmla="val 10000"/>
            </a:avLst>
          </a:prstGeom>
          <a:noFill/>
          <a:ln w="190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defRPr/>
            </a:pPr>
            <a:r>
              <a:rPr lang="pt-PT" sz="1200" b="1" dirty="0" smtClean="0">
                <a:solidFill>
                  <a:srgbClr val="000066"/>
                </a:solidFill>
                <a:latin typeface="Calibri" pitchFamily="34" charset="0"/>
              </a:rPr>
              <a:t>PME Investe I</a:t>
            </a:r>
            <a:endParaRPr lang="pt-PT" sz="1200" b="1" dirty="0">
              <a:solidFill>
                <a:srgbClr val="000066"/>
              </a:solidFill>
              <a:latin typeface="Calibri" pitchFamily="34" charset="0"/>
            </a:endParaRPr>
          </a:p>
          <a:p>
            <a:pPr>
              <a:defRPr/>
            </a:pPr>
            <a:r>
              <a:rPr lang="pt-PT" sz="1200" b="1" dirty="0" smtClean="0">
                <a:solidFill>
                  <a:srgbClr val="000066"/>
                </a:solidFill>
                <a:latin typeface="Calibri" pitchFamily="34" charset="0"/>
              </a:rPr>
              <a:t>PME Investe II</a:t>
            </a:r>
            <a:endParaRPr lang="pt-PT" sz="1200" b="1" dirty="0">
              <a:solidFill>
                <a:srgbClr val="000066"/>
              </a:solidFill>
              <a:latin typeface="Calibri" pitchFamily="34" charset="0"/>
            </a:endParaRPr>
          </a:p>
        </p:txBody>
      </p:sp>
      <p:sp>
        <p:nvSpPr>
          <p:cNvPr id="25" name="Chevron 7"/>
          <p:cNvSpPr/>
          <p:nvPr/>
        </p:nvSpPr>
        <p:spPr bwMode="auto">
          <a:xfrm>
            <a:off x="1990078" y="1125757"/>
            <a:ext cx="1429122" cy="734954"/>
          </a:xfrm>
          <a:prstGeom prst="chevron">
            <a:avLst>
              <a:gd name="adj" fmla="val 40000"/>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pt-PT" sz="1800" b="1" dirty="0">
                <a:solidFill>
                  <a:schemeClr val="bg1"/>
                </a:solidFill>
                <a:latin typeface="Calibri" pitchFamily="34" charset="0"/>
              </a:rPr>
              <a:t>2009</a:t>
            </a:r>
          </a:p>
        </p:txBody>
      </p:sp>
      <p:sp>
        <p:nvSpPr>
          <p:cNvPr id="41" name="Rounded Rectangle 9"/>
          <p:cNvSpPr/>
          <p:nvPr/>
        </p:nvSpPr>
        <p:spPr bwMode="auto">
          <a:xfrm>
            <a:off x="2113479" y="1702120"/>
            <a:ext cx="1073818" cy="734478"/>
          </a:xfrm>
          <a:prstGeom prst="roundRect">
            <a:avLst>
              <a:gd name="adj" fmla="val 10000"/>
            </a:avLst>
          </a:prstGeom>
          <a:noFill/>
          <a:ln w="190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defRPr/>
            </a:pPr>
            <a:r>
              <a:rPr lang="pt-PT" sz="1200" b="1" dirty="0" smtClean="0">
                <a:solidFill>
                  <a:srgbClr val="000066"/>
                </a:solidFill>
                <a:latin typeface="Calibri" pitchFamily="34" charset="0"/>
              </a:rPr>
              <a:t>PME Investe III</a:t>
            </a:r>
            <a:endParaRPr lang="pt-PT" sz="1200" b="1" dirty="0">
              <a:solidFill>
                <a:srgbClr val="000066"/>
              </a:solidFill>
              <a:latin typeface="Calibri" pitchFamily="34" charset="0"/>
            </a:endParaRPr>
          </a:p>
          <a:p>
            <a:pPr>
              <a:defRPr/>
            </a:pPr>
            <a:r>
              <a:rPr lang="pt-PT" sz="1200" b="1" dirty="0" smtClean="0">
                <a:solidFill>
                  <a:srgbClr val="000066"/>
                </a:solidFill>
                <a:latin typeface="Calibri" pitchFamily="34" charset="0"/>
              </a:rPr>
              <a:t>PME Investe IV</a:t>
            </a:r>
            <a:endParaRPr lang="pt-PT" sz="1200" b="1" dirty="0">
              <a:solidFill>
                <a:srgbClr val="000066"/>
              </a:solidFill>
              <a:latin typeface="Calibri" pitchFamily="34" charset="0"/>
            </a:endParaRPr>
          </a:p>
        </p:txBody>
      </p:sp>
      <p:sp>
        <p:nvSpPr>
          <p:cNvPr id="28" name="Chevron 11"/>
          <p:cNvSpPr/>
          <p:nvPr/>
        </p:nvSpPr>
        <p:spPr bwMode="auto">
          <a:xfrm>
            <a:off x="3574653" y="1125757"/>
            <a:ext cx="1428811" cy="734954"/>
          </a:xfrm>
          <a:prstGeom prst="chevron">
            <a:avLst>
              <a:gd name="adj" fmla="val 40000"/>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pt-PT" sz="1800" b="1" dirty="0">
                <a:solidFill>
                  <a:schemeClr val="bg1"/>
                </a:solidFill>
                <a:latin typeface="Calibri" pitchFamily="34" charset="0"/>
              </a:rPr>
              <a:t>2010</a:t>
            </a:r>
          </a:p>
        </p:txBody>
      </p:sp>
      <p:sp>
        <p:nvSpPr>
          <p:cNvPr id="39" name="Rounded Rectangle 13"/>
          <p:cNvSpPr/>
          <p:nvPr/>
        </p:nvSpPr>
        <p:spPr bwMode="auto">
          <a:xfrm>
            <a:off x="3518572" y="1728547"/>
            <a:ext cx="1845516" cy="1412421"/>
          </a:xfrm>
          <a:prstGeom prst="roundRect">
            <a:avLst>
              <a:gd name="adj" fmla="val 10000"/>
            </a:avLst>
          </a:prstGeom>
          <a:noFill/>
          <a:ln w="190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defTabSz="444500">
              <a:lnSpc>
                <a:spcPct val="90000"/>
              </a:lnSpc>
              <a:spcAft>
                <a:spcPct val="35000"/>
              </a:spcAft>
              <a:defRPr/>
            </a:pPr>
            <a:r>
              <a:rPr lang="pt-PT" sz="1200" b="1" dirty="0" smtClean="0">
                <a:solidFill>
                  <a:srgbClr val="000066"/>
                </a:solidFill>
                <a:latin typeface="Calibri" pitchFamily="34" charset="0"/>
              </a:rPr>
              <a:t>PME Investe V</a:t>
            </a:r>
            <a:endParaRPr lang="pt-PT" sz="1200" b="1" dirty="0">
              <a:solidFill>
                <a:srgbClr val="000066"/>
              </a:solidFill>
              <a:latin typeface="Calibri" pitchFamily="34" charset="0"/>
            </a:endParaRPr>
          </a:p>
          <a:p>
            <a:pPr defTabSz="444500">
              <a:lnSpc>
                <a:spcPct val="90000"/>
              </a:lnSpc>
              <a:spcAft>
                <a:spcPct val="35000"/>
              </a:spcAft>
              <a:defRPr/>
            </a:pPr>
            <a:r>
              <a:rPr lang="pt-PT" sz="1200" b="1" dirty="0" smtClean="0">
                <a:solidFill>
                  <a:srgbClr val="000066"/>
                </a:solidFill>
                <a:latin typeface="Calibri" pitchFamily="34" charset="0"/>
              </a:rPr>
              <a:t>PME Investe VI</a:t>
            </a:r>
            <a:endParaRPr lang="pt-PT" sz="1200" b="1" dirty="0">
              <a:solidFill>
                <a:srgbClr val="000066"/>
              </a:solidFill>
              <a:latin typeface="Calibri" pitchFamily="34" charset="0"/>
            </a:endParaRPr>
          </a:p>
          <a:p>
            <a:pPr defTabSz="444500">
              <a:lnSpc>
                <a:spcPct val="90000"/>
              </a:lnSpc>
              <a:spcAft>
                <a:spcPct val="35000"/>
              </a:spcAft>
              <a:defRPr/>
            </a:pPr>
            <a:r>
              <a:rPr lang="pt-PT" sz="1200" b="1" dirty="0">
                <a:solidFill>
                  <a:srgbClr val="000066"/>
                </a:solidFill>
                <a:latin typeface="Calibri" pitchFamily="34" charset="0"/>
              </a:rPr>
              <a:t>QREN Investe</a:t>
            </a:r>
          </a:p>
          <a:p>
            <a:pPr defTabSz="444500">
              <a:lnSpc>
                <a:spcPct val="90000"/>
              </a:lnSpc>
              <a:spcAft>
                <a:spcPct val="35000"/>
              </a:spcAft>
              <a:defRPr/>
            </a:pPr>
            <a:r>
              <a:rPr lang="pt-PT" sz="1200" b="1" dirty="0" smtClean="0">
                <a:solidFill>
                  <a:srgbClr val="000066"/>
                </a:solidFill>
                <a:latin typeface="Calibri" pitchFamily="34" charset="0"/>
              </a:rPr>
              <a:t>PME Investe - </a:t>
            </a:r>
            <a:r>
              <a:rPr lang="pt-PT" sz="1200" b="1" dirty="0">
                <a:solidFill>
                  <a:srgbClr val="000066"/>
                </a:solidFill>
                <a:latin typeface="Calibri" pitchFamily="34" charset="0"/>
              </a:rPr>
              <a:t>Aditamento</a:t>
            </a:r>
          </a:p>
        </p:txBody>
      </p:sp>
      <p:sp>
        <p:nvSpPr>
          <p:cNvPr id="33" name="Chevron 19"/>
          <p:cNvSpPr/>
          <p:nvPr/>
        </p:nvSpPr>
        <p:spPr bwMode="auto">
          <a:xfrm>
            <a:off x="5374136" y="1125757"/>
            <a:ext cx="1429121" cy="734954"/>
          </a:xfrm>
          <a:prstGeom prst="chevron">
            <a:avLst>
              <a:gd name="adj" fmla="val 40000"/>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pt-PT" sz="1800" b="1" dirty="0">
                <a:solidFill>
                  <a:schemeClr val="bg1"/>
                </a:solidFill>
                <a:latin typeface="Calibri" pitchFamily="34" charset="0"/>
              </a:rPr>
              <a:t>2012</a:t>
            </a:r>
          </a:p>
        </p:txBody>
      </p:sp>
      <p:sp>
        <p:nvSpPr>
          <p:cNvPr id="35" name="Rounded Rectangle 21"/>
          <p:cNvSpPr/>
          <p:nvPr/>
        </p:nvSpPr>
        <p:spPr bwMode="auto">
          <a:xfrm>
            <a:off x="5555737" y="1702120"/>
            <a:ext cx="1125867" cy="734478"/>
          </a:xfrm>
          <a:prstGeom prst="roundRect">
            <a:avLst>
              <a:gd name="adj" fmla="val 10000"/>
            </a:avLst>
          </a:prstGeom>
          <a:noFill/>
          <a:ln w="190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444500">
              <a:lnSpc>
                <a:spcPct val="90000"/>
              </a:lnSpc>
              <a:spcAft>
                <a:spcPct val="35000"/>
              </a:spcAft>
              <a:defRPr/>
            </a:pPr>
            <a:r>
              <a:rPr lang="pt-PT" sz="1200" b="1" dirty="0">
                <a:solidFill>
                  <a:srgbClr val="000066"/>
                </a:solidFill>
                <a:latin typeface="Calibri" pitchFamily="34" charset="0"/>
              </a:rPr>
              <a:t>PME Crescimento</a:t>
            </a:r>
          </a:p>
        </p:txBody>
      </p:sp>
      <p:sp>
        <p:nvSpPr>
          <p:cNvPr id="34" name="Chevron 19"/>
          <p:cNvSpPr/>
          <p:nvPr/>
        </p:nvSpPr>
        <p:spPr>
          <a:xfrm>
            <a:off x="7030043" y="1125757"/>
            <a:ext cx="1430642" cy="734954"/>
          </a:xfrm>
          <a:prstGeom prst="chevron">
            <a:avLst>
              <a:gd name="adj" fmla="val 40000"/>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pt-PT" sz="1800" b="1" dirty="0">
                <a:solidFill>
                  <a:schemeClr val="bg1"/>
                </a:solidFill>
                <a:latin typeface="Calibri" pitchFamily="34" charset="0"/>
              </a:rPr>
              <a:t>2013</a:t>
            </a:r>
          </a:p>
        </p:txBody>
      </p:sp>
      <p:sp>
        <p:nvSpPr>
          <p:cNvPr id="40" name="Rounded Rectangle 21"/>
          <p:cNvSpPr/>
          <p:nvPr/>
        </p:nvSpPr>
        <p:spPr>
          <a:xfrm>
            <a:off x="7091579" y="1702110"/>
            <a:ext cx="1584712" cy="727289"/>
          </a:xfrm>
          <a:prstGeom prst="roundRect">
            <a:avLst>
              <a:gd name="adj" fmla="val 10000"/>
            </a:avLst>
          </a:prstGeom>
          <a:noFill/>
          <a:ln w="190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defTabSz="444500">
              <a:lnSpc>
                <a:spcPct val="120000"/>
              </a:lnSpc>
              <a:defRPr/>
            </a:pPr>
            <a:endParaRPr lang="pt-PT" sz="1200" b="1" dirty="0">
              <a:solidFill>
                <a:srgbClr val="000066"/>
              </a:solidFill>
              <a:latin typeface="Calibri" pitchFamily="34" charset="0"/>
            </a:endParaRPr>
          </a:p>
          <a:p>
            <a:pPr defTabSz="444500">
              <a:lnSpc>
                <a:spcPct val="120000"/>
              </a:lnSpc>
              <a:defRPr/>
            </a:pPr>
            <a:endParaRPr lang="pt-PT" sz="1200" b="1" dirty="0">
              <a:solidFill>
                <a:srgbClr val="000066"/>
              </a:solidFill>
              <a:latin typeface="Calibri" pitchFamily="34" charset="0"/>
            </a:endParaRPr>
          </a:p>
          <a:p>
            <a:pPr defTabSz="444500">
              <a:lnSpc>
                <a:spcPct val="120000"/>
              </a:lnSpc>
              <a:defRPr/>
            </a:pPr>
            <a:r>
              <a:rPr lang="pt-PT" sz="1200" b="1" dirty="0">
                <a:solidFill>
                  <a:srgbClr val="000066"/>
                </a:solidFill>
                <a:latin typeface="Calibri" pitchFamily="34" charset="0"/>
              </a:rPr>
              <a:t>PME Crescimento 2013</a:t>
            </a:r>
          </a:p>
          <a:p>
            <a:pPr defTabSz="444500">
              <a:lnSpc>
                <a:spcPct val="120000"/>
              </a:lnSpc>
              <a:defRPr/>
            </a:pPr>
            <a:endParaRPr lang="pt-PT" sz="1200" b="1" dirty="0">
              <a:solidFill>
                <a:srgbClr val="000066"/>
              </a:solidFill>
              <a:latin typeface="Calibri" pitchFamily="34" charset="0"/>
            </a:endParaRPr>
          </a:p>
          <a:p>
            <a:pPr algn="ctr" defTabSz="444500">
              <a:lnSpc>
                <a:spcPct val="90000"/>
              </a:lnSpc>
              <a:defRPr/>
            </a:pPr>
            <a:endParaRPr lang="pt-PT" sz="1200" b="1" dirty="0">
              <a:solidFill>
                <a:srgbClr val="000066"/>
              </a:solidFill>
              <a:latin typeface="Calibri" pitchFamily="34" charset="0"/>
            </a:endParaRPr>
          </a:p>
        </p:txBody>
      </p:sp>
      <p:grpSp>
        <p:nvGrpSpPr>
          <p:cNvPr id="44046" name="Grupo 54"/>
          <p:cNvGrpSpPr>
            <a:grpSpLocks/>
          </p:cNvGrpSpPr>
          <p:nvPr/>
        </p:nvGrpSpPr>
        <p:grpSpPr bwMode="auto">
          <a:xfrm>
            <a:off x="-540568" y="3212802"/>
            <a:ext cx="6985001" cy="3384550"/>
            <a:chOff x="-180528" y="3140968"/>
            <a:chExt cx="6984776" cy="3384376"/>
          </a:xfrm>
        </p:grpSpPr>
        <p:grpSp>
          <p:nvGrpSpPr>
            <p:cNvPr id="44047" name="Grupo 53"/>
            <p:cNvGrpSpPr>
              <a:grpSpLocks/>
            </p:cNvGrpSpPr>
            <p:nvPr/>
          </p:nvGrpSpPr>
          <p:grpSpPr bwMode="auto">
            <a:xfrm>
              <a:off x="-180528" y="3140968"/>
              <a:ext cx="6984776" cy="3384376"/>
              <a:chOff x="251520" y="3284984"/>
              <a:chExt cx="6984776" cy="3384376"/>
            </a:xfrm>
          </p:grpSpPr>
          <p:graphicFrame>
            <p:nvGraphicFramePr>
              <p:cNvPr id="26" name="Diagrama 25"/>
              <p:cNvGraphicFramePr/>
              <p:nvPr/>
            </p:nvGraphicFramePr>
            <p:xfrm>
              <a:off x="251520" y="3284984"/>
              <a:ext cx="6984776"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4050" name="Grupo 52"/>
              <p:cNvGrpSpPr>
                <a:grpSpLocks/>
              </p:cNvGrpSpPr>
              <p:nvPr/>
            </p:nvGrpSpPr>
            <p:grpSpPr bwMode="auto">
              <a:xfrm>
                <a:off x="1655696" y="4005064"/>
                <a:ext cx="4176392" cy="1800200"/>
                <a:chOff x="1655696" y="4005064"/>
                <a:chExt cx="4176392" cy="1800200"/>
              </a:xfrm>
            </p:grpSpPr>
            <p:sp>
              <p:nvSpPr>
                <p:cNvPr id="32" name="Oval 31"/>
                <p:cNvSpPr/>
                <p:nvPr/>
              </p:nvSpPr>
              <p:spPr>
                <a:xfrm>
                  <a:off x="5364088" y="4005064"/>
                  <a:ext cx="468000" cy="468000"/>
                </a:xfrm>
                <a:prstGeom prst="ellipse">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noFill/>
                </a:ln>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sp>
            <p:sp>
              <p:nvSpPr>
                <p:cNvPr id="50" name="Oval 49"/>
                <p:cNvSpPr/>
                <p:nvPr/>
              </p:nvSpPr>
              <p:spPr>
                <a:xfrm>
                  <a:off x="4427984" y="4221088"/>
                  <a:ext cx="396000" cy="396000"/>
                </a:xfrm>
                <a:prstGeom prst="ellipse">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noFill/>
                </a:ln>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sp>
            <p:sp>
              <p:nvSpPr>
                <p:cNvPr id="46" name="Oval 45"/>
                <p:cNvSpPr/>
                <p:nvPr/>
              </p:nvSpPr>
              <p:spPr>
                <a:xfrm>
                  <a:off x="3564000" y="4500000"/>
                  <a:ext cx="360000" cy="360000"/>
                </a:xfrm>
                <a:prstGeom prst="ellipse">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noFill/>
                </a:ln>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sp>
            <p:sp>
              <p:nvSpPr>
                <p:cNvPr id="48" name="Oval 47"/>
                <p:cNvSpPr/>
                <p:nvPr/>
              </p:nvSpPr>
              <p:spPr>
                <a:xfrm>
                  <a:off x="2843840" y="4797192"/>
                  <a:ext cx="288000" cy="288000"/>
                </a:xfrm>
                <a:prstGeom prst="ellipse">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noFill/>
                </a:ln>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sp>
            <p:sp>
              <p:nvSpPr>
                <p:cNvPr id="49" name="Oval 48"/>
                <p:cNvSpPr/>
                <p:nvPr/>
              </p:nvSpPr>
              <p:spPr>
                <a:xfrm>
                  <a:off x="1655696" y="5625264"/>
                  <a:ext cx="180000" cy="180000"/>
                </a:xfrm>
                <a:prstGeom prst="ellipse">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noFill/>
                </a:ln>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sp>
            <p:sp>
              <p:nvSpPr>
                <p:cNvPr id="52" name="Oval 51"/>
                <p:cNvSpPr/>
                <p:nvPr/>
              </p:nvSpPr>
              <p:spPr>
                <a:xfrm>
                  <a:off x="2159760" y="5157192"/>
                  <a:ext cx="252000" cy="252000"/>
                </a:xfrm>
                <a:prstGeom prst="ellipse">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noFill/>
                </a:ln>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sp>
          </p:grpSp>
        </p:grpSp>
        <p:sp>
          <p:nvSpPr>
            <p:cNvPr id="47" name="Rectângulo 46"/>
            <p:cNvSpPr/>
            <p:nvPr/>
          </p:nvSpPr>
          <p:spPr>
            <a:xfrm>
              <a:off x="4859623" y="4509323"/>
              <a:ext cx="900084" cy="57623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2538" tIns="0" rIns="0" bIns="0"/>
            <a:lstStyle/>
            <a:p>
              <a:pPr defTabSz="444500">
                <a:lnSpc>
                  <a:spcPct val="90000"/>
                </a:lnSpc>
                <a:spcAft>
                  <a:spcPct val="35000"/>
                </a:spcAft>
                <a:defRPr/>
              </a:pPr>
              <a:r>
                <a:rPr lang="pt-PT" b="1">
                  <a:solidFill>
                    <a:srgbClr val="000000"/>
                  </a:solidFill>
                  <a:cs typeface="Arial" charset="0"/>
                </a:rPr>
                <a:t>June</a:t>
              </a:r>
            </a:p>
            <a:p>
              <a:pPr defTabSz="444500">
                <a:lnSpc>
                  <a:spcPct val="90000"/>
                </a:lnSpc>
                <a:spcAft>
                  <a:spcPct val="35000"/>
                </a:spcAft>
                <a:defRPr/>
              </a:pPr>
              <a:r>
                <a:rPr lang="pt-PT" b="1">
                  <a:solidFill>
                    <a:srgbClr val="000000"/>
                  </a:solidFill>
                  <a:cs typeface="Arial" charset="0"/>
                </a:rPr>
                <a:t> 2013</a:t>
              </a:r>
            </a:p>
            <a:p>
              <a:pPr defTabSz="444500">
                <a:lnSpc>
                  <a:spcPct val="90000"/>
                </a:lnSpc>
                <a:spcAft>
                  <a:spcPct val="35000"/>
                </a:spcAft>
                <a:defRPr/>
              </a:pPr>
              <a:r>
                <a:rPr lang="pt-PT">
                  <a:solidFill>
                    <a:srgbClr val="000000"/>
                  </a:solidFill>
                  <a:cs typeface="Arial" charset="0"/>
                </a:rPr>
                <a:t>10.583 M€</a:t>
              </a: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ítulo 1"/>
          <p:cNvSpPr>
            <a:spLocks noGrp="1"/>
          </p:cNvSpPr>
          <p:nvPr>
            <p:ph type="title"/>
          </p:nvPr>
        </p:nvSpPr>
        <p:spPr/>
        <p:txBody>
          <a:bodyPr/>
          <a:lstStyle/>
          <a:p>
            <a:pPr eaLnBrk="1" hangingPunct="1"/>
            <a:r>
              <a:rPr lang="en-GB" sz="2200" dirty="0" smtClean="0">
                <a:latin typeface="Calibri" pitchFamily="34" charset="0"/>
              </a:rPr>
              <a:t>Contacts</a:t>
            </a:r>
          </a:p>
        </p:txBody>
      </p:sp>
      <p:sp>
        <p:nvSpPr>
          <p:cNvPr id="46082" name="Rectangle 9"/>
          <p:cNvSpPr>
            <a:spLocks noChangeArrowheads="1"/>
          </p:cNvSpPr>
          <p:nvPr/>
        </p:nvSpPr>
        <p:spPr bwMode="auto">
          <a:xfrm>
            <a:off x="179512" y="2504868"/>
            <a:ext cx="8604000" cy="2800767"/>
          </a:xfrm>
          <a:prstGeom prst="rect">
            <a:avLst/>
          </a:prstGeom>
          <a:noFill/>
          <a:ln w="12700" algn="ctr">
            <a:noFill/>
            <a:miter lim="800000"/>
            <a:headEnd/>
            <a:tailEnd/>
          </a:ln>
        </p:spPr>
        <p:txBody>
          <a:bodyPr wrap="square" anchor="ctr">
            <a:spAutoFit/>
          </a:bodyPr>
          <a:lstStyle/>
          <a:p>
            <a:pPr marL="714375" lvl="1">
              <a:buClr>
                <a:srgbClr val="000066"/>
              </a:buClr>
              <a:buSzPct val="80000"/>
            </a:pPr>
            <a:r>
              <a:rPr lang="pt-PT" sz="2000" b="1" dirty="0">
                <a:solidFill>
                  <a:srgbClr val="000066"/>
                </a:solidFill>
                <a:latin typeface="Calibri" pitchFamily="34" charset="0"/>
              </a:rPr>
              <a:t>Carlos de Castro</a:t>
            </a:r>
          </a:p>
          <a:p>
            <a:pPr marL="714375" lvl="1">
              <a:buClr>
                <a:srgbClr val="000066"/>
              </a:buClr>
              <a:buSzPct val="80000"/>
            </a:pPr>
            <a:r>
              <a:rPr lang="pt-PT" sz="2000" b="1" dirty="0" err="1">
                <a:solidFill>
                  <a:srgbClr val="000066"/>
                </a:solidFill>
                <a:latin typeface="Calibri" pitchFamily="34" charset="0"/>
              </a:rPr>
              <a:t>Vice-President</a:t>
            </a:r>
            <a:r>
              <a:rPr lang="pt-PT" sz="2000" b="1" dirty="0">
                <a:solidFill>
                  <a:srgbClr val="000066"/>
                </a:solidFill>
                <a:latin typeface="Calibri" pitchFamily="34" charset="0"/>
              </a:rPr>
              <a:t> </a:t>
            </a:r>
            <a:r>
              <a:rPr lang="pt-PT" sz="2000" b="1" dirty="0" err="1">
                <a:solidFill>
                  <a:srgbClr val="000066"/>
                </a:solidFill>
                <a:latin typeface="Calibri" pitchFamily="34" charset="0"/>
              </a:rPr>
              <a:t>and</a:t>
            </a:r>
            <a:r>
              <a:rPr lang="pt-PT" sz="2000" b="1" dirty="0">
                <a:solidFill>
                  <a:srgbClr val="000066"/>
                </a:solidFill>
                <a:latin typeface="Calibri" pitchFamily="34" charset="0"/>
              </a:rPr>
              <a:t> </a:t>
            </a:r>
            <a:r>
              <a:rPr lang="pt-PT" sz="2000" b="1" dirty="0" err="1">
                <a:solidFill>
                  <a:srgbClr val="000066"/>
                </a:solidFill>
                <a:latin typeface="Calibri" pitchFamily="34" charset="0"/>
              </a:rPr>
              <a:t>CEO</a:t>
            </a:r>
            <a:endParaRPr lang="pt-PT" sz="2000" b="1" dirty="0">
              <a:solidFill>
                <a:srgbClr val="000066"/>
              </a:solidFill>
              <a:latin typeface="Calibri" pitchFamily="34" charset="0"/>
            </a:endParaRPr>
          </a:p>
          <a:p>
            <a:pPr lvl="1">
              <a:buClr>
                <a:srgbClr val="000066"/>
              </a:buClr>
              <a:buSzPct val="80000"/>
              <a:buFont typeface="Wingdings" pitchFamily="2" charset="2"/>
              <a:buChar char="è"/>
            </a:pPr>
            <a:endParaRPr lang="en-GB" sz="2400" b="1" u="sng" dirty="0" smtClean="0">
              <a:solidFill>
                <a:srgbClr val="0000CC"/>
              </a:solidFill>
              <a:latin typeface="Calibri" pitchFamily="34" charset="0"/>
            </a:endParaRPr>
          </a:p>
          <a:p>
            <a:pPr lvl="1">
              <a:buClr>
                <a:srgbClr val="000066"/>
              </a:buClr>
              <a:buSzPct val="80000"/>
              <a:buFont typeface="Wingdings" pitchFamily="2" charset="2"/>
              <a:buChar char="è"/>
            </a:pPr>
            <a:r>
              <a:rPr lang="en-GB" sz="2400" u="sng" dirty="0" smtClean="0">
                <a:solidFill>
                  <a:srgbClr val="0000CC"/>
                </a:solidFill>
                <a:latin typeface="Calibri" pitchFamily="34" charset="0"/>
              </a:rPr>
              <a:t>adm@pmeinvestimentos.pt</a:t>
            </a:r>
          </a:p>
          <a:p>
            <a:pPr lvl="1">
              <a:buClr>
                <a:srgbClr val="000066"/>
              </a:buClr>
              <a:buSzPct val="80000"/>
            </a:pPr>
            <a:endParaRPr lang="en-GB" sz="2400" dirty="0" smtClean="0">
              <a:solidFill>
                <a:srgbClr val="000066"/>
              </a:solidFill>
              <a:latin typeface="Calibri" pitchFamily="34" charset="0"/>
              <a:hlinkClick r:id="rId2"/>
            </a:endParaRPr>
          </a:p>
          <a:p>
            <a:pPr lvl="1">
              <a:buClr>
                <a:srgbClr val="000066"/>
              </a:buClr>
              <a:buSzPct val="80000"/>
              <a:buFont typeface="Wingdings" pitchFamily="2" charset="2"/>
              <a:buChar char="è"/>
            </a:pPr>
            <a:r>
              <a:rPr lang="en-GB" sz="2400" dirty="0" smtClean="0">
                <a:solidFill>
                  <a:srgbClr val="000066"/>
                </a:solidFill>
                <a:latin typeface="Calibri" pitchFamily="34" charset="0"/>
              </a:rPr>
              <a:t>Telephone numbers:</a:t>
            </a:r>
          </a:p>
          <a:p>
            <a:pPr lvl="2">
              <a:buClr>
                <a:srgbClr val="000066"/>
              </a:buClr>
              <a:buSzPct val="80000"/>
            </a:pPr>
            <a:r>
              <a:rPr lang="en-GB" sz="2000" dirty="0" smtClean="0">
                <a:solidFill>
                  <a:srgbClr val="000066"/>
                </a:solidFill>
                <a:latin typeface="Calibri" pitchFamily="34" charset="0"/>
              </a:rPr>
              <a:t>(+351) 21 799 42 74</a:t>
            </a:r>
            <a:r>
              <a:rPr lang="en-GB" sz="2000" dirty="0" smtClean="0">
                <a:latin typeface="Calibri" pitchFamily="34" charset="0"/>
              </a:rPr>
              <a:t/>
            </a:r>
            <a:br>
              <a:rPr lang="en-GB" sz="2000" dirty="0" smtClean="0">
                <a:latin typeface="Calibri" pitchFamily="34" charset="0"/>
              </a:rPr>
            </a:br>
            <a:r>
              <a:rPr lang="en-GB" sz="2000" dirty="0" smtClean="0">
                <a:solidFill>
                  <a:srgbClr val="000066"/>
                </a:solidFill>
                <a:latin typeface="Calibri" pitchFamily="34" charset="0"/>
              </a:rPr>
              <a:t>(+351) 21 799 42 75</a:t>
            </a:r>
            <a:endParaRPr lang="en-GB" sz="2000" dirty="0">
              <a:latin typeface="Calibri" pitchFamily="34" charset="0"/>
              <a:hlinkClick r:id="rId2"/>
            </a:endParaRPr>
          </a:p>
        </p:txBody>
      </p:sp>
      <p:sp>
        <p:nvSpPr>
          <p:cNvPr id="42" name="Rectângulo arredondado 41"/>
          <p:cNvSpPr/>
          <p:nvPr/>
        </p:nvSpPr>
        <p:spPr bwMode="auto">
          <a:xfrm>
            <a:off x="179512" y="1556792"/>
            <a:ext cx="8604000" cy="576064"/>
          </a:xfrm>
          <a:prstGeom prst="roundRect">
            <a:avLst>
              <a:gd name="adj" fmla="val 7399"/>
            </a:avLst>
          </a:prstGeom>
          <a:solidFill>
            <a:schemeClr val="accent3">
              <a:lumMod val="85000"/>
            </a:schemeClr>
          </a:solidFill>
          <a:ln>
            <a:headEnd type="none" w="med" len="med"/>
            <a:tailEnd type="none" w="med" len="med"/>
          </a:ln>
          <a:scene3d>
            <a:camera prst="orthographicFront">
              <a:rot lat="0" lon="0" rev="0"/>
            </a:camera>
            <a:lightRig rig="threePt" dir="t">
              <a:rot lat="0" lon="0" rev="1200000"/>
            </a:lightRig>
          </a:scene3d>
          <a:sp3d>
            <a:bevelT w="63500" h="0"/>
          </a:sp3d>
        </p:spPr>
        <p:style>
          <a:lnRef idx="0">
            <a:schemeClr val="accent2"/>
          </a:lnRef>
          <a:fillRef idx="3">
            <a:schemeClr val="accent2"/>
          </a:fillRef>
          <a:effectRef idx="3">
            <a:schemeClr val="accent2"/>
          </a:effectRef>
          <a:fontRef idx="minor">
            <a:schemeClr val="lt1"/>
          </a:fontRef>
        </p:style>
        <p:txBody>
          <a:bodyPr lIns="90000" tIns="90000" rIns="90000" bIns="90000"/>
          <a:lstStyle/>
          <a:p>
            <a:pPr algn="just">
              <a:defRPr/>
            </a:pPr>
            <a:r>
              <a:rPr lang="en-GB" sz="2600" b="1" smtClean="0">
                <a:solidFill>
                  <a:srgbClr val="000066"/>
                </a:solidFill>
                <a:latin typeface="Calibri" pitchFamily="34" charset="0"/>
                <a:cs typeface="Arial" charset="0"/>
              </a:rPr>
              <a:t>Contacts</a:t>
            </a:r>
            <a:endParaRPr lang="en-GB" sz="2600" b="1">
              <a:solidFill>
                <a:srgbClr val="000066"/>
              </a:solidFill>
              <a:latin typeface="Calibri" pitchFamily="34"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ítulo 1"/>
          <p:cNvSpPr>
            <a:spLocks noGrp="1"/>
          </p:cNvSpPr>
          <p:nvPr>
            <p:ph type="title"/>
          </p:nvPr>
        </p:nvSpPr>
        <p:spPr/>
        <p:txBody>
          <a:bodyPr/>
          <a:lstStyle/>
          <a:p>
            <a:r>
              <a:rPr lang="pt-PT" sz="2200" dirty="0" smtClean="0">
                <a:latin typeface="Calibri" pitchFamily="34" charset="0"/>
              </a:rPr>
              <a:t>2008 </a:t>
            </a:r>
            <a:r>
              <a:rPr lang="en-US" sz="2200" dirty="0" smtClean="0">
                <a:latin typeface="Calibri" pitchFamily="34" charset="0"/>
              </a:rPr>
              <a:t>Economic</a:t>
            </a:r>
            <a:r>
              <a:rPr lang="pt-PT" sz="2200" dirty="0" smtClean="0">
                <a:latin typeface="Calibri" pitchFamily="34" charset="0"/>
              </a:rPr>
              <a:t> Framework</a:t>
            </a:r>
          </a:p>
        </p:txBody>
      </p:sp>
      <p:sp>
        <p:nvSpPr>
          <p:cNvPr id="18434" name="CaixaDeTexto 6"/>
          <p:cNvSpPr txBox="1">
            <a:spLocks noChangeArrowheads="1"/>
          </p:cNvSpPr>
          <p:nvPr/>
        </p:nvSpPr>
        <p:spPr bwMode="auto">
          <a:xfrm>
            <a:off x="250825" y="1412875"/>
            <a:ext cx="8748713" cy="641350"/>
          </a:xfrm>
          <a:prstGeom prst="rect">
            <a:avLst/>
          </a:prstGeom>
          <a:noFill/>
          <a:ln w="9525">
            <a:noFill/>
            <a:miter lim="800000"/>
            <a:headEnd/>
            <a:tailEnd/>
          </a:ln>
        </p:spPr>
        <p:txBody>
          <a:bodyPr>
            <a:spAutoFit/>
          </a:bodyPr>
          <a:lstStyle/>
          <a:p>
            <a:r>
              <a:rPr lang="en-GB" sz="1800" b="1" dirty="0" smtClean="0">
                <a:solidFill>
                  <a:srgbClr val="000066"/>
                </a:solidFill>
                <a:latin typeface="Calibri" pitchFamily="34" charset="0"/>
              </a:rPr>
              <a:t>Economic context in 2008 is, necessarily, related to the crisis in the international financial markets.</a:t>
            </a:r>
            <a:endParaRPr lang="en-GB" sz="1800" b="1" dirty="0">
              <a:solidFill>
                <a:srgbClr val="000066"/>
              </a:solidFill>
              <a:latin typeface="Calibri" pitchFamily="34" charset="0"/>
            </a:endParaRPr>
          </a:p>
        </p:txBody>
      </p:sp>
      <p:sp>
        <p:nvSpPr>
          <p:cNvPr id="9" name="Rectângulo arredondado 8"/>
          <p:cNvSpPr/>
          <p:nvPr/>
        </p:nvSpPr>
        <p:spPr bwMode="auto">
          <a:xfrm flipH="1">
            <a:off x="324464" y="2492896"/>
            <a:ext cx="8424000" cy="3744416"/>
          </a:xfrm>
          <a:prstGeom prst="roundRect">
            <a:avLst>
              <a:gd name="adj" fmla="val 7399"/>
            </a:avLst>
          </a:prstGeom>
          <a:solidFill>
            <a:schemeClr val="accent3">
              <a:lumMod val="85000"/>
            </a:schemeClr>
          </a:solidFill>
          <a:ln>
            <a:headEnd type="none" w="med" len="med"/>
            <a:tailEnd type="none" w="med" len="med"/>
          </a:ln>
          <a:scene3d>
            <a:camera prst="orthographicFront">
              <a:rot lat="0" lon="0" rev="0"/>
            </a:camera>
            <a:lightRig rig="threePt" dir="t">
              <a:rot lat="0" lon="0" rev="1200000"/>
            </a:lightRig>
          </a:scene3d>
          <a:sp3d>
            <a:bevelT w="63500" h="0"/>
          </a:sp3d>
        </p:spPr>
        <p:style>
          <a:lnRef idx="0">
            <a:schemeClr val="accent2"/>
          </a:lnRef>
          <a:fillRef idx="3">
            <a:schemeClr val="accent2"/>
          </a:fillRef>
          <a:effectRef idx="3">
            <a:schemeClr val="accent2"/>
          </a:effectRef>
          <a:fontRef idx="minor">
            <a:schemeClr val="lt1"/>
          </a:fontRef>
        </p:style>
        <p:txBody>
          <a:bodyPr lIns="90000" tIns="90000" rIns="90000" bIns="90000"/>
          <a:lstStyle/>
          <a:p>
            <a:pPr indent="358775">
              <a:lnSpc>
                <a:spcPct val="150000"/>
              </a:lnSpc>
            </a:pPr>
            <a:r>
              <a:rPr lang="en-GB" sz="1800" b="1" dirty="0" smtClean="0">
                <a:solidFill>
                  <a:srgbClr val="000066"/>
                </a:solidFill>
                <a:latin typeface="Calibri" pitchFamily="34" charset="0"/>
                <a:cs typeface="Arial" charset="0"/>
              </a:rPr>
              <a:t>Some relevant facts:</a:t>
            </a:r>
          </a:p>
          <a:p>
            <a:pPr indent="358775">
              <a:lnSpc>
                <a:spcPct val="200000"/>
              </a:lnSpc>
              <a:buFont typeface="Wingdings" pitchFamily="2" charset="2"/>
              <a:buChar char="ü"/>
            </a:pPr>
            <a:r>
              <a:rPr lang="en-GB" sz="1800" b="1" dirty="0" smtClean="0">
                <a:solidFill>
                  <a:srgbClr val="000066"/>
                </a:solidFill>
                <a:latin typeface="Calibri" pitchFamily="34" charset="0"/>
                <a:cs typeface="Arial" charset="0"/>
              </a:rPr>
              <a:t>Sub-prime crisis in the USA which rapidly spread to other economies</a:t>
            </a:r>
          </a:p>
          <a:p>
            <a:pPr indent="358775">
              <a:lnSpc>
                <a:spcPct val="200000"/>
              </a:lnSpc>
              <a:buFont typeface="Wingdings" pitchFamily="2" charset="2"/>
              <a:buChar char="ü"/>
            </a:pPr>
            <a:r>
              <a:rPr lang="en-GB" sz="1800" b="1" dirty="0" smtClean="0">
                <a:solidFill>
                  <a:srgbClr val="000066"/>
                </a:solidFill>
                <a:latin typeface="Calibri" pitchFamily="34" charset="0"/>
                <a:cs typeface="Arial" charset="0"/>
              </a:rPr>
              <a:t>Euribor Rates rose to historical high levels </a:t>
            </a:r>
          </a:p>
          <a:p>
            <a:pPr indent="358775">
              <a:lnSpc>
                <a:spcPct val="200000"/>
              </a:lnSpc>
              <a:buFont typeface="Wingdings" pitchFamily="2" charset="2"/>
              <a:buChar char="ü"/>
            </a:pPr>
            <a:r>
              <a:rPr lang="en-GB" sz="1800" b="1" dirty="0" smtClean="0">
                <a:solidFill>
                  <a:srgbClr val="000066"/>
                </a:solidFill>
                <a:latin typeface="Calibri" pitchFamily="34" charset="0"/>
                <a:cs typeface="Arial" charset="0"/>
              </a:rPr>
              <a:t>Increase in the cost and shortage of lending to households and companies</a:t>
            </a:r>
          </a:p>
          <a:p>
            <a:pPr indent="358775">
              <a:lnSpc>
                <a:spcPct val="200000"/>
              </a:lnSpc>
              <a:buFont typeface="Wingdings" pitchFamily="2" charset="2"/>
              <a:buChar char="ü"/>
            </a:pPr>
            <a:r>
              <a:rPr lang="en-GB" sz="1800" b="1" dirty="0" smtClean="0">
                <a:solidFill>
                  <a:srgbClr val="000066"/>
                </a:solidFill>
                <a:latin typeface="Calibri" pitchFamily="34" charset="0"/>
                <a:cs typeface="Arial" charset="0"/>
              </a:rPr>
              <a:t>Increase in the price of raw materials as a result of the rising cost of petroleum</a:t>
            </a:r>
          </a:p>
          <a:p>
            <a:pPr indent="358775">
              <a:lnSpc>
                <a:spcPct val="200000"/>
              </a:lnSpc>
              <a:buFont typeface="Wingdings" pitchFamily="2" charset="2"/>
              <a:buChar char="ü"/>
            </a:pPr>
            <a:r>
              <a:rPr lang="en-GB" sz="1800" b="1" dirty="0" smtClean="0">
                <a:solidFill>
                  <a:srgbClr val="000066"/>
                </a:solidFill>
                <a:latin typeface="Calibri" pitchFamily="34" charset="0"/>
                <a:cs typeface="Arial" charset="0"/>
              </a:rPr>
              <a:t>Cooling down of the Economies</a:t>
            </a:r>
            <a:endParaRPr lang="en-GB" sz="1800" b="1" dirty="0">
              <a:solidFill>
                <a:srgbClr val="000066"/>
              </a:solidFill>
              <a:latin typeface="Calibri" pitchFamily="34"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txBox="1">
            <a:spLocks noChangeArrowheads="1"/>
          </p:cNvSpPr>
          <p:nvPr/>
        </p:nvSpPr>
        <p:spPr bwMode="auto">
          <a:xfrm>
            <a:off x="2123728" y="47625"/>
            <a:ext cx="7020272" cy="765175"/>
          </a:xfrm>
          <a:prstGeom prst="rect">
            <a:avLst/>
          </a:prstGeom>
          <a:noFill/>
          <a:ln w="9525">
            <a:noFill/>
            <a:miter lim="800000"/>
            <a:headEnd/>
            <a:tailEnd/>
          </a:ln>
        </p:spPr>
        <p:txBody>
          <a:bodyPr anchor="ctr"/>
          <a:lstStyle/>
          <a:p>
            <a:r>
              <a:rPr lang="en-US" sz="2200" b="1" dirty="0" smtClean="0">
                <a:solidFill>
                  <a:srgbClr val="003366"/>
                </a:solidFill>
                <a:latin typeface="Calibri" pitchFamily="34" charset="0"/>
              </a:rPr>
              <a:t>Financing Costs in 2008 </a:t>
            </a:r>
            <a:endParaRPr lang="en-US" sz="2200" b="1" i="1" dirty="0">
              <a:solidFill>
                <a:srgbClr val="003366"/>
              </a:solidFill>
              <a:latin typeface="Calibri" pitchFamily="34" charset="0"/>
            </a:endParaRPr>
          </a:p>
        </p:txBody>
      </p:sp>
      <p:sp>
        <p:nvSpPr>
          <p:cNvPr id="12" name="Rectângulo arredondado 11"/>
          <p:cNvSpPr/>
          <p:nvPr/>
        </p:nvSpPr>
        <p:spPr bwMode="auto">
          <a:xfrm>
            <a:off x="179512" y="1063252"/>
            <a:ext cx="4680000" cy="252000"/>
          </a:xfrm>
          <a:prstGeom prst="roundRect">
            <a:avLst/>
          </a:prstGeom>
          <a:solidFill>
            <a:srgbClr val="000066"/>
          </a:solidFill>
          <a:ln>
            <a:headEnd type="none" w="sm" len="sm"/>
            <a:tailEnd/>
          </a:ln>
        </p:spPr>
        <p:style>
          <a:lnRef idx="0">
            <a:schemeClr val="accent1"/>
          </a:lnRef>
          <a:fillRef idx="3">
            <a:schemeClr val="accent1"/>
          </a:fillRef>
          <a:effectRef idx="3">
            <a:schemeClr val="accent1"/>
          </a:effectRef>
          <a:fontRef idx="minor">
            <a:schemeClr val="lt1"/>
          </a:fontRef>
        </p:style>
        <p:txBody>
          <a:bodyPr wrap="none" anchor="ctr"/>
          <a:lstStyle/>
          <a:p>
            <a:pPr algn="ctr" defTabSz="955675" eaLnBrk="0" hangingPunct="0">
              <a:lnSpc>
                <a:spcPct val="105000"/>
              </a:lnSpc>
              <a:spcBef>
                <a:spcPct val="30000"/>
              </a:spcBef>
              <a:spcAft>
                <a:spcPct val="20000"/>
              </a:spcAft>
              <a:buClr>
                <a:srgbClr val="003366"/>
              </a:buClr>
              <a:tabLst>
                <a:tab pos="0" algn="l"/>
              </a:tabLst>
              <a:defRPr/>
            </a:pPr>
            <a:r>
              <a:rPr lang="pt-PT" sz="1400" b="1">
                <a:solidFill>
                  <a:schemeClr val="bg1"/>
                </a:solidFill>
                <a:latin typeface="Calibri" pitchFamily="34" charset="0"/>
                <a:cs typeface="Arial" charset="0"/>
              </a:rPr>
              <a:t>Historical Evolution of the 3 month Euribor Rate</a:t>
            </a:r>
            <a:endParaRPr lang="pt-BR" sz="1400" b="1">
              <a:solidFill>
                <a:schemeClr val="bg1"/>
              </a:solidFill>
              <a:latin typeface="Calibri" pitchFamily="34" charset="0"/>
              <a:cs typeface="Arial" charset="0"/>
            </a:endParaRPr>
          </a:p>
        </p:txBody>
      </p:sp>
      <p:sp>
        <p:nvSpPr>
          <p:cNvPr id="7" name="Rectângulo arredondado 6"/>
          <p:cNvSpPr/>
          <p:nvPr/>
        </p:nvSpPr>
        <p:spPr bwMode="auto">
          <a:xfrm>
            <a:off x="5832488" y="1071546"/>
            <a:ext cx="2916000" cy="5286412"/>
          </a:xfrm>
          <a:prstGeom prst="roundRect">
            <a:avLst>
              <a:gd name="adj" fmla="val 7399"/>
            </a:avLst>
          </a:prstGeom>
          <a:solidFill>
            <a:schemeClr val="accent3">
              <a:lumMod val="85000"/>
            </a:schemeClr>
          </a:solidFill>
          <a:ln>
            <a:headEnd type="none" w="med" len="med"/>
            <a:tailEnd type="none" w="med" len="med"/>
          </a:ln>
          <a:scene3d>
            <a:camera prst="orthographicFront">
              <a:rot lat="0" lon="0" rev="0"/>
            </a:camera>
            <a:lightRig rig="threePt" dir="t">
              <a:rot lat="0" lon="0" rev="1200000"/>
            </a:lightRig>
          </a:scene3d>
          <a:sp3d>
            <a:bevelT w="63500" h="0"/>
          </a:sp3d>
        </p:spPr>
        <p:style>
          <a:lnRef idx="0">
            <a:schemeClr val="accent2"/>
          </a:lnRef>
          <a:fillRef idx="3">
            <a:schemeClr val="accent2"/>
          </a:fillRef>
          <a:effectRef idx="3">
            <a:schemeClr val="accent2"/>
          </a:effectRef>
          <a:fontRef idx="minor">
            <a:schemeClr val="lt1"/>
          </a:fontRef>
        </p:style>
        <p:txBody>
          <a:bodyPr lIns="90000" tIns="90000" rIns="90000" bIns="90000"/>
          <a:lstStyle/>
          <a:p>
            <a:pPr algn="just">
              <a:lnSpc>
                <a:spcPct val="150000"/>
              </a:lnSpc>
              <a:defRPr/>
            </a:pPr>
            <a:r>
              <a:rPr lang="en-GB" sz="1600" b="1" dirty="0" smtClean="0">
                <a:solidFill>
                  <a:srgbClr val="000066"/>
                </a:solidFill>
                <a:latin typeface="Calibri" pitchFamily="34" charset="0"/>
                <a:cs typeface="Arial" charset="0"/>
              </a:rPr>
              <a:t>Euribor Rates reached their peak in October 2008, reflecting liquidity problems and lack of confidence in the financial sector.</a:t>
            </a:r>
          </a:p>
          <a:p>
            <a:pPr algn="just">
              <a:lnSpc>
                <a:spcPct val="150000"/>
              </a:lnSpc>
              <a:defRPr/>
            </a:pPr>
            <a:endParaRPr lang="en-GB" sz="1600" b="1" dirty="0" smtClean="0">
              <a:solidFill>
                <a:srgbClr val="000066"/>
              </a:solidFill>
              <a:latin typeface="Calibri" pitchFamily="34" charset="0"/>
              <a:cs typeface="Arial" charset="0"/>
            </a:endParaRPr>
          </a:p>
          <a:p>
            <a:pPr algn="just">
              <a:lnSpc>
                <a:spcPct val="150000"/>
              </a:lnSpc>
              <a:defRPr/>
            </a:pPr>
            <a:r>
              <a:rPr lang="en-GB" sz="1600" b="1" dirty="0" smtClean="0">
                <a:solidFill>
                  <a:srgbClr val="000066"/>
                </a:solidFill>
                <a:latin typeface="Calibri" pitchFamily="34" charset="0"/>
                <a:cs typeface="Arial" charset="0"/>
              </a:rPr>
              <a:t>On average, during 2008, Portuguese companies paid an interest rate of 7.64% on loans up to the amount of 1 M€, higher than the rates in Euro zone by approximately 170 basis points.</a:t>
            </a:r>
            <a:endParaRPr lang="en-GB" sz="1600" b="1" dirty="0">
              <a:solidFill>
                <a:srgbClr val="000066"/>
              </a:solidFill>
              <a:latin typeface="Calibri" pitchFamily="34" charset="0"/>
              <a:cs typeface="Arial" charset="0"/>
            </a:endParaRPr>
          </a:p>
        </p:txBody>
      </p:sp>
      <p:sp>
        <p:nvSpPr>
          <p:cNvPr id="10" name="Rectângulo arredondado 9"/>
          <p:cNvSpPr/>
          <p:nvPr/>
        </p:nvSpPr>
        <p:spPr bwMode="auto">
          <a:xfrm>
            <a:off x="179512" y="3753064"/>
            <a:ext cx="4680000" cy="252000"/>
          </a:xfrm>
          <a:prstGeom prst="roundRect">
            <a:avLst/>
          </a:prstGeom>
          <a:solidFill>
            <a:srgbClr val="000066"/>
          </a:solidFill>
          <a:ln>
            <a:headEnd type="none" w="sm" len="sm"/>
            <a:tailEnd/>
          </a:ln>
        </p:spPr>
        <p:style>
          <a:lnRef idx="0">
            <a:schemeClr val="accent1"/>
          </a:lnRef>
          <a:fillRef idx="3">
            <a:schemeClr val="accent1"/>
          </a:fillRef>
          <a:effectRef idx="3">
            <a:schemeClr val="accent1"/>
          </a:effectRef>
          <a:fontRef idx="minor">
            <a:schemeClr val="lt1"/>
          </a:fontRef>
        </p:style>
        <p:txBody>
          <a:bodyPr wrap="none" anchor="ctr"/>
          <a:lstStyle/>
          <a:p>
            <a:pPr algn="ctr" defTabSz="955675" eaLnBrk="0" hangingPunct="0">
              <a:lnSpc>
                <a:spcPct val="105000"/>
              </a:lnSpc>
              <a:spcBef>
                <a:spcPct val="30000"/>
              </a:spcBef>
              <a:spcAft>
                <a:spcPct val="20000"/>
              </a:spcAft>
              <a:buClr>
                <a:srgbClr val="003366"/>
              </a:buClr>
              <a:tabLst>
                <a:tab pos="0" algn="l"/>
              </a:tabLst>
              <a:defRPr/>
            </a:pPr>
            <a:r>
              <a:rPr lang="pt-PT" sz="1400" b="1">
                <a:solidFill>
                  <a:schemeClr val="bg1"/>
                </a:solidFill>
                <a:latin typeface="Calibri" pitchFamily="34" charset="0"/>
                <a:cs typeface="Arial" charset="0"/>
              </a:rPr>
              <a:t>Interest Rate on new operations up to 1 M€</a:t>
            </a:r>
            <a:endParaRPr lang="pt-BR" sz="1400" b="1">
              <a:solidFill>
                <a:schemeClr val="bg1"/>
              </a:solidFill>
              <a:latin typeface="Calibri" pitchFamily="34" charset="0"/>
              <a:cs typeface="Arial" charset="0"/>
            </a:endParaRPr>
          </a:p>
        </p:txBody>
      </p:sp>
      <p:sp>
        <p:nvSpPr>
          <p:cNvPr id="19467" name="CaixaDeTexto 7"/>
          <p:cNvSpPr txBox="1">
            <a:spLocks noChangeArrowheads="1"/>
          </p:cNvSpPr>
          <p:nvPr/>
        </p:nvSpPr>
        <p:spPr bwMode="auto">
          <a:xfrm>
            <a:off x="468313" y="6453188"/>
            <a:ext cx="3095625" cy="228600"/>
          </a:xfrm>
          <a:prstGeom prst="rect">
            <a:avLst/>
          </a:prstGeom>
          <a:noFill/>
          <a:ln w="9525">
            <a:noFill/>
            <a:miter lim="800000"/>
            <a:headEnd/>
            <a:tailEnd/>
          </a:ln>
        </p:spPr>
        <p:txBody>
          <a:bodyPr>
            <a:spAutoFit/>
          </a:bodyPr>
          <a:lstStyle/>
          <a:p>
            <a:pPr marL="228600" indent="-228600"/>
            <a:r>
              <a:rPr lang="pt-BR" sz="900" i="1">
                <a:latin typeface="Calibri" pitchFamily="34" charset="0"/>
              </a:rPr>
              <a:t>(*) Source: Statistical Bulletin of July 2013 – Bank of Portugal</a:t>
            </a:r>
          </a:p>
        </p:txBody>
      </p:sp>
      <p:grpSp>
        <p:nvGrpSpPr>
          <p:cNvPr id="11" name="Grupo 12"/>
          <p:cNvGrpSpPr/>
          <p:nvPr/>
        </p:nvGrpSpPr>
        <p:grpSpPr>
          <a:xfrm>
            <a:off x="225550" y="1459607"/>
            <a:ext cx="4638675" cy="2257425"/>
            <a:chOff x="251520" y="1412776"/>
            <a:chExt cx="4638675" cy="2257425"/>
          </a:xfrm>
        </p:grpSpPr>
        <p:pic>
          <p:nvPicPr>
            <p:cNvPr id="13" name="Picture 2"/>
            <p:cNvPicPr>
              <a:picLocks noChangeAspect="1" noChangeArrowheads="1"/>
            </p:cNvPicPr>
            <p:nvPr/>
          </p:nvPicPr>
          <p:blipFill>
            <a:blip r:embed="rId3" cstate="print"/>
            <a:srcRect/>
            <a:stretch>
              <a:fillRect/>
            </a:stretch>
          </p:blipFill>
          <p:spPr bwMode="auto">
            <a:xfrm>
              <a:off x="251520" y="1412776"/>
              <a:ext cx="4638675" cy="2257425"/>
            </a:xfrm>
            <a:prstGeom prst="rect">
              <a:avLst/>
            </a:prstGeom>
            <a:noFill/>
            <a:ln w="9525">
              <a:noFill/>
              <a:miter lim="800000"/>
              <a:headEnd/>
              <a:tailEnd/>
            </a:ln>
            <a:effectLst/>
          </p:spPr>
        </p:pic>
        <p:sp>
          <p:nvSpPr>
            <p:cNvPr id="14" name="Rectângulo 8"/>
            <p:cNvSpPr/>
            <p:nvPr/>
          </p:nvSpPr>
          <p:spPr bwMode="auto">
            <a:xfrm rot="5400000">
              <a:off x="1475804" y="2204716"/>
              <a:ext cx="2016125" cy="576262"/>
            </a:xfrm>
            <a:prstGeom prst="rect">
              <a:avLst/>
            </a:prstGeom>
            <a:noFill/>
            <a:ln w="22225">
              <a:solidFill>
                <a:srgbClr val="FF0000"/>
              </a:solidFill>
              <a:prstDash val="sysDot"/>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0000" tIns="90000" rIns="90000" bIns="90000"/>
            <a:lstStyle/>
            <a:p>
              <a:pPr>
                <a:defRPr/>
              </a:pPr>
              <a:endParaRPr lang="pt-PT">
                <a:solidFill>
                  <a:schemeClr val="tx1"/>
                </a:solidFill>
              </a:endParaRPr>
            </a:p>
          </p:txBody>
        </p:sp>
      </p:grpSp>
      <p:pic>
        <p:nvPicPr>
          <p:cNvPr id="15" name="Picture 4"/>
          <p:cNvPicPr>
            <a:picLocks noChangeAspect="1" noChangeArrowheads="1"/>
          </p:cNvPicPr>
          <p:nvPr/>
        </p:nvPicPr>
        <p:blipFill>
          <a:blip r:embed="rId4" cstate="print"/>
          <a:srcRect/>
          <a:stretch>
            <a:fillRect/>
          </a:stretch>
        </p:blipFill>
        <p:spPr bwMode="auto">
          <a:xfrm>
            <a:off x="179512" y="4077072"/>
            <a:ext cx="4730750" cy="23828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auto">
          <a:xfrm>
            <a:off x="684213" y="2781300"/>
            <a:ext cx="7559675" cy="503238"/>
          </a:xfrm>
          <a:prstGeom prst="roundRect">
            <a:avLst>
              <a:gd name="adj" fmla="val 16667"/>
            </a:avLst>
          </a:prstGeom>
          <a:solidFill>
            <a:schemeClr val="bg1">
              <a:lumMod val="85000"/>
            </a:schemeClr>
          </a:solidFill>
          <a:ln w="12700">
            <a:noFill/>
            <a:round/>
            <a:headEnd type="none" w="sm" len="sm"/>
            <a:tailEnd/>
          </a:ln>
        </p:spPr>
        <p:txBody>
          <a:bodyPr wrap="none" anchor="ctr"/>
          <a:lstStyle/>
          <a:p>
            <a:pPr>
              <a:defRPr/>
            </a:pPr>
            <a:endParaRPr lang="en-US" sz="1700" b="1" dirty="0">
              <a:latin typeface="Calibri" pitchFamily="34" charset="0"/>
              <a:cs typeface="+mn-cs"/>
            </a:endParaRPr>
          </a:p>
        </p:txBody>
      </p:sp>
      <p:sp>
        <p:nvSpPr>
          <p:cNvPr id="21506" name="CaixaDeTexto 10"/>
          <p:cNvSpPr txBox="1">
            <a:spLocks noChangeArrowheads="1"/>
          </p:cNvSpPr>
          <p:nvPr/>
        </p:nvSpPr>
        <p:spPr bwMode="auto">
          <a:xfrm>
            <a:off x="684213" y="1628775"/>
            <a:ext cx="7523162" cy="3671888"/>
          </a:xfrm>
          <a:prstGeom prst="rect">
            <a:avLst/>
          </a:prstGeom>
          <a:noFill/>
          <a:ln w="9525">
            <a:noFill/>
            <a:miter lim="800000"/>
            <a:headEnd/>
            <a:tailEnd/>
          </a:ln>
        </p:spPr>
        <p:txBody>
          <a:bodyPr/>
          <a:lstStyle/>
          <a:p>
            <a:pPr>
              <a:lnSpc>
                <a:spcPct val="300000"/>
              </a:lnSpc>
            </a:pPr>
            <a:r>
              <a:rPr lang="en-GB" sz="1800" b="1" dirty="0" smtClean="0">
                <a:solidFill>
                  <a:srgbClr val="000066"/>
                </a:solidFill>
                <a:latin typeface="Calibri" pitchFamily="34" charset="0"/>
              </a:rPr>
              <a:t>Main factors which led to the launch of PME Investe I &amp; II</a:t>
            </a:r>
            <a:endParaRPr lang="en-US" sz="1800" b="1" dirty="0">
              <a:solidFill>
                <a:srgbClr val="000066"/>
              </a:solidFill>
              <a:latin typeface="Calibri" pitchFamily="34" charset="0"/>
            </a:endParaRPr>
          </a:p>
          <a:p>
            <a:pPr>
              <a:lnSpc>
                <a:spcPct val="300000"/>
              </a:lnSpc>
            </a:pPr>
            <a:r>
              <a:rPr lang="en-GB" sz="1800" b="1" dirty="0" smtClean="0">
                <a:solidFill>
                  <a:srgbClr val="000066"/>
                </a:solidFill>
                <a:latin typeface="Calibri" pitchFamily="34" charset="0"/>
              </a:rPr>
              <a:t>Description of this Financial Engineering  Instrument</a:t>
            </a:r>
          </a:p>
          <a:p>
            <a:pPr>
              <a:lnSpc>
                <a:spcPct val="300000"/>
              </a:lnSpc>
            </a:pPr>
            <a:r>
              <a:rPr lang="en-GB" sz="1800" b="1" dirty="0" smtClean="0">
                <a:solidFill>
                  <a:srgbClr val="000066"/>
                </a:solidFill>
                <a:latin typeface="Calibri" pitchFamily="34" charset="0"/>
              </a:rPr>
              <a:t>Monitoring procedures</a:t>
            </a:r>
          </a:p>
          <a:p>
            <a:pPr>
              <a:lnSpc>
                <a:spcPct val="300000"/>
              </a:lnSpc>
            </a:pPr>
            <a:r>
              <a:rPr lang="en-US" sz="1800" b="1" dirty="0" smtClean="0">
                <a:solidFill>
                  <a:srgbClr val="000066"/>
                </a:solidFill>
                <a:latin typeface="Calibri" pitchFamily="34" charset="0"/>
              </a:rPr>
              <a:t>Results</a:t>
            </a:r>
            <a:endParaRPr lang="en-US" sz="1800" b="1" dirty="0">
              <a:solidFill>
                <a:srgbClr val="000066"/>
              </a:solidFill>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ítulo 1"/>
          <p:cNvSpPr>
            <a:spLocks noGrp="1"/>
          </p:cNvSpPr>
          <p:nvPr>
            <p:ph type="title"/>
          </p:nvPr>
        </p:nvSpPr>
        <p:spPr/>
        <p:txBody>
          <a:bodyPr/>
          <a:lstStyle/>
          <a:p>
            <a:r>
              <a:rPr lang="en-GB" sz="2200" dirty="0" smtClean="0">
                <a:latin typeface="Calibri" pitchFamily="34" charset="0"/>
              </a:rPr>
              <a:t>Launching Credit Lines PME Investe I </a:t>
            </a:r>
            <a:r>
              <a:rPr lang="en-GB" dirty="0" smtClean="0">
                <a:latin typeface="Calibri" pitchFamily="34" charset="0"/>
              </a:rPr>
              <a:t>&amp;</a:t>
            </a:r>
            <a:r>
              <a:rPr lang="en-GB" sz="2200" dirty="0" smtClean="0">
                <a:latin typeface="Calibri" pitchFamily="34" charset="0"/>
              </a:rPr>
              <a:t> II </a:t>
            </a:r>
            <a:endParaRPr lang="en-GB" sz="2200" strike="sngStrike" dirty="0" smtClean="0">
              <a:latin typeface="Calibri" pitchFamily="34" charset="0"/>
            </a:endParaRPr>
          </a:p>
        </p:txBody>
      </p:sp>
      <p:sp>
        <p:nvSpPr>
          <p:cNvPr id="11" name="Rectângulo arredondado 10"/>
          <p:cNvSpPr/>
          <p:nvPr/>
        </p:nvSpPr>
        <p:spPr bwMode="auto">
          <a:xfrm>
            <a:off x="323528" y="1268760"/>
            <a:ext cx="8604000" cy="1374422"/>
          </a:xfrm>
          <a:prstGeom prst="roundRect">
            <a:avLst>
              <a:gd name="adj" fmla="val 7399"/>
            </a:avLst>
          </a:prstGeom>
          <a:solidFill>
            <a:schemeClr val="accent3">
              <a:lumMod val="85000"/>
            </a:schemeClr>
          </a:solidFill>
          <a:ln>
            <a:headEnd type="none" w="med" len="med"/>
            <a:tailEnd type="none" w="med" len="med"/>
          </a:ln>
          <a:scene3d>
            <a:camera prst="orthographicFront">
              <a:rot lat="0" lon="0" rev="0"/>
            </a:camera>
            <a:lightRig rig="threePt" dir="t">
              <a:rot lat="0" lon="0" rev="1200000"/>
            </a:lightRig>
          </a:scene3d>
          <a:sp3d>
            <a:bevelT w="63500" h="0"/>
          </a:sp3d>
        </p:spPr>
        <p:style>
          <a:lnRef idx="0">
            <a:schemeClr val="accent2"/>
          </a:lnRef>
          <a:fillRef idx="3">
            <a:schemeClr val="accent2"/>
          </a:fillRef>
          <a:effectRef idx="3">
            <a:schemeClr val="accent2"/>
          </a:effectRef>
          <a:fontRef idx="minor">
            <a:schemeClr val="lt1"/>
          </a:fontRef>
        </p:style>
        <p:txBody>
          <a:bodyPr lIns="90000" tIns="90000" rIns="90000" bIns="90000"/>
          <a:lstStyle/>
          <a:p>
            <a:pPr>
              <a:lnSpc>
                <a:spcPct val="150000"/>
              </a:lnSpc>
              <a:defRPr/>
            </a:pPr>
            <a:r>
              <a:rPr lang="en-GB" sz="1600" b="1" dirty="0" smtClean="0">
                <a:solidFill>
                  <a:srgbClr val="000066"/>
                </a:solidFill>
                <a:latin typeface="Calibri" pitchFamily="34" charset="0"/>
                <a:cs typeface="Arial" charset="0"/>
              </a:rPr>
              <a:t>In a highly unstable macroeconomic environment, with  strong constraints in accessing to credit, as well as high associated costs of financing, two Credit Lines were launched, co-financed by Structural Funds, to support Portuguese SMEs.</a:t>
            </a:r>
            <a:endParaRPr lang="en-GB" sz="1600" b="1" dirty="0">
              <a:solidFill>
                <a:srgbClr val="000066"/>
              </a:solidFill>
              <a:latin typeface="Calibri" pitchFamily="34" charset="0"/>
              <a:cs typeface="Arial" charset="0"/>
            </a:endParaRPr>
          </a:p>
        </p:txBody>
      </p:sp>
      <p:sp>
        <p:nvSpPr>
          <p:cNvPr id="13" name="Rectângulo arredondado 12"/>
          <p:cNvSpPr/>
          <p:nvPr/>
        </p:nvSpPr>
        <p:spPr bwMode="auto">
          <a:xfrm>
            <a:off x="4644008" y="3120768"/>
            <a:ext cx="3708000" cy="2880000"/>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55675" eaLnBrk="0" hangingPunct="0">
              <a:lnSpc>
                <a:spcPts val="700"/>
              </a:lnSpc>
              <a:spcBef>
                <a:spcPct val="30000"/>
              </a:spcBef>
              <a:spcAft>
                <a:spcPct val="20000"/>
              </a:spcAft>
              <a:buClr>
                <a:srgbClr val="003366"/>
              </a:buClr>
              <a:tabLst>
                <a:tab pos="0" algn="l"/>
              </a:tabLst>
              <a:defRPr/>
            </a:pPr>
            <a:endParaRPr lang="en-GB" sz="1900" b="1" dirty="0" smtClean="0">
              <a:solidFill>
                <a:schemeClr val="bg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r>
              <a:rPr lang="en-GB" sz="1800" b="1" dirty="0" smtClean="0">
                <a:solidFill>
                  <a:schemeClr val="bg1"/>
                </a:solidFill>
                <a:latin typeface="Calibri" pitchFamily="34" charset="0"/>
              </a:rPr>
              <a:t>PME Investe II Credit Line</a:t>
            </a:r>
            <a:endParaRPr lang="en-GB" sz="1800" b="1" dirty="0" smtClean="0">
              <a:latin typeface="Calibri" pitchFamily="34" charset="0"/>
            </a:endParaRPr>
          </a:p>
          <a:p>
            <a:pPr marL="285750" indent="-285750" algn="just">
              <a:lnSpc>
                <a:spcPct val="150000"/>
              </a:lnSpc>
              <a:defRPr/>
            </a:pPr>
            <a:endParaRPr lang="en-GB" sz="600" b="1" dirty="0" smtClean="0">
              <a:latin typeface="Calibri" pitchFamily="34" charset="0"/>
              <a:cs typeface="Calibri" pitchFamily="34" charset="0"/>
            </a:endParaRPr>
          </a:p>
          <a:p>
            <a:pPr marL="285750" indent="-285750" algn="just">
              <a:lnSpc>
                <a:spcPct val="150000"/>
              </a:lnSpc>
              <a:buFont typeface="Wingdings" pitchFamily="2" charset="2"/>
              <a:buChar char="ü"/>
              <a:defRPr/>
            </a:pPr>
            <a:r>
              <a:rPr lang="en-GB" sz="1600" b="1" dirty="0" smtClean="0">
                <a:latin typeface="Calibri" pitchFamily="34" charset="0"/>
                <a:cs typeface="Calibri" pitchFamily="34" charset="0"/>
              </a:rPr>
              <a:t>Amount of Credit :  1.000 M€</a:t>
            </a:r>
          </a:p>
          <a:p>
            <a:pPr marL="742950" lvl="1" indent="-285750" algn="just">
              <a:lnSpc>
                <a:spcPct val="150000"/>
              </a:lnSpc>
              <a:defRPr/>
            </a:pPr>
            <a:r>
              <a:rPr lang="en-GB" sz="1600" b="1" dirty="0" smtClean="0">
                <a:latin typeface="Calibri" pitchFamily="34" charset="0"/>
                <a:cs typeface="Calibri" pitchFamily="34" charset="0"/>
              </a:rPr>
              <a:t>Generalist Sub Line: 750 M€</a:t>
            </a:r>
          </a:p>
          <a:p>
            <a:pPr marL="742950" lvl="1" indent="-285750" algn="just">
              <a:lnSpc>
                <a:spcPct val="150000"/>
              </a:lnSpc>
              <a:defRPr/>
            </a:pPr>
            <a:r>
              <a:rPr lang="en-GB" sz="1600" b="1" dirty="0" smtClean="0">
                <a:latin typeface="Calibri" pitchFamily="34" charset="0"/>
                <a:cs typeface="Calibri" pitchFamily="34" charset="0"/>
              </a:rPr>
              <a:t>Trade Sub Line: 200 M€</a:t>
            </a:r>
          </a:p>
          <a:p>
            <a:pPr marL="742950" lvl="1" indent="-285750" algn="just">
              <a:lnSpc>
                <a:spcPct val="150000"/>
              </a:lnSpc>
              <a:defRPr/>
            </a:pPr>
            <a:r>
              <a:rPr lang="en-GB" sz="1600" b="1" dirty="0" smtClean="0">
                <a:latin typeface="Calibri" pitchFamily="34" charset="0"/>
                <a:cs typeface="Calibri" pitchFamily="34" charset="0"/>
              </a:rPr>
              <a:t>Restaurants Sub Line 50 M€</a:t>
            </a:r>
          </a:p>
          <a:p>
            <a:pPr marL="285750" indent="-285750" algn="just">
              <a:lnSpc>
                <a:spcPct val="150000"/>
              </a:lnSpc>
              <a:buFont typeface="Wingdings" pitchFamily="2" charset="2"/>
              <a:buChar char="ü"/>
              <a:defRPr/>
            </a:pPr>
            <a:r>
              <a:rPr lang="en-GB" sz="1600" b="1" dirty="0" smtClean="0">
                <a:latin typeface="Calibri" pitchFamily="34" charset="0"/>
                <a:cs typeface="Calibri" pitchFamily="34" charset="0"/>
              </a:rPr>
              <a:t>Start: October/2008</a:t>
            </a:r>
          </a:p>
          <a:p>
            <a:pPr marL="285750" indent="-285750" algn="just">
              <a:lnSpc>
                <a:spcPct val="150000"/>
              </a:lnSpc>
              <a:buFont typeface="Wingdings" pitchFamily="2" charset="2"/>
              <a:buChar char="ü"/>
              <a:defRPr/>
            </a:pPr>
            <a:r>
              <a:rPr lang="en-GB" sz="1600" b="1" dirty="0" smtClean="0">
                <a:latin typeface="Calibri" pitchFamily="34" charset="0"/>
                <a:cs typeface="Calibri" pitchFamily="34" charset="0"/>
              </a:rPr>
              <a:t>Closing: May/2011</a:t>
            </a:r>
            <a:endParaRPr lang="en-GB" sz="1600" b="1" dirty="0">
              <a:solidFill>
                <a:schemeClr val="bg1"/>
              </a:solidFill>
              <a:latin typeface="Calibri" pitchFamily="34" charset="0"/>
            </a:endParaRPr>
          </a:p>
        </p:txBody>
      </p:sp>
      <p:sp>
        <p:nvSpPr>
          <p:cNvPr id="21" name="Rectângulo arredondado 20"/>
          <p:cNvSpPr/>
          <p:nvPr/>
        </p:nvSpPr>
        <p:spPr bwMode="auto">
          <a:xfrm>
            <a:off x="467544" y="3120768"/>
            <a:ext cx="3708000" cy="2880000"/>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lstStyle/>
          <a:p>
            <a:pPr marL="285750" indent="-285750" algn="just">
              <a:lnSpc>
                <a:spcPct val="150000"/>
              </a:lnSpc>
              <a:defRPr/>
            </a:pPr>
            <a:endParaRPr lang="en-GB" sz="1600" b="1" dirty="0" smtClean="0">
              <a:latin typeface="Calibri" pitchFamily="34" charset="0"/>
              <a:cs typeface="Calibri" pitchFamily="34" charset="0"/>
            </a:endParaRPr>
          </a:p>
          <a:p>
            <a:pPr marL="285750" indent="-285750" algn="just">
              <a:lnSpc>
                <a:spcPct val="150000"/>
              </a:lnSpc>
              <a:defRPr/>
            </a:pPr>
            <a:endParaRPr lang="en-GB" sz="300" b="1" dirty="0" smtClean="0">
              <a:latin typeface="Calibri" pitchFamily="34" charset="0"/>
              <a:cs typeface="Calibri" pitchFamily="34" charset="0"/>
            </a:endParaRPr>
          </a:p>
          <a:p>
            <a:pPr marL="285750" indent="-285750" algn="just">
              <a:lnSpc>
                <a:spcPct val="150000"/>
              </a:lnSpc>
              <a:buFont typeface="Wingdings" pitchFamily="2" charset="2"/>
              <a:buChar char="ü"/>
              <a:defRPr/>
            </a:pPr>
            <a:r>
              <a:rPr lang="en-GB" sz="1600" b="1" dirty="0" smtClean="0">
                <a:latin typeface="Calibri" pitchFamily="34" charset="0"/>
                <a:cs typeface="Calibri" pitchFamily="34" charset="0"/>
              </a:rPr>
              <a:t>Amount of Credit:  750 M€</a:t>
            </a:r>
          </a:p>
          <a:p>
            <a:pPr marL="285750" indent="-285750" algn="just">
              <a:lnSpc>
                <a:spcPct val="150000"/>
              </a:lnSpc>
              <a:buFont typeface="Wingdings" pitchFamily="2" charset="2"/>
              <a:buChar char="ü"/>
              <a:defRPr/>
            </a:pPr>
            <a:r>
              <a:rPr lang="en-GB" sz="1600" b="1" dirty="0" smtClean="0">
                <a:latin typeface="Calibri" pitchFamily="34" charset="0"/>
                <a:cs typeface="Calibri" pitchFamily="34" charset="0"/>
              </a:rPr>
              <a:t>Start: </a:t>
            </a:r>
            <a:r>
              <a:rPr lang="en-GB" sz="1600" b="1" dirty="0" smtClean="0">
                <a:latin typeface="Calibri" pitchFamily="34" charset="0"/>
              </a:rPr>
              <a:t>July/2008</a:t>
            </a:r>
            <a:endParaRPr lang="en-GB" sz="1600" b="1" dirty="0" smtClean="0">
              <a:latin typeface="Calibri" pitchFamily="34" charset="0"/>
              <a:cs typeface="Calibri" pitchFamily="34" charset="0"/>
            </a:endParaRPr>
          </a:p>
          <a:p>
            <a:pPr marL="285750" indent="-285750" algn="just">
              <a:lnSpc>
                <a:spcPct val="150000"/>
              </a:lnSpc>
              <a:buFont typeface="Wingdings" pitchFamily="2" charset="2"/>
              <a:buChar char="ü"/>
              <a:defRPr/>
            </a:pPr>
            <a:r>
              <a:rPr lang="en-GB" sz="1600" b="1" dirty="0" smtClean="0">
                <a:latin typeface="Calibri" pitchFamily="34" charset="0"/>
                <a:cs typeface="Calibri" pitchFamily="34" charset="0"/>
              </a:rPr>
              <a:t>Closing: </a:t>
            </a:r>
            <a:r>
              <a:rPr lang="en-GB" sz="1600" b="1" dirty="0" smtClean="0">
                <a:latin typeface="Calibri" pitchFamily="34" charset="0"/>
              </a:rPr>
              <a:t>January/2009</a:t>
            </a:r>
            <a:endParaRPr lang="en-GB" sz="1600" b="1" dirty="0">
              <a:latin typeface="Calibri" pitchFamily="34" charset="0"/>
            </a:endParaRPr>
          </a:p>
        </p:txBody>
      </p:sp>
      <p:sp>
        <p:nvSpPr>
          <p:cNvPr id="23559" name="CaixaDeTexto 5"/>
          <p:cNvSpPr txBox="1">
            <a:spLocks noChangeArrowheads="1"/>
          </p:cNvSpPr>
          <p:nvPr/>
        </p:nvSpPr>
        <p:spPr bwMode="auto">
          <a:xfrm>
            <a:off x="684213" y="3282950"/>
            <a:ext cx="3382962" cy="360363"/>
          </a:xfrm>
          <a:prstGeom prst="rect">
            <a:avLst/>
          </a:prstGeom>
          <a:noFill/>
          <a:ln w="9525">
            <a:noFill/>
            <a:miter lim="800000"/>
            <a:headEnd/>
            <a:tailEnd/>
          </a:ln>
        </p:spPr>
        <p:txBody>
          <a:bodyPr/>
          <a:lstStyle/>
          <a:p>
            <a:r>
              <a:rPr lang="en-GB" sz="1800" b="1" smtClean="0">
                <a:solidFill>
                  <a:schemeClr val="bg1"/>
                </a:solidFill>
                <a:latin typeface="Calibri" pitchFamily="34" charset="0"/>
              </a:rPr>
              <a:t>PME Investe I Credit Line</a:t>
            </a:r>
            <a:endParaRPr lang="en-GB" sz="1800" b="1">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ítulo 1"/>
          <p:cNvSpPr>
            <a:spLocks noGrp="1"/>
          </p:cNvSpPr>
          <p:nvPr>
            <p:ph type="title"/>
          </p:nvPr>
        </p:nvSpPr>
        <p:spPr/>
        <p:txBody>
          <a:bodyPr/>
          <a:lstStyle/>
          <a:p>
            <a:r>
              <a:rPr lang="en-GB" sz="2200" dirty="0" smtClean="0">
                <a:latin typeface="Calibri" pitchFamily="34" charset="0"/>
              </a:rPr>
              <a:t>Setting up the </a:t>
            </a:r>
            <a:r>
              <a:rPr lang="en-GB" sz="2200" i="1" dirty="0" smtClean="0">
                <a:latin typeface="Calibri" pitchFamily="34" charset="0"/>
              </a:rPr>
              <a:t>Financial Engineering Instrument</a:t>
            </a:r>
          </a:p>
        </p:txBody>
      </p:sp>
      <p:sp>
        <p:nvSpPr>
          <p:cNvPr id="11" name="Rectângulo arredondado 10"/>
          <p:cNvSpPr/>
          <p:nvPr/>
        </p:nvSpPr>
        <p:spPr bwMode="auto">
          <a:xfrm>
            <a:off x="323528" y="1268760"/>
            <a:ext cx="8604000" cy="2016224"/>
          </a:xfrm>
          <a:prstGeom prst="roundRect">
            <a:avLst>
              <a:gd name="adj" fmla="val 7399"/>
            </a:avLst>
          </a:prstGeom>
          <a:solidFill>
            <a:schemeClr val="accent3">
              <a:lumMod val="85000"/>
            </a:schemeClr>
          </a:solidFill>
          <a:ln>
            <a:headEnd type="none" w="med" len="med"/>
            <a:tailEnd type="none" w="med" len="med"/>
          </a:ln>
          <a:scene3d>
            <a:camera prst="orthographicFront">
              <a:rot lat="0" lon="0" rev="0"/>
            </a:camera>
            <a:lightRig rig="threePt" dir="t">
              <a:rot lat="0" lon="0" rev="1200000"/>
            </a:lightRig>
          </a:scene3d>
          <a:sp3d>
            <a:bevelT w="63500" h="0"/>
          </a:sp3d>
        </p:spPr>
        <p:style>
          <a:lnRef idx="0">
            <a:schemeClr val="accent2"/>
          </a:lnRef>
          <a:fillRef idx="3">
            <a:schemeClr val="accent2"/>
          </a:fillRef>
          <a:effectRef idx="3">
            <a:schemeClr val="accent2"/>
          </a:effectRef>
          <a:fontRef idx="minor">
            <a:schemeClr val="lt1"/>
          </a:fontRef>
        </p:style>
        <p:txBody>
          <a:bodyPr lIns="90000" tIns="90000" rIns="90000" bIns="90000"/>
          <a:lstStyle/>
          <a:p>
            <a:pPr>
              <a:lnSpc>
                <a:spcPct val="150000"/>
              </a:lnSpc>
              <a:defRPr/>
            </a:pPr>
            <a:r>
              <a:rPr lang="en-GB" sz="1600" b="1" dirty="0" smtClean="0">
                <a:solidFill>
                  <a:srgbClr val="000066"/>
                </a:solidFill>
                <a:latin typeface="Calibri" pitchFamily="34" charset="0"/>
                <a:cs typeface="Arial" charset="0"/>
              </a:rPr>
              <a:t>The Portuguese Government invited Banks operating in Portugal to join this initiative, through the signature of an Agreement also subscribed to by the Managing Authorities of COMPETE and Regional Operational Programmes for Lisbon and Algarve, and the Mutual Guarantee Societies, establishing the conditions for these Credit Lines:</a:t>
            </a:r>
            <a:endParaRPr lang="en-GB" sz="1600" b="1" dirty="0">
              <a:solidFill>
                <a:srgbClr val="000066"/>
              </a:solidFill>
              <a:latin typeface="Calibri" pitchFamily="34" charset="0"/>
              <a:cs typeface="Arial" charset="0"/>
            </a:endParaRPr>
          </a:p>
        </p:txBody>
      </p:sp>
      <p:sp>
        <p:nvSpPr>
          <p:cNvPr id="24581" name="CaixaDeTexto 5"/>
          <p:cNvSpPr txBox="1">
            <a:spLocks noChangeArrowheads="1"/>
          </p:cNvSpPr>
          <p:nvPr/>
        </p:nvSpPr>
        <p:spPr bwMode="auto">
          <a:xfrm>
            <a:off x="684213" y="3497263"/>
            <a:ext cx="3382962" cy="360362"/>
          </a:xfrm>
          <a:prstGeom prst="rect">
            <a:avLst/>
          </a:prstGeom>
          <a:noFill/>
          <a:ln w="9525">
            <a:noFill/>
            <a:miter lim="800000"/>
            <a:headEnd/>
            <a:tailEnd/>
          </a:ln>
        </p:spPr>
        <p:txBody>
          <a:bodyPr/>
          <a:lstStyle/>
          <a:p>
            <a:r>
              <a:rPr lang="pt-BR" sz="1800" b="1">
                <a:solidFill>
                  <a:schemeClr val="bg1"/>
                </a:solidFill>
                <a:latin typeface="Calibri" pitchFamily="34" charset="0"/>
              </a:rPr>
              <a:t>Linha de Crédito PME Investe  I</a:t>
            </a:r>
            <a:endParaRPr lang="pt-BR" sz="1800" b="1">
              <a:latin typeface="Calibri" pitchFamily="34" charset="0"/>
            </a:endParaRPr>
          </a:p>
        </p:txBody>
      </p:sp>
      <p:sp>
        <p:nvSpPr>
          <p:cNvPr id="24582" name="CaixaDeTexto 8"/>
          <p:cNvSpPr txBox="1">
            <a:spLocks noChangeArrowheads="1"/>
          </p:cNvSpPr>
          <p:nvPr/>
        </p:nvSpPr>
        <p:spPr bwMode="auto">
          <a:xfrm>
            <a:off x="539750" y="3394735"/>
            <a:ext cx="8064500" cy="2554545"/>
          </a:xfrm>
          <a:prstGeom prst="rect">
            <a:avLst/>
          </a:prstGeom>
          <a:noFill/>
          <a:ln w="9525">
            <a:noFill/>
            <a:miter lim="800000"/>
            <a:headEnd/>
            <a:tailEnd/>
          </a:ln>
        </p:spPr>
        <p:txBody>
          <a:bodyPr>
            <a:spAutoFit/>
          </a:bodyPr>
          <a:lstStyle/>
          <a:p>
            <a:pPr indent="287338">
              <a:lnSpc>
                <a:spcPct val="200000"/>
              </a:lnSpc>
              <a:buFont typeface="Wingdings" pitchFamily="2" charset="2"/>
              <a:buChar char="ü"/>
            </a:pPr>
            <a:r>
              <a:rPr lang="en-GB" sz="1600" b="1" dirty="0" smtClean="0">
                <a:solidFill>
                  <a:srgbClr val="000066"/>
                </a:solidFill>
                <a:latin typeface="Calibri" pitchFamily="34" charset="0"/>
              </a:rPr>
              <a:t>Eligible final recipients and eligible operations</a:t>
            </a:r>
          </a:p>
          <a:p>
            <a:pPr indent="287338">
              <a:lnSpc>
                <a:spcPct val="200000"/>
              </a:lnSpc>
              <a:buFont typeface="Wingdings" pitchFamily="2" charset="2"/>
              <a:buChar char="ü"/>
            </a:pPr>
            <a:r>
              <a:rPr lang="en-GB" sz="1600" b="1" dirty="0" smtClean="0">
                <a:solidFill>
                  <a:srgbClr val="000066"/>
                </a:solidFill>
                <a:latin typeface="Calibri" pitchFamily="34" charset="0"/>
              </a:rPr>
              <a:t>Types of financing and loans conditions</a:t>
            </a:r>
          </a:p>
          <a:p>
            <a:pPr indent="287338">
              <a:lnSpc>
                <a:spcPct val="200000"/>
              </a:lnSpc>
              <a:buFont typeface="Wingdings" pitchFamily="2" charset="2"/>
              <a:buChar char="ü"/>
            </a:pPr>
            <a:r>
              <a:rPr lang="en-GB" sz="1600" b="1" dirty="0" smtClean="0">
                <a:solidFill>
                  <a:srgbClr val="000066"/>
                </a:solidFill>
                <a:latin typeface="Calibri" pitchFamily="34" charset="0"/>
              </a:rPr>
              <a:t>Decision and contract process</a:t>
            </a:r>
          </a:p>
          <a:p>
            <a:pPr indent="287338">
              <a:lnSpc>
                <a:spcPct val="200000"/>
              </a:lnSpc>
              <a:buFont typeface="Wingdings" pitchFamily="2" charset="2"/>
              <a:buChar char="ü"/>
            </a:pPr>
            <a:r>
              <a:rPr lang="en-GB" sz="1600" b="1" dirty="0" smtClean="0">
                <a:solidFill>
                  <a:srgbClr val="000066"/>
                </a:solidFill>
                <a:latin typeface="Calibri" pitchFamily="34" charset="0"/>
              </a:rPr>
              <a:t>Procedures of reporting and monitoring</a:t>
            </a:r>
          </a:p>
          <a:p>
            <a:pPr indent="287338">
              <a:lnSpc>
                <a:spcPct val="200000"/>
              </a:lnSpc>
              <a:buFont typeface="Wingdings" pitchFamily="2" charset="2"/>
              <a:buChar char="ü"/>
            </a:pPr>
            <a:r>
              <a:rPr lang="en-GB" sz="1600" b="1" dirty="0" smtClean="0">
                <a:solidFill>
                  <a:srgbClr val="000066"/>
                </a:solidFill>
                <a:latin typeface="Calibri" pitchFamily="34" charset="0"/>
              </a:rPr>
              <a:t>Default and penalties</a:t>
            </a:r>
            <a:endParaRPr lang="en-GB" sz="1600" b="1" dirty="0">
              <a:solidFill>
                <a:srgbClr val="000066"/>
              </a:solidFill>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ítulo 1"/>
          <p:cNvSpPr>
            <a:spLocks noGrp="1"/>
          </p:cNvSpPr>
          <p:nvPr>
            <p:ph type="title"/>
          </p:nvPr>
        </p:nvSpPr>
        <p:spPr/>
        <p:txBody>
          <a:bodyPr/>
          <a:lstStyle/>
          <a:p>
            <a:r>
              <a:rPr lang="pt-PT" sz="2200" smtClean="0">
                <a:latin typeface="Calibri" pitchFamily="34" charset="0"/>
              </a:rPr>
              <a:t>Operationalisation</a:t>
            </a:r>
          </a:p>
        </p:txBody>
      </p:sp>
      <p:sp>
        <p:nvSpPr>
          <p:cNvPr id="5" name="Rectângulo arredondado 4"/>
          <p:cNvSpPr/>
          <p:nvPr/>
        </p:nvSpPr>
        <p:spPr bwMode="auto">
          <a:xfrm>
            <a:off x="251520" y="1124744"/>
            <a:ext cx="8640000" cy="396000"/>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anchor="ctr"/>
          <a:lstStyle/>
          <a:p>
            <a:pPr defTabSz="955675" eaLnBrk="0" hangingPunct="0">
              <a:spcBef>
                <a:spcPts val="0"/>
              </a:spcBef>
              <a:spcAft>
                <a:spcPts val="0"/>
              </a:spcAft>
              <a:buClr>
                <a:srgbClr val="003366"/>
              </a:buClr>
              <a:tabLst>
                <a:tab pos="0" algn="l"/>
              </a:tabLst>
              <a:defRPr/>
            </a:pPr>
            <a:r>
              <a:rPr lang="en-GB" sz="1600" b="1" dirty="0" smtClean="0">
                <a:solidFill>
                  <a:schemeClr val="bg1"/>
                </a:solidFill>
                <a:latin typeface="Calibri" pitchFamily="34" charset="0"/>
              </a:rPr>
              <a:t>Banks are responsible for:</a:t>
            </a:r>
            <a:endParaRPr lang="en-GB" sz="1600" b="1" dirty="0">
              <a:solidFill>
                <a:schemeClr val="bg1"/>
              </a:solidFill>
              <a:latin typeface="Calibri" pitchFamily="34" charset="0"/>
            </a:endParaRPr>
          </a:p>
        </p:txBody>
      </p:sp>
      <p:sp>
        <p:nvSpPr>
          <p:cNvPr id="6" name="Rectângulo arredondado 5"/>
          <p:cNvSpPr/>
          <p:nvPr/>
        </p:nvSpPr>
        <p:spPr bwMode="auto">
          <a:xfrm>
            <a:off x="251520" y="3933056"/>
            <a:ext cx="8640000" cy="396000"/>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anchor="ctr"/>
          <a:lstStyle/>
          <a:p>
            <a:pPr defTabSz="955675" eaLnBrk="0" hangingPunct="0">
              <a:spcBef>
                <a:spcPts val="0"/>
              </a:spcBef>
              <a:spcAft>
                <a:spcPts val="0"/>
              </a:spcAft>
              <a:buClr>
                <a:srgbClr val="003366"/>
              </a:buClr>
              <a:tabLst>
                <a:tab pos="0" algn="l"/>
              </a:tabLst>
              <a:defRPr/>
            </a:pPr>
            <a:r>
              <a:rPr lang="en-GB" sz="1600" b="1" dirty="0" smtClean="0">
                <a:solidFill>
                  <a:schemeClr val="bg1"/>
                </a:solidFill>
                <a:latin typeface="Calibri" pitchFamily="34" charset="0"/>
              </a:rPr>
              <a:t>PME Investimentos, as the Credit Lines management  entity, is responsible for:</a:t>
            </a:r>
            <a:endParaRPr lang="en-GB" sz="1600" b="1" dirty="0">
              <a:solidFill>
                <a:schemeClr val="bg1"/>
              </a:solidFill>
              <a:latin typeface="Calibri" pitchFamily="34" charset="0"/>
            </a:endParaRPr>
          </a:p>
        </p:txBody>
      </p:sp>
      <p:sp>
        <p:nvSpPr>
          <p:cNvPr id="25604" name="CaixaDeTexto 8"/>
          <p:cNvSpPr>
            <a:spLocks noChangeArrowheads="1"/>
          </p:cNvSpPr>
          <p:nvPr/>
        </p:nvSpPr>
        <p:spPr bwMode="auto">
          <a:xfrm>
            <a:off x="255588" y="1556792"/>
            <a:ext cx="8631237" cy="2042755"/>
          </a:xfrm>
          <a:prstGeom prst="roundRect">
            <a:avLst>
              <a:gd name="adj" fmla="val 4907"/>
            </a:avLst>
          </a:prstGeom>
          <a:noFill/>
          <a:ln w="9525">
            <a:noFill/>
            <a:round/>
            <a:headEnd/>
            <a:tailEnd/>
          </a:ln>
        </p:spPr>
        <p:txBody>
          <a:bodyPr>
            <a:spAutoFit/>
          </a:bodyPr>
          <a:lstStyle/>
          <a:p>
            <a:pPr indent="287338" algn="just">
              <a:lnSpc>
                <a:spcPct val="150000"/>
              </a:lnSpc>
              <a:buFont typeface="Wingdings" pitchFamily="2" charset="2"/>
              <a:buChar char="ü"/>
            </a:pPr>
            <a:r>
              <a:rPr lang="en-US" sz="1400" b="1" dirty="0" smtClean="0">
                <a:solidFill>
                  <a:srgbClr val="000066"/>
                </a:solidFill>
                <a:latin typeface="Calibri" pitchFamily="34" charset="0"/>
              </a:rPr>
              <a:t>Validating eligibility conditions</a:t>
            </a:r>
          </a:p>
          <a:p>
            <a:pPr indent="287338" algn="just">
              <a:lnSpc>
                <a:spcPct val="150000"/>
              </a:lnSpc>
            </a:pPr>
            <a:endParaRPr lang="en-US" sz="400" b="1" dirty="0" smtClean="0">
              <a:solidFill>
                <a:srgbClr val="000066"/>
              </a:solidFill>
              <a:latin typeface="Calibri" pitchFamily="34" charset="0"/>
            </a:endParaRPr>
          </a:p>
          <a:p>
            <a:pPr indent="287338" algn="just">
              <a:lnSpc>
                <a:spcPct val="150000"/>
              </a:lnSpc>
              <a:buFont typeface="Wingdings" pitchFamily="2" charset="2"/>
              <a:buChar char="ü"/>
            </a:pPr>
            <a:r>
              <a:rPr lang="en-US" sz="1400" b="1" dirty="0" smtClean="0">
                <a:solidFill>
                  <a:srgbClr val="000066"/>
                </a:solidFill>
                <a:latin typeface="Calibri" pitchFamily="34" charset="0"/>
              </a:rPr>
              <a:t>Assuring front office services during  the settlement of credit and mutual guarantee agreements</a:t>
            </a:r>
          </a:p>
          <a:p>
            <a:pPr indent="287338" algn="just">
              <a:lnSpc>
                <a:spcPct val="150000"/>
              </a:lnSpc>
              <a:buFont typeface="Wingdings" pitchFamily="2" charset="2"/>
              <a:buChar char="ü"/>
            </a:pPr>
            <a:endParaRPr lang="en-US" sz="400" b="1" dirty="0" smtClean="0">
              <a:solidFill>
                <a:srgbClr val="000066"/>
              </a:solidFill>
              <a:latin typeface="Calibri" pitchFamily="34" charset="0"/>
            </a:endParaRPr>
          </a:p>
          <a:p>
            <a:pPr indent="287338" algn="just">
              <a:lnSpc>
                <a:spcPct val="150000"/>
              </a:lnSpc>
              <a:buFont typeface="Wingdings" pitchFamily="2" charset="2"/>
              <a:buChar char="ü"/>
            </a:pPr>
            <a:r>
              <a:rPr lang="en-US" sz="1400" b="1" dirty="0" smtClean="0">
                <a:solidFill>
                  <a:srgbClr val="000066"/>
                </a:solidFill>
                <a:latin typeface="Calibri" pitchFamily="34" charset="0"/>
              </a:rPr>
              <a:t>Monitoring the investments made by companies</a:t>
            </a:r>
            <a:endParaRPr lang="en-US" sz="1400" b="1" strike="sngStrike" dirty="0" smtClean="0">
              <a:solidFill>
                <a:srgbClr val="000066"/>
              </a:solidFill>
              <a:latin typeface="Calibri" pitchFamily="34" charset="0"/>
            </a:endParaRPr>
          </a:p>
          <a:p>
            <a:pPr indent="287338" algn="just">
              <a:lnSpc>
                <a:spcPct val="150000"/>
              </a:lnSpc>
              <a:buFont typeface="Wingdings" pitchFamily="2" charset="2"/>
              <a:buChar char="ü"/>
            </a:pPr>
            <a:endParaRPr lang="en-US" sz="400" b="1" dirty="0" smtClean="0">
              <a:solidFill>
                <a:srgbClr val="000066"/>
              </a:solidFill>
              <a:latin typeface="Calibri" pitchFamily="34" charset="0"/>
            </a:endParaRPr>
          </a:p>
          <a:p>
            <a:pPr indent="287338" algn="just">
              <a:lnSpc>
                <a:spcPct val="150000"/>
              </a:lnSpc>
              <a:buFont typeface="Wingdings" pitchFamily="2" charset="2"/>
              <a:buChar char="ü"/>
            </a:pPr>
            <a:r>
              <a:rPr lang="en-US" sz="1400" b="1" dirty="0" smtClean="0">
                <a:solidFill>
                  <a:srgbClr val="000066"/>
                </a:solidFill>
                <a:latin typeface="Calibri" pitchFamily="34" charset="0"/>
              </a:rPr>
              <a:t>Providing information to PME Investimentos on the credit loans (contract, disbursement, interest rates, early repayments) and defaults</a:t>
            </a:r>
            <a:endParaRPr lang="en-US" sz="1400" b="1" dirty="0">
              <a:solidFill>
                <a:srgbClr val="000066"/>
              </a:solidFill>
              <a:latin typeface="Calibri" pitchFamily="34" charset="0"/>
            </a:endParaRPr>
          </a:p>
        </p:txBody>
      </p:sp>
      <p:sp>
        <p:nvSpPr>
          <p:cNvPr id="25605" name="CaixaDeTexto 9"/>
          <p:cNvSpPr>
            <a:spLocks noChangeArrowheads="1"/>
          </p:cNvSpPr>
          <p:nvPr/>
        </p:nvSpPr>
        <p:spPr bwMode="auto">
          <a:xfrm>
            <a:off x="255588" y="4430588"/>
            <a:ext cx="8629650" cy="1995249"/>
          </a:xfrm>
          <a:prstGeom prst="roundRect">
            <a:avLst>
              <a:gd name="adj" fmla="val 6366"/>
            </a:avLst>
          </a:prstGeom>
          <a:noFill/>
          <a:ln w="9525">
            <a:noFill/>
            <a:round/>
            <a:headEnd/>
            <a:tailEnd/>
          </a:ln>
        </p:spPr>
        <p:txBody>
          <a:bodyPr>
            <a:spAutoFit/>
          </a:bodyPr>
          <a:lstStyle/>
          <a:p>
            <a:pPr indent="287338" algn="just">
              <a:lnSpc>
                <a:spcPct val="150000"/>
              </a:lnSpc>
              <a:buFont typeface="Wingdings" pitchFamily="2" charset="2"/>
              <a:buChar char="ü"/>
            </a:pPr>
            <a:r>
              <a:rPr lang="en-GB" sz="1400" b="1" dirty="0" smtClean="0">
                <a:solidFill>
                  <a:srgbClr val="000066"/>
                </a:solidFill>
                <a:latin typeface="Calibri" pitchFamily="34" charset="0"/>
              </a:rPr>
              <a:t>Ensuring that the Credit Lines amounts set by the Managing Authorities are not exceeded.</a:t>
            </a:r>
          </a:p>
          <a:p>
            <a:pPr indent="287338" algn="just">
              <a:lnSpc>
                <a:spcPct val="150000"/>
              </a:lnSpc>
            </a:pPr>
            <a:endParaRPr lang="en-GB" sz="300" b="1" dirty="0" smtClean="0">
              <a:solidFill>
                <a:srgbClr val="000066"/>
              </a:solidFill>
              <a:latin typeface="Calibri" pitchFamily="34" charset="0"/>
            </a:endParaRPr>
          </a:p>
          <a:p>
            <a:pPr indent="287338" algn="just">
              <a:lnSpc>
                <a:spcPct val="150000"/>
              </a:lnSpc>
              <a:buFont typeface="Wingdings" pitchFamily="2" charset="2"/>
              <a:buChar char="ü"/>
            </a:pPr>
            <a:r>
              <a:rPr lang="en-GB" sz="1400" b="1" dirty="0" smtClean="0">
                <a:solidFill>
                  <a:srgbClr val="000066"/>
                </a:solidFill>
                <a:latin typeface="Calibri" pitchFamily="34" charset="0"/>
              </a:rPr>
              <a:t>Calculating the amount of public aid granted to companies and registering it in Central Register of de </a:t>
            </a:r>
            <a:r>
              <a:rPr lang="en-GB" sz="1400" b="1" dirty="0" err="1" smtClean="0">
                <a:solidFill>
                  <a:srgbClr val="000066"/>
                </a:solidFill>
                <a:latin typeface="Calibri" pitchFamily="34" charset="0"/>
              </a:rPr>
              <a:t>minimis</a:t>
            </a:r>
            <a:r>
              <a:rPr lang="en-GB" sz="1400" b="1" dirty="0" smtClean="0">
                <a:solidFill>
                  <a:srgbClr val="000066"/>
                </a:solidFill>
                <a:latin typeface="Calibri" pitchFamily="34" charset="0"/>
              </a:rPr>
              <a:t> Aid</a:t>
            </a:r>
          </a:p>
          <a:p>
            <a:pPr indent="287338" algn="just">
              <a:lnSpc>
                <a:spcPct val="150000"/>
              </a:lnSpc>
            </a:pPr>
            <a:endParaRPr lang="en-GB" sz="300" b="1" dirty="0" smtClean="0">
              <a:solidFill>
                <a:srgbClr val="000066"/>
              </a:solidFill>
              <a:latin typeface="Calibri" pitchFamily="34" charset="0"/>
            </a:endParaRPr>
          </a:p>
          <a:p>
            <a:pPr indent="287338" algn="just">
              <a:lnSpc>
                <a:spcPct val="150000"/>
              </a:lnSpc>
              <a:buFont typeface="Wingdings" pitchFamily="2" charset="2"/>
              <a:buChar char="ü"/>
            </a:pPr>
            <a:r>
              <a:rPr lang="en-GB" sz="1400" b="1" dirty="0" smtClean="0">
                <a:solidFill>
                  <a:srgbClr val="000066"/>
                </a:solidFill>
                <a:latin typeface="Calibri" pitchFamily="34" charset="0"/>
              </a:rPr>
              <a:t>Representing the Managing Authorities when communicating with Banks and MGS</a:t>
            </a:r>
          </a:p>
          <a:p>
            <a:pPr indent="287338" algn="just">
              <a:lnSpc>
                <a:spcPct val="150000"/>
              </a:lnSpc>
            </a:pPr>
            <a:endParaRPr lang="en-GB" sz="400" b="1" dirty="0" smtClean="0">
              <a:solidFill>
                <a:srgbClr val="000066"/>
              </a:solidFill>
              <a:latin typeface="Calibri" pitchFamily="34" charset="0"/>
            </a:endParaRPr>
          </a:p>
          <a:p>
            <a:pPr indent="287338" algn="just">
              <a:lnSpc>
                <a:spcPct val="150000"/>
              </a:lnSpc>
              <a:buFont typeface="Wingdings" pitchFamily="2" charset="2"/>
              <a:buChar char="ü"/>
            </a:pPr>
            <a:r>
              <a:rPr lang="en-GB" sz="1400" b="1" dirty="0" smtClean="0">
                <a:solidFill>
                  <a:srgbClr val="000066"/>
                </a:solidFill>
                <a:latin typeface="Calibri" pitchFamily="34" charset="0"/>
              </a:rPr>
              <a:t>Promoting verifications in order to check eligibility conditions and the investments made by companies</a:t>
            </a:r>
            <a:endParaRPr lang="en-GB" sz="1400" b="1" dirty="0">
              <a:solidFill>
                <a:srgbClr val="000066"/>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ítulo 1"/>
          <p:cNvSpPr>
            <a:spLocks noGrp="1"/>
          </p:cNvSpPr>
          <p:nvPr>
            <p:ph type="title"/>
          </p:nvPr>
        </p:nvSpPr>
        <p:spPr/>
        <p:txBody>
          <a:bodyPr/>
          <a:lstStyle/>
          <a:p>
            <a:r>
              <a:rPr lang="pt-PT" sz="2200" smtClean="0">
                <a:latin typeface="Calibri" pitchFamily="34" charset="0"/>
              </a:rPr>
              <a:t>Funding Flow</a:t>
            </a:r>
          </a:p>
        </p:txBody>
      </p:sp>
      <p:sp>
        <p:nvSpPr>
          <p:cNvPr id="26626" name="CaixaDeTexto 87"/>
          <p:cNvSpPr txBox="1">
            <a:spLocks noChangeArrowheads="1"/>
          </p:cNvSpPr>
          <p:nvPr/>
        </p:nvSpPr>
        <p:spPr bwMode="auto">
          <a:xfrm>
            <a:off x="4643438" y="6381750"/>
            <a:ext cx="4249737" cy="428625"/>
          </a:xfrm>
          <a:prstGeom prst="rect">
            <a:avLst/>
          </a:prstGeom>
          <a:noFill/>
          <a:ln w="9525">
            <a:noFill/>
            <a:miter lim="800000"/>
            <a:headEnd/>
            <a:tailEnd/>
          </a:ln>
        </p:spPr>
        <p:txBody>
          <a:bodyPr>
            <a:spAutoFit/>
          </a:bodyPr>
          <a:lstStyle/>
          <a:p>
            <a:pPr indent="-285750" algn="just"/>
            <a:r>
              <a:rPr lang="en-GB" sz="1100" dirty="0" smtClean="0">
                <a:latin typeface="Calibri" pitchFamily="34" charset="0"/>
              </a:rPr>
              <a:t>The bank transfers the funds to the company and then the company repays the loan in accordance with the terms agreed</a:t>
            </a:r>
            <a:endParaRPr lang="en-GB" sz="1100" dirty="0">
              <a:latin typeface="Calibri" pitchFamily="34" charset="0"/>
            </a:endParaRPr>
          </a:p>
        </p:txBody>
      </p:sp>
      <p:sp>
        <p:nvSpPr>
          <p:cNvPr id="26627" name="CaixaDeTexto 93"/>
          <p:cNvSpPr txBox="1">
            <a:spLocks noChangeArrowheads="1"/>
          </p:cNvSpPr>
          <p:nvPr/>
        </p:nvSpPr>
        <p:spPr bwMode="auto">
          <a:xfrm>
            <a:off x="2193925" y="4560888"/>
            <a:ext cx="1873250" cy="430887"/>
          </a:xfrm>
          <a:prstGeom prst="rect">
            <a:avLst/>
          </a:prstGeom>
          <a:noFill/>
          <a:ln w="9525">
            <a:noFill/>
            <a:miter lim="800000"/>
            <a:headEnd/>
            <a:tailEnd/>
          </a:ln>
        </p:spPr>
        <p:txBody>
          <a:bodyPr>
            <a:spAutoFit/>
          </a:bodyPr>
          <a:lstStyle/>
          <a:p>
            <a:pPr indent="-323850"/>
            <a:r>
              <a:rPr lang="en-GB" sz="1100" dirty="0" smtClean="0">
                <a:latin typeface="Calibri" pitchFamily="34" charset="0"/>
              </a:rPr>
              <a:t>Payment of subsidised interest and guarantee fees</a:t>
            </a:r>
            <a:endParaRPr lang="en-GB" sz="1100" dirty="0">
              <a:latin typeface="Calibri" pitchFamily="34" charset="0"/>
            </a:endParaRPr>
          </a:p>
        </p:txBody>
      </p:sp>
      <p:sp>
        <p:nvSpPr>
          <p:cNvPr id="26628" name="CaixaDeTexto 95"/>
          <p:cNvSpPr txBox="1">
            <a:spLocks noChangeArrowheads="1"/>
          </p:cNvSpPr>
          <p:nvPr/>
        </p:nvSpPr>
        <p:spPr bwMode="auto">
          <a:xfrm>
            <a:off x="3347864" y="2780928"/>
            <a:ext cx="2160388" cy="430887"/>
          </a:xfrm>
          <a:prstGeom prst="rect">
            <a:avLst/>
          </a:prstGeom>
          <a:noFill/>
          <a:ln w="9525">
            <a:noFill/>
            <a:miter lim="800000"/>
            <a:headEnd/>
            <a:tailEnd/>
          </a:ln>
        </p:spPr>
        <p:txBody>
          <a:bodyPr wrap="square">
            <a:spAutoFit/>
          </a:bodyPr>
          <a:lstStyle/>
          <a:p>
            <a:pPr indent="-179388" algn="ctr"/>
            <a:r>
              <a:rPr lang="en-GB" sz="1100" dirty="0" smtClean="0">
                <a:latin typeface="Calibri" pitchFamily="34" charset="0"/>
              </a:rPr>
              <a:t>Contributions to Mutual Counter Guarantee Fund  Capital </a:t>
            </a:r>
            <a:endParaRPr lang="en-GB" sz="1100" dirty="0">
              <a:latin typeface="Calibri" pitchFamily="34" charset="0"/>
            </a:endParaRPr>
          </a:p>
        </p:txBody>
      </p:sp>
      <p:sp>
        <p:nvSpPr>
          <p:cNvPr id="25" name="Rectângulo arredondado 24"/>
          <p:cNvSpPr/>
          <p:nvPr/>
        </p:nvSpPr>
        <p:spPr bwMode="auto">
          <a:xfrm>
            <a:off x="3851920" y="5589240"/>
            <a:ext cx="1906760" cy="576000"/>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lIns="90000" tIns="108000" rIns="90000" bIns="0" anchor="ctr"/>
          <a:lstStyle/>
          <a:p>
            <a:pPr algn="ctr" defTabSz="955675" eaLnBrk="0" hangingPunct="0">
              <a:lnSpc>
                <a:spcPts val="700"/>
              </a:lnSpc>
              <a:spcBef>
                <a:spcPct val="30000"/>
              </a:spcBef>
              <a:spcAft>
                <a:spcPct val="20000"/>
              </a:spcAft>
              <a:buClr>
                <a:srgbClr val="003366"/>
              </a:buClr>
              <a:tabLst>
                <a:tab pos="0" algn="l"/>
              </a:tabLst>
              <a:defRPr/>
            </a:pPr>
            <a:r>
              <a:rPr lang="en-GB" sz="2000" b="1" smtClean="0">
                <a:solidFill>
                  <a:schemeClr val="bg1"/>
                </a:solidFill>
                <a:latin typeface="Calibri" pitchFamily="34" charset="0"/>
              </a:rPr>
              <a:t>Banks</a:t>
            </a:r>
            <a:endParaRPr lang="en-GB" sz="2000" b="1">
              <a:solidFill>
                <a:schemeClr val="bg1"/>
              </a:solidFill>
              <a:latin typeface="Calibri" pitchFamily="34" charset="0"/>
            </a:endParaRPr>
          </a:p>
        </p:txBody>
      </p:sp>
      <p:sp>
        <p:nvSpPr>
          <p:cNvPr id="36" name="Rectângulo arredondado 35"/>
          <p:cNvSpPr/>
          <p:nvPr/>
        </p:nvSpPr>
        <p:spPr bwMode="auto">
          <a:xfrm>
            <a:off x="3851920" y="3573016"/>
            <a:ext cx="1906760" cy="947634"/>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lIns="90000" tIns="108000" rIns="90000" bIns="0" anchor="ctr"/>
          <a:lstStyle/>
          <a:p>
            <a:pPr algn="ctr" defTabSz="955675" eaLnBrk="0" hangingPunct="0">
              <a:lnSpc>
                <a:spcPts val="700"/>
              </a:lnSpc>
              <a:spcBef>
                <a:spcPct val="30000"/>
              </a:spcBef>
              <a:spcAft>
                <a:spcPct val="20000"/>
              </a:spcAft>
              <a:buClr>
                <a:srgbClr val="003366"/>
              </a:buClr>
              <a:tabLst>
                <a:tab pos="0" algn="l"/>
              </a:tabLst>
              <a:defRPr/>
            </a:pPr>
            <a:r>
              <a:rPr lang="en-GB" sz="1800" b="1" smtClean="0">
                <a:solidFill>
                  <a:schemeClr val="bg1"/>
                </a:solidFill>
                <a:latin typeface="Calibri" pitchFamily="34" charset="0"/>
              </a:rPr>
              <a:t>Mutual Guarantee</a:t>
            </a:r>
          </a:p>
          <a:p>
            <a:pPr algn="ctr" defTabSz="955675" eaLnBrk="0" hangingPunct="0">
              <a:lnSpc>
                <a:spcPts val="700"/>
              </a:lnSpc>
              <a:spcBef>
                <a:spcPct val="30000"/>
              </a:spcBef>
              <a:spcAft>
                <a:spcPct val="20000"/>
              </a:spcAft>
              <a:buClr>
                <a:srgbClr val="003366"/>
              </a:buClr>
              <a:tabLst>
                <a:tab pos="0" algn="l"/>
              </a:tabLst>
              <a:defRPr/>
            </a:pPr>
            <a:r>
              <a:rPr lang="en-GB" sz="1800" b="1" smtClean="0">
                <a:solidFill>
                  <a:schemeClr val="bg1"/>
                </a:solidFill>
                <a:latin typeface="Calibri" pitchFamily="34" charset="0"/>
              </a:rPr>
              <a:t>System</a:t>
            </a:r>
            <a:endParaRPr lang="en-GB" sz="1800" b="1">
              <a:solidFill>
                <a:schemeClr val="bg1"/>
              </a:solidFill>
              <a:latin typeface="Calibri" pitchFamily="34" charset="0"/>
            </a:endParaRPr>
          </a:p>
        </p:txBody>
      </p:sp>
      <p:sp>
        <p:nvSpPr>
          <p:cNvPr id="26631" name="Oval 73"/>
          <p:cNvSpPr>
            <a:spLocks noChangeArrowheads="1"/>
          </p:cNvSpPr>
          <p:nvPr/>
        </p:nvSpPr>
        <p:spPr bwMode="auto">
          <a:xfrm>
            <a:off x="5724525" y="2924175"/>
            <a:ext cx="1624013" cy="850900"/>
          </a:xfrm>
          <a:prstGeom prst="ellipse">
            <a:avLst/>
          </a:prstGeom>
          <a:pattFill prst="pct20">
            <a:fgClr>
              <a:srgbClr val="4F81BD"/>
            </a:fgClr>
            <a:bgClr>
              <a:srgbClr val="FFFFFF"/>
            </a:bgClr>
          </a:pattFill>
          <a:ln w="25400" algn="ctr">
            <a:solidFill>
              <a:srgbClr val="385D8A"/>
            </a:solidFill>
            <a:round/>
            <a:headEnd/>
            <a:tailEnd/>
          </a:ln>
        </p:spPr>
        <p:txBody>
          <a:bodyPr anchor="ctr"/>
          <a:lstStyle/>
          <a:p>
            <a:pPr algn="ctr"/>
            <a:r>
              <a:rPr lang="pt-PT" sz="2000" b="1" dirty="0">
                <a:solidFill>
                  <a:srgbClr val="000000"/>
                </a:solidFill>
                <a:latin typeface="Calibri" pitchFamily="34" charset="0"/>
              </a:rPr>
              <a:t>MCGF</a:t>
            </a:r>
          </a:p>
        </p:txBody>
      </p:sp>
      <p:cxnSp>
        <p:nvCxnSpPr>
          <p:cNvPr id="26632" name="Conexão recta unidireccional 62"/>
          <p:cNvCxnSpPr>
            <a:cxnSpLocks noChangeShapeType="1"/>
            <a:stCxn id="61" idx="4"/>
            <a:endCxn id="36" idx="1"/>
          </p:cNvCxnSpPr>
          <p:nvPr/>
        </p:nvCxnSpPr>
        <p:spPr bwMode="auto">
          <a:xfrm>
            <a:off x="1946275" y="3676650"/>
            <a:ext cx="1905000" cy="369888"/>
          </a:xfrm>
          <a:prstGeom prst="straightConnector1">
            <a:avLst/>
          </a:prstGeom>
          <a:noFill/>
          <a:ln w="31750">
            <a:solidFill>
              <a:srgbClr val="FF0000"/>
            </a:solidFill>
            <a:prstDash val="dash"/>
            <a:round/>
            <a:headEnd/>
            <a:tailEnd type="triangle" w="lg" len="med"/>
          </a:ln>
        </p:spPr>
      </p:cxnSp>
      <p:sp>
        <p:nvSpPr>
          <p:cNvPr id="49" name="Rectângulo arredondado 48"/>
          <p:cNvSpPr/>
          <p:nvPr/>
        </p:nvSpPr>
        <p:spPr bwMode="auto">
          <a:xfrm>
            <a:off x="251520" y="2926105"/>
            <a:ext cx="1306483" cy="3348000"/>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55675" eaLnBrk="0" hangingPunct="0">
              <a:lnSpc>
                <a:spcPts val="700"/>
              </a:lnSpc>
              <a:spcBef>
                <a:spcPct val="30000"/>
              </a:spcBef>
              <a:spcAft>
                <a:spcPct val="20000"/>
              </a:spcAft>
              <a:buClr>
                <a:srgbClr val="003366"/>
              </a:buClr>
              <a:tabLst>
                <a:tab pos="0" algn="l"/>
              </a:tabLst>
              <a:defRPr/>
            </a:pPr>
            <a:r>
              <a:rPr lang="pt-PT" sz="1700" b="1" dirty="0">
                <a:solidFill>
                  <a:schemeClr val="bg1"/>
                </a:solidFill>
                <a:latin typeface="Calibri" pitchFamily="34" charset="0"/>
              </a:rPr>
              <a:t>PME </a:t>
            </a:r>
          </a:p>
          <a:p>
            <a:pPr algn="ctr" defTabSz="955675" eaLnBrk="0" hangingPunct="0">
              <a:lnSpc>
                <a:spcPts val="700"/>
              </a:lnSpc>
              <a:spcBef>
                <a:spcPct val="30000"/>
              </a:spcBef>
              <a:spcAft>
                <a:spcPct val="20000"/>
              </a:spcAft>
              <a:buClr>
                <a:srgbClr val="003366"/>
              </a:buClr>
              <a:tabLst>
                <a:tab pos="0" algn="l"/>
              </a:tabLst>
              <a:defRPr/>
            </a:pPr>
            <a:r>
              <a:rPr lang="pt-PT" sz="1600" b="1" dirty="0">
                <a:solidFill>
                  <a:schemeClr val="bg1"/>
                </a:solidFill>
                <a:latin typeface="Calibri" pitchFamily="34" charset="0"/>
              </a:rPr>
              <a:t>Investimentos</a:t>
            </a:r>
          </a:p>
        </p:txBody>
      </p:sp>
      <p:sp>
        <p:nvSpPr>
          <p:cNvPr id="50" name="Rectângulo arredondado 49"/>
          <p:cNvSpPr/>
          <p:nvPr/>
        </p:nvSpPr>
        <p:spPr bwMode="auto">
          <a:xfrm>
            <a:off x="7585997" y="2924944"/>
            <a:ext cx="1306483" cy="3348000"/>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55675" eaLnBrk="0" hangingPunct="0">
              <a:lnSpc>
                <a:spcPts val="700"/>
              </a:lnSpc>
              <a:spcBef>
                <a:spcPct val="30000"/>
              </a:spcBef>
              <a:spcAft>
                <a:spcPct val="20000"/>
              </a:spcAft>
              <a:buClr>
                <a:srgbClr val="003366"/>
              </a:buClr>
              <a:tabLst>
                <a:tab pos="0" algn="l"/>
              </a:tabLst>
              <a:defRPr/>
            </a:pPr>
            <a:r>
              <a:rPr lang="en-GB" sz="1700" b="1" dirty="0" smtClean="0">
                <a:solidFill>
                  <a:schemeClr val="bg1"/>
                </a:solidFill>
                <a:latin typeface="Calibri" pitchFamily="34" charset="0"/>
              </a:rPr>
              <a:t>SME’s</a:t>
            </a:r>
            <a:endParaRPr lang="en-GB" sz="1700" b="1" dirty="0">
              <a:solidFill>
                <a:schemeClr val="bg1"/>
              </a:solidFill>
              <a:latin typeface="Calibri" pitchFamily="34" charset="0"/>
            </a:endParaRPr>
          </a:p>
        </p:txBody>
      </p:sp>
      <p:sp>
        <p:nvSpPr>
          <p:cNvPr id="61" name="Oval 60"/>
          <p:cNvSpPr/>
          <p:nvPr/>
        </p:nvSpPr>
        <p:spPr>
          <a:xfrm>
            <a:off x="1169988" y="2932113"/>
            <a:ext cx="1554162" cy="744537"/>
          </a:xfrm>
          <a:prstGeom prst="ellipse">
            <a:avLst/>
          </a:prstGeom>
          <a:pattFill prst="pct20">
            <a:fgClr>
              <a:srgbClr val="4F81BD"/>
            </a:fgClr>
            <a:bgClr>
              <a:sysClr val="window" lastClr="FFFFFF"/>
            </a:bgClr>
          </a:pattFill>
          <a:ln w="25400" cap="flat" cmpd="sng" algn="ctr">
            <a:solidFill>
              <a:srgbClr val="4F81BD">
                <a:shade val="50000"/>
              </a:srgbClr>
            </a:solidFill>
            <a:prstDash val="solid"/>
          </a:ln>
          <a:effectLst/>
        </p:spPr>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defRPr/>
            </a:pPr>
            <a:r>
              <a:rPr lang="pt-PT" sz="2000" b="1" kern="0" dirty="0">
                <a:solidFill>
                  <a:sysClr val="windowText" lastClr="000000"/>
                </a:solidFill>
                <a:latin typeface="Calibri"/>
              </a:rPr>
              <a:t>FINOVA</a:t>
            </a:r>
          </a:p>
        </p:txBody>
      </p:sp>
      <p:sp>
        <p:nvSpPr>
          <p:cNvPr id="82" name="Oval 81"/>
          <p:cNvSpPr/>
          <p:nvPr/>
        </p:nvSpPr>
        <p:spPr>
          <a:xfrm>
            <a:off x="6444208" y="6022449"/>
            <a:ext cx="252000" cy="252000"/>
          </a:xfrm>
          <a:prstGeom prst="ellipse">
            <a:avLst/>
          </a:prstGeom>
          <a:solidFill>
            <a:schemeClr val="bg1">
              <a:lumMod val="85000"/>
            </a:schemeClr>
          </a:solidFill>
          <a:ln w="15875">
            <a:solidFill>
              <a:schemeClr val="tx1">
                <a:lumMod val="50000"/>
                <a:lumOff val="50000"/>
              </a:schemeClr>
            </a:solidFill>
          </a:ln>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55675" eaLnBrk="0" hangingPunct="0">
              <a:spcBef>
                <a:spcPct val="30000"/>
              </a:spcBef>
              <a:spcAft>
                <a:spcPct val="20000"/>
              </a:spcAft>
              <a:buClr>
                <a:srgbClr val="003366"/>
              </a:buClr>
              <a:tabLst>
                <a:tab pos="0" algn="l"/>
              </a:tabLst>
              <a:defRPr sz="1000"/>
            </a:pPr>
            <a:r>
              <a:rPr lang="pt-PT" sz="1200" b="1" dirty="0" smtClean="0">
                <a:solidFill>
                  <a:schemeClr val="tx1"/>
                </a:solidFill>
                <a:latin typeface="Calibri" pitchFamily="34" charset="0"/>
              </a:rPr>
              <a:t>5</a:t>
            </a:r>
            <a:endParaRPr lang="pt-PT" sz="1200" b="1" dirty="0">
              <a:solidFill>
                <a:schemeClr val="tx1"/>
              </a:solidFill>
              <a:latin typeface="Calibri" pitchFamily="34" charset="0"/>
            </a:endParaRPr>
          </a:p>
        </p:txBody>
      </p:sp>
      <p:sp>
        <p:nvSpPr>
          <p:cNvPr id="85" name="Oval 84"/>
          <p:cNvSpPr/>
          <p:nvPr/>
        </p:nvSpPr>
        <p:spPr>
          <a:xfrm>
            <a:off x="2123728" y="4006225"/>
            <a:ext cx="252000" cy="252000"/>
          </a:xfrm>
          <a:prstGeom prst="ellipse">
            <a:avLst/>
          </a:prstGeom>
          <a:solidFill>
            <a:schemeClr val="bg1">
              <a:lumMod val="85000"/>
            </a:schemeClr>
          </a:solidFill>
          <a:ln w="15875">
            <a:solidFill>
              <a:schemeClr val="tx1">
                <a:lumMod val="50000"/>
                <a:lumOff val="50000"/>
              </a:schemeClr>
            </a:solidFill>
          </a:ln>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55675" eaLnBrk="0" hangingPunct="0">
              <a:spcBef>
                <a:spcPct val="30000"/>
              </a:spcBef>
              <a:spcAft>
                <a:spcPct val="20000"/>
              </a:spcAft>
              <a:buClr>
                <a:srgbClr val="003366"/>
              </a:buClr>
              <a:tabLst>
                <a:tab pos="0" algn="l"/>
              </a:tabLst>
              <a:defRPr sz="1000"/>
            </a:pPr>
            <a:r>
              <a:rPr lang="pt-PT" sz="1200" b="1" dirty="0" smtClean="0">
                <a:solidFill>
                  <a:schemeClr val="tx1"/>
                </a:solidFill>
                <a:latin typeface="Calibri" pitchFamily="34" charset="0"/>
              </a:rPr>
              <a:t>6</a:t>
            </a:r>
          </a:p>
        </p:txBody>
      </p:sp>
      <p:cxnSp>
        <p:nvCxnSpPr>
          <p:cNvPr id="26638" name="Conexão recta unidireccional 88"/>
          <p:cNvCxnSpPr>
            <a:cxnSpLocks noChangeShapeType="1"/>
            <a:stCxn id="25" idx="3"/>
          </p:cNvCxnSpPr>
          <p:nvPr/>
        </p:nvCxnSpPr>
        <p:spPr bwMode="auto">
          <a:xfrm>
            <a:off x="5759450" y="5876925"/>
            <a:ext cx="1765300" cy="0"/>
          </a:xfrm>
          <a:prstGeom prst="straightConnector1">
            <a:avLst/>
          </a:prstGeom>
          <a:noFill/>
          <a:ln w="31750" algn="ctr">
            <a:solidFill>
              <a:srgbClr val="FF0000"/>
            </a:solidFill>
            <a:prstDash val="dash"/>
            <a:round/>
            <a:headEnd type="arrow" w="med" len="med"/>
            <a:tailEnd type="arrow" w="med" len="med"/>
          </a:ln>
        </p:spPr>
      </p:cxnSp>
      <p:sp>
        <p:nvSpPr>
          <p:cNvPr id="98" name="Oval 97"/>
          <p:cNvSpPr/>
          <p:nvPr/>
        </p:nvSpPr>
        <p:spPr>
          <a:xfrm>
            <a:off x="2699792" y="2926105"/>
            <a:ext cx="252000" cy="252000"/>
          </a:xfrm>
          <a:prstGeom prst="ellipse">
            <a:avLst/>
          </a:prstGeom>
          <a:solidFill>
            <a:schemeClr val="bg1">
              <a:lumMod val="85000"/>
            </a:schemeClr>
          </a:solidFill>
          <a:ln w="15875">
            <a:solidFill>
              <a:schemeClr val="tx1">
                <a:lumMod val="50000"/>
                <a:lumOff val="50000"/>
              </a:schemeClr>
            </a:solidFill>
          </a:ln>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55675" eaLnBrk="0" hangingPunct="0">
              <a:spcBef>
                <a:spcPct val="30000"/>
              </a:spcBef>
              <a:spcAft>
                <a:spcPct val="20000"/>
              </a:spcAft>
              <a:buClr>
                <a:srgbClr val="003366"/>
              </a:buClr>
              <a:tabLst>
                <a:tab pos="0" algn="l"/>
              </a:tabLst>
              <a:defRPr sz="1000"/>
            </a:pPr>
            <a:r>
              <a:rPr lang="pt-PT" sz="1200" b="1" dirty="0" smtClean="0">
                <a:solidFill>
                  <a:schemeClr val="tx1"/>
                </a:solidFill>
                <a:latin typeface="Calibri" pitchFamily="34" charset="0"/>
              </a:rPr>
              <a:t>2</a:t>
            </a:r>
          </a:p>
        </p:txBody>
      </p:sp>
      <p:cxnSp>
        <p:nvCxnSpPr>
          <p:cNvPr id="26640" name="Conexão recta unidireccional 103"/>
          <p:cNvCxnSpPr>
            <a:cxnSpLocks noChangeShapeType="1"/>
            <a:stCxn id="36" idx="2"/>
            <a:endCxn id="25" idx="0"/>
          </p:cNvCxnSpPr>
          <p:nvPr/>
        </p:nvCxnSpPr>
        <p:spPr bwMode="auto">
          <a:xfrm>
            <a:off x="4805363" y="4521200"/>
            <a:ext cx="0" cy="1068388"/>
          </a:xfrm>
          <a:prstGeom prst="straightConnector1">
            <a:avLst/>
          </a:prstGeom>
          <a:noFill/>
          <a:ln w="31750">
            <a:solidFill>
              <a:srgbClr val="FF0000"/>
            </a:solidFill>
            <a:prstDash val="dash"/>
            <a:round/>
            <a:headEnd/>
            <a:tailEnd type="triangle" w="lg" len="med"/>
          </a:ln>
        </p:spPr>
      </p:cxnSp>
      <p:sp>
        <p:nvSpPr>
          <p:cNvPr id="107" name="Oval 106"/>
          <p:cNvSpPr/>
          <p:nvPr/>
        </p:nvSpPr>
        <p:spPr>
          <a:xfrm>
            <a:off x="4932040" y="4725144"/>
            <a:ext cx="252000" cy="252000"/>
          </a:xfrm>
          <a:prstGeom prst="ellipse">
            <a:avLst/>
          </a:prstGeom>
          <a:solidFill>
            <a:schemeClr val="bg1">
              <a:lumMod val="85000"/>
            </a:schemeClr>
          </a:solidFill>
          <a:ln w="15875">
            <a:solidFill>
              <a:schemeClr val="tx1">
                <a:lumMod val="50000"/>
                <a:lumOff val="50000"/>
              </a:schemeClr>
            </a:solidFill>
          </a:ln>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55675" eaLnBrk="0" hangingPunct="0">
              <a:spcBef>
                <a:spcPct val="30000"/>
              </a:spcBef>
              <a:spcAft>
                <a:spcPct val="20000"/>
              </a:spcAft>
              <a:buClr>
                <a:srgbClr val="003366"/>
              </a:buClr>
              <a:tabLst>
                <a:tab pos="0" algn="l"/>
              </a:tabLst>
              <a:defRPr sz="1000"/>
            </a:pPr>
            <a:r>
              <a:rPr lang="pt-PT" sz="1200" b="1" dirty="0" smtClean="0">
                <a:solidFill>
                  <a:schemeClr val="tx1"/>
                </a:solidFill>
                <a:latin typeface="Calibri" pitchFamily="34" charset="0"/>
              </a:rPr>
              <a:t>4</a:t>
            </a:r>
          </a:p>
        </p:txBody>
      </p:sp>
      <p:sp>
        <p:nvSpPr>
          <p:cNvPr id="26642" name="CaixaDeTexto 107"/>
          <p:cNvSpPr txBox="1">
            <a:spLocks noChangeArrowheads="1"/>
          </p:cNvSpPr>
          <p:nvPr/>
        </p:nvSpPr>
        <p:spPr bwMode="auto">
          <a:xfrm>
            <a:off x="5292725" y="4945063"/>
            <a:ext cx="1871663" cy="428625"/>
          </a:xfrm>
          <a:prstGeom prst="rect">
            <a:avLst/>
          </a:prstGeom>
          <a:noFill/>
          <a:ln w="9525">
            <a:noFill/>
            <a:miter lim="800000"/>
            <a:headEnd/>
            <a:tailEnd/>
          </a:ln>
        </p:spPr>
        <p:txBody>
          <a:bodyPr>
            <a:spAutoFit/>
          </a:bodyPr>
          <a:lstStyle/>
          <a:p>
            <a:pPr indent="-285750"/>
            <a:r>
              <a:rPr lang="en-GB" sz="1100" dirty="0" smtClean="0">
                <a:latin typeface="Calibri" pitchFamily="34" charset="0"/>
              </a:rPr>
              <a:t>Provide a guarantee for </a:t>
            </a:r>
            <a:r>
              <a:rPr lang="en-GB" sz="1100" b="1" dirty="0" smtClean="0">
                <a:latin typeface="Calibri" pitchFamily="34" charset="0"/>
              </a:rPr>
              <a:t>50% of the financing</a:t>
            </a:r>
            <a:endParaRPr lang="en-GB" sz="1100" dirty="0">
              <a:latin typeface="Calibri" pitchFamily="34" charset="0"/>
            </a:endParaRPr>
          </a:p>
        </p:txBody>
      </p:sp>
      <p:cxnSp>
        <p:nvCxnSpPr>
          <p:cNvPr id="26643" name="Conexão em ângulos rectos 112"/>
          <p:cNvCxnSpPr>
            <a:cxnSpLocks noChangeShapeType="1"/>
            <a:stCxn id="61" idx="4"/>
            <a:endCxn id="25" idx="1"/>
          </p:cNvCxnSpPr>
          <p:nvPr/>
        </p:nvCxnSpPr>
        <p:spPr bwMode="auto">
          <a:xfrm rot="16200000" flipH="1">
            <a:off x="1798637" y="3824288"/>
            <a:ext cx="2200275" cy="1905000"/>
          </a:xfrm>
          <a:prstGeom prst="bentConnector2">
            <a:avLst/>
          </a:prstGeom>
          <a:noFill/>
          <a:ln w="31750" algn="ctr">
            <a:solidFill>
              <a:srgbClr val="FF0000"/>
            </a:solidFill>
            <a:prstDash val="dash"/>
            <a:round/>
            <a:headEnd/>
            <a:tailEnd type="arrow" w="med" len="med"/>
          </a:ln>
        </p:spPr>
      </p:cxnSp>
      <p:sp>
        <p:nvSpPr>
          <p:cNvPr id="27" name="Rectângulo arredondado 26"/>
          <p:cNvSpPr/>
          <p:nvPr/>
        </p:nvSpPr>
        <p:spPr bwMode="auto">
          <a:xfrm>
            <a:off x="1187792" y="1196752"/>
            <a:ext cx="1512000" cy="504000"/>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lIns="90000" tIns="108000" rIns="90000" bIns="0" anchor="ctr"/>
          <a:lstStyle/>
          <a:p>
            <a:pPr algn="ctr" defTabSz="955675" eaLnBrk="0" hangingPunct="0">
              <a:lnSpc>
                <a:spcPts val="700"/>
              </a:lnSpc>
              <a:spcBef>
                <a:spcPct val="30000"/>
              </a:spcBef>
              <a:spcAft>
                <a:spcPct val="20000"/>
              </a:spcAft>
              <a:buClr>
                <a:srgbClr val="003366"/>
              </a:buClr>
              <a:tabLst>
                <a:tab pos="0" algn="l"/>
              </a:tabLst>
              <a:defRPr/>
            </a:pPr>
            <a:r>
              <a:rPr lang="en-GB" sz="1800" b="1" smtClean="0">
                <a:solidFill>
                  <a:schemeClr val="bg1"/>
                </a:solidFill>
                <a:latin typeface="Calibri" pitchFamily="34" charset="0"/>
              </a:rPr>
              <a:t>Managing</a:t>
            </a:r>
          </a:p>
          <a:p>
            <a:pPr algn="ctr" defTabSz="955675" eaLnBrk="0" hangingPunct="0">
              <a:lnSpc>
                <a:spcPts val="700"/>
              </a:lnSpc>
              <a:spcBef>
                <a:spcPct val="30000"/>
              </a:spcBef>
              <a:spcAft>
                <a:spcPct val="20000"/>
              </a:spcAft>
              <a:buClr>
                <a:srgbClr val="003366"/>
              </a:buClr>
              <a:tabLst>
                <a:tab pos="0" algn="l"/>
              </a:tabLst>
              <a:defRPr/>
            </a:pPr>
            <a:r>
              <a:rPr lang="en-GB" sz="1800" b="1" smtClean="0">
                <a:solidFill>
                  <a:schemeClr val="bg1"/>
                </a:solidFill>
                <a:latin typeface="Calibri" pitchFamily="34" charset="0"/>
              </a:rPr>
              <a:t>Authorities</a:t>
            </a:r>
            <a:endParaRPr lang="en-GB" sz="1800" b="1">
              <a:solidFill>
                <a:schemeClr val="bg1"/>
              </a:solidFill>
              <a:latin typeface="Calibri" pitchFamily="34" charset="0"/>
            </a:endParaRPr>
          </a:p>
        </p:txBody>
      </p:sp>
      <p:cxnSp>
        <p:nvCxnSpPr>
          <p:cNvPr id="26645" name="Conexão recta unidireccional 27"/>
          <p:cNvCxnSpPr>
            <a:cxnSpLocks noChangeShapeType="1"/>
            <a:stCxn id="27" idx="2"/>
            <a:endCxn id="61" idx="0"/>
          </p:cNvCxnSpPr>
          <p:nvPr/>
        </p:nvCxnSpPr>
        <p:spPr bwMode="auto">
          <a:xfrm>
            <a:off x="1943100" y="1700213"/>
            <a:ext cx="3175" cy="1231900"/>
          </a:xfrm>
          <a:prstGeom prst="straightConnector1">
            <a:avLst/>
          </a:prstGeom>
          <a:noFill/>
          <a:ln w="31750">
            <a:solidFill>
              <a:srgbClr val="FF0000"/>
            </a:solidFill>
            <a:prstDash val="dash"/>
            <a:round/>
            <a:headEnd/>
            <a:tailEnd type="triangle" w="lg" len="med"/>
          </a:ln>
        </p:spPr>
      </p:cxnSp>
      <p:cxnSp>
        <p:nvCxnSpPr>
          <p:cNvPr id="26646" name="Conexão em ângulos rectos 112"/>
          <p:cNvCxnSpPr>
            <a:cxnSpLocks noChangeShapeType="1"/>
          </p:cNvCxnSpPr>
          <p:nvPr/>
        </p:nvCxnSpPr>
        <p:spPr bwMode="auto">
          <a:xfrm rot="10800000" flipV="1">
            <a:off x="1979613" y="1557338"/>
            <a:ext cx="2052637" cy="792162"/>
          </a:xfrm>
          <a:prstGeom prst="bentConnector3">
            <a:avLst>
              <a:gd name="adj1" fmla="val 491"/>
            </a:avLst>
          </a:prstGeom>
          <a:noFill/>
          <a:ln w="31750" algn="ctr">
            <a:solidFill>
              <a:srgbClr val="FF0000"/>
            </a:solidFill>
            <a:prstDash val="dash"/>
            <a:round/>
            <a:headEnd/>
            <a:tailEnd type="arrow" w="med" len="med"/>
          </a:ln>
        </p:spPr>
      </p:cxnSp>
      <p:sp>
        <p:nvSpPr>
          <p:cNvPr id="30" name="Rectângulo arredondado 29"/>
          <p:cNvSpPr/>
          <p:nvPr/>
        </p:nvSpPr>
        <p:spPr bwMode="auto">
          <a:xfrm>
            <a:off x="3275856" y="1196808"/>
            <a:ext cx="1512000" cy="504000"/>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lIns="90000" tIns="108000" rIns="90000" bIns="0" anchor="ctr"/>
          <a:lstStyle/>
          <a:p>
            <a:pPr algn="ctr" defTabSz="955675" eaLnBrk="0" hangingPunct="0">
              <a:lnSpc>
                <a:spcPts val="700"/>
              </a:lnSpc>
              <a:spcBef>
                <a:spcPct val="30000"/>
              </a:spcBef>
              <a:spcAft>
                <a:spcPct val="20000"/>
              </a:spcAft>
              <a:buClr>
                <a:srgbClr val="003366"/>
              </a:buClr>
              <a:tabLst>
                <a:tab pos="0" algn="l"/>
              </a:tabLst>
              <a:defRPr/>
            </a:pPr>
            <a:r>
              <a:rPr lang="en-GB" sz="2000" b="1" smtClean="0">
                <a:solidFill>
                  <a:schemeClr val="bg1"/>
                </a:solidFill>
                <a:latin typeface="Calibri" pitchFamily="34" charset="0"/>
              </a:rPr>
              <a:t>State</a:t>
            </a:r>
            <a:endParaRPr lang="en-GB" sz="2000" b="1" dirty="0" smtClean="0">
              <a:solidFill>
                <a:schemeClr val="bg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r>
              <a:rPr lang="en-GB" sz="2000" b="1" dirty="0" smtClean="0">
                <a:solidFill>
                  <a:schemeClr val="bg1"/>
                </a:solidFill>
                <a:latin typeface="Calibri" pitchFamily="34" charset="0"/>
              </a:rPr>
              <a:t>Funds</a:t>
            </a:r>
            <a:endParaRPr lang="en-GB" sz="2000" b="1" dirty="0">
              <a:solidFill>
                <a:schemeClr val="bg1"/>
              </a:solidFill>
              <a:latin typeface="Calibri" pitchFamily="34" charset="0"/>
            </a:endParaRPr>
          </a:p>
        </p:txBody>
      </p:sp>
      <p:sp>
        <p:nvSpPr>
          <p:cNvPr id="34" name="Oval 33"/>
          <p:cNvSpPr/>
          <p:nvPr/>
        </p:nvSpPr>
        <p:spPr>
          <a:xfrm>
            <a:off x="1547664" y="2060848"/>
            <a:ext cx="252000" cy="252000"/>
          </a:xfrm>
          <a:prstGeom prst="ellipse">
            <a:avLst/>
          </a:prstGeom>
          <a:solidFill>
            <a:schemeClr val="bg1">
              <a:lumMod val="85000"/>
            </a:schemeClr>
          </a:solidFill>
          <a:ln w="15875">
            <a:solidFill>
              <a:schemeClr val="tx1">
                <a:lumMod val="50000"/>
                <a:lumOff val="50000"/>
              </a:schemeClr>
            </a:solidFill>
          </a:ln>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55675" eaLnBrk="0" hangingPunct="0">
              <a:spcBef>
                <a:spcPct val="30000"/>
              </a:spcBef>
              <a:spcAft>
                <a:spcPct val="20000"/>
              </a:spcAft>
              <a:buClr>
                <a:srgbClr val="003366"/>
              </a:buClr>
              <a:tabLst>
                <a:tab pos="0" algn="l"/>
              </a:tabLst>
              <a:defRPr sz="1000"/>
            </a:pPr>
            <a:r>
              <a:rPr lang="pt-PT" sz="1200" b="1" dirty="0" smtClean="0">
                <a:solidFill>
                  <a:schemeClr val="tx1"/>
                </a:solidFill>
                <a:latin typeface="Calibri" pitchFamily="34" charset="0"/>
              </a:rPr>
              <a:t>1</a:t>
            </a:r>
          </a:p>
        </p:txBody>
      </p:sp>
      <p:sp>
        <p:nvSpPr>
          <p:cNvPr id="26649" name="CaixaDeTexto 36"/>
          <p:cNvSpPr txBox="1">
            <a:spLocks noChangeArrowheads="1"/>
          </p:cNvSpPr>
          <p:nvPr/>
        </p:nvSpPr>
        <p:spPr bwMode="auto">
          <a:xfrm>
            <a:off x="323850" y="1844675"/>
            <a:ext cx="1620838" cy="428625"/>
          </a:xfrm>
          <a:prstGeom prst="rect">
            <a:avLst/>
          </a:prstGeom>
          <a:noFill/>
          <a:ln w="9525">
            <a:noFill/>
            <a:miter lim="800000"/>
            <a:headEnd/>
            <a:tailEnd/>
          </a:ln>
        </p:spPr>
        <p:txBody>
          <a:bodyPr>
            <a:spAutoFit/>
          </a:bodyPr>
          <a:lstStyle/>
          <a:p>
            <a:pPr indent="-323850"/>
            <a:r>
              <a:rPr lang="en-GB" sz="1100" smtClean="0">
                <a:latin typeface="Calibri" pitchFamily="34" charset="0"/>
              </a:rPr>
              <a:t>Contribution of funds to  FINOVA</a:t>
            </a:r>
            <a:endParaRPr lang="en-GB" sz="1100">
              <a:latin typeface="Calibri" pitchFamily="34" charset="0"/>
            </a:endParaRPr>
          </a:p>
        </p:txBody>
      </p:sp>
      <p:cxnSp>
        <p:nvCxnSpPr>
          <p:cNvPr id="26650" name="Conexão recta unidireccional 37"/>
          <p:cNvCxnSpPr>
            <a:cxnSpLocks noChangeShapeType="1"/>
            <a:stCxn id="61" idx="6"/>
            <a:endCxn id="26631" idx="2"/>
          </p:cNvCxnSpPr>
          <p:nvPr/>
        </p:nvCxnSpPr>
        <p:spPr bwMode="auto">
          <a:xfrm>
            <a:off x="2724150" y="3303588"/>
            <a:ext cx="3000375" cy="46037"/>
          </a:xfrm>
          <a:prstGeom prst="straightConnector1">
            <a:avLst/>
          </a:prstGeom>
          <a:noFill/>
          <a:ln w="31750">
            <a:solidFill>
              <a:srgbClr val="FF0000"/>
            </a:solidFill>
            <a:prstDash val="dash"/>
            <a:round/>
            <a:headEnd/>
            <a:tailEnd type="triangle" w="lg" len="med"/>
          </a:ln>
        </p:spPr>
      </p:cxnSp>
      <p:cxnSp>
        <p:nvCxnSpPr>
          <p:cNvPr id="26651" name="Conexão em ângulos rectos 112"/>
          <p:cNvCxnSpPr>
            <a:cxnSpLocks noChangeShapeType="1"/>
            <a:stCxn id="26631" idx="4"/>
            <a:endCxn id="36" idx="3"/>
          </p:cNvCxnSpPr>
          <p:nvPr/>
        </p:nvCxnSpPr>
        <p:spPr bwMode="auto">
          <a:xfrm rot="5400000">
            <a:off x="6011862" y="3522663"/>
            <a:ext cx="271463" cy="776288"/>
          </a:xfrm>
          <a:prstGeom prst="bentConnector2">
            <a:avLst/>
          </a:prstGeom>
          <a:noFill/>
          <a:ln w="31750" algn="ctr">
            <a:solidFill>
              <a:srgbClr val="FF0000"/>
            </a:solidFill>
            <a:prstDash val="dash"/>
            <a:round/>
            <a:headEnd/>
            <a:tailEnd type="arrow" w="med" len="med"/>
          </a:ln>
        </p:spPr>
      </p:cxnSp>
      <p:sp>
        <p:nvSpPr>
          <p:cNvPr id="54" name="Oval 53"/>
          <p:cNvSpPr/>
          <p:nvPr/>
        </p:nvSpPr>
        <p:spPr>
          <a:xfrm>
            <a:off x="6588224" y="4077072"/>
            <a:ext cx="252000" cy="252000"/>
          </a:xfrm>
          <a:prstGeom prst="ellipse">
            <a:avLst/>
          </a:prstGeom>
          <a:solidFill>
            <a:schemeClr val="bg1">
              <a:lumMod val="85000"/>
            </a:schemeClr>
          </a:solidFill>
          <a:ln w="15875">
            <a:solidFill>
              <a:schemeClr val="tx1">
                <a:lumMod val="50000"/>
                <a:lumOff val="50000"/>
              </a:schemeClr>
            </a:solidFill>
          </a:ln>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55675" eaLnBrk="0" hangingPunct="0">
              <a:spcBef>
                <a:spcPct val="30000"/>
              </a:spcBef>
              <a:spcAft>
                <a:spcPct val="20000"/>
              </a:spcAft>
              <a:buClr>
                <a:srgbClr val="003366"/>
              </a:buClr>
              <a:tabLst>
                <a:tab pos="0" algn="l"/>
              </a:tabLst>
              <a:defRPr sz="1000"/>
            </a:pPr>
            <a:r>
              <a:rPr lang="pt-PT" sz="1200" b="1" dirty="0" smtClean="0">
                <a:solidFill>
                  <a:schemeClr val="tx1"/>
                </a:solidFill>
                <a:latin typeface="Calibri" pitchFamily="34" charset="0"/>
              </a:rPr>
              <a:t>3</a:t>
            </a:r>
            <a:endParaRPr lang="pt-PT" sz="1200" b="1" dirty="0">
              <a:solidFill>
                <a:schemeClr val="tx1"/>
              </a:solidFill>
              <a:latin typeface="Calibri" pitchFamily="34" charset="0"/>
            </a:endParaRPr>
          </a:p>
        </p:txBody>
      </p:sp>
      <p:sp>
        <p:nvSpPr>
          <p:cNvPr id="26653" name="CaixaDeTexto 66"/>
          <p:cNvSpPr txBox="1">
            <a:spLocks noChangeArrowheads="1"/>
          </p:cNvSpPr>
          <p:nvPr/>
        </p:nvSpPr>
        <p:spPr bwMode="auto">
          <a:xfrm>
            <a:off x="5940425" y="4292600"/>
            <a:ext cx="1511300" cy="600164"/>
          </a:xfrm>
          <a:prstGeom prst="rect">
            <a:avLst/>
          </a:prstGeom>
          <a:noFill/>
          <a:ln w="9525">
            <a:noFill/>
            <a:miter lim="800000"/>
            <a:headEnd/>
            <a:tailEnd/>
          </a:ln>
        </p:spPr>
        <p:txBody>
          <a:bodyPr>
            <a:spAutoFit/>
          </a:bodyPr>
          <a:lstStyle/>
          <a:p>
            <a:pPr indent="-285750"/>
            <a:r>
              <a:rPr lang="en-GB" sz="1100" dirty="0" smtClean="0">
                <a:latin typeface="Calibri" pitchFamily="34" charset="0"/>
              </a:rPr>
              <a:t>Counter guarantee of 80% of the guarantee</a:t>
            </a:r>
          </a:p>
          <a:p>
            <a:pPr indent="-285750"/>
            <a:endParaRPr lang="en-GB" sz="1100" dirty="0">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delo">
  <a:themeElements>
    <a:clrScheme name="mode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el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90000" rIns="90000" bIns="900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pt-PT" sz="1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90000" rIns="90000" bIns="900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pt-PT" sz="1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mode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el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el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el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el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el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el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el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el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el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el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el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Glass Layers</Template>
  <TotalTime>1935</TotalTime>
  <Words>1492</Words>
  <Application>Microsoft Office PowerPoint</Application>
  <PresentationFormat>On-screen Show (4:3)</PresentationFormat>
  <Paragraphs>293</Paragraphs>
  <Slides>23</Slides>
  <Notes>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modelo</vt:lpstr>
      <vt:lpstr>PowerPoint Presentation</vt:lpstr>
      <vt:lpstr>PowerPoint Presentation</vt:lpstr>
      <vt:lpstr>2008 Economic Framework</vt:lpstr>
      <vt:lpstr>PowerPoint Presentation</vt:lpstr>
      <vt:lpstr>PowerPoint Presentation</vt:lpstr>
      <vt:lpstr>Launching Credit Lines PME Investe I &amp; II </vt:lpstr>
      <vt:lpstr>Setting up the Financial Engineering Instrument</vt:lpstr>
      <vt:lpstr>Operationalisation</vt:lpstr>
      <vt:lpstr>Funding Flow</vt:lpstr>
      <vt:lpstr>Advantages for the SMEs</vt:lpstr>
      <vt:lpstr>Access Conditions</vt:lpstr>
      <vt:lpstr>Investments</vt:lpstr>
      <vt:lpstr>Application Process</vt:lpstr>
      <vt:lpstr>Funding conditions</vt:lpstr>
      <vt:lpstr>Process to determine company ratings</vt:lpstr>
      <vt:lpstr>PowerPoint Presentation</vt:lpstr>
      <vt:lpstr>PowerPoint Presentation</vt:lpstr>
      <vt:lpstr>Monitoring Procedures</vt:lpstr>
      <vt:lpstr>PowerPoint Presentation</vt:lpstr>
      <vt:lpstr>Demand Profile</vt:lpstr>
      <vt:lpstr>Multiplier Effect</vt:lpstr>
      <vt:lpstr>PowerPoint Presentation</vt:lpstr>
      <vt:lpstr>Contacts</vt:lpstr>
    </vt:vector>
  </TitlesOfParts>
  <Company>PME Investimentos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Alienação de Participadas</dc:title>
  <dc:creator>AMenezes</dc:creator>
  <cp:lastModifiedBy>Sérgio Gonçalves Dinis</cp:lastModifiedBy>
  <cp:revision>1117</cp:revision>
  <dcterms:created xsi:type="dcterms:W3CDTF">2007-11-16T10:25:28Z</dcterms:created>
  <dcterms:modified xsi:type="dcterms:W3CDTF">2013-09-24T09:13:37Z</dcterms:modified>
</cp:coreProperties>
</file>