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300" r:id="rId3"/>
    <p:sldId id="301" r:id="rId4"/>
    <p:sldId id="304" r:id="rId5"/>
    <p:sldId id="321" r:id="rId6"/>
    <p:sldId id="306" r:id="rId7"/>
    <p:sldId id="307" r:id="rId8"/>
    <p:sldId id="308" r:id="rId9"/>
    <p:sldId id="309" r:id="rId10"/>
    <p:sldId id="310" r:id="rId11"/>
    <p:sldId id="311" r:id="rId12"/>
    <p:sldId id="312" r:id="rId13"/>
    <p:sldId id="287" r:id="rId14"/>
    <p:sldId id="288" r:id="rId15"/>
    <p:sldId id="289" r:id="rId16"/>
    <p:sldId id="290" r:id="rId17"/>
    <p:sldId id="291" r:id="rId18"/>
    <p:sldId id="293" r:id="rId19"/>
    <p:sldId id="292" r:id="rId20"/>
    <p:sldId id="268" r:id="rId21"/>
    <p:sldId id="272" r:id="rId22"/>
    <p:sldId id="273" r:id="rId23"/>
    <p:sldId id="274" r:id="rId24"/>
    <p:sldId id="303" r:id="rId25"/>
    <p:sldId id="302" r:id="rId26"/>
    <p:sldId id="298" r:id="rId27"/>
    <p:sldId id="299" r:id="rId28"/>
    <p:sldId id="271" r:id="rId29"/>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39542-A243-458E-ACFF-8340171FD186}" type="doc">
      <dgm:prSet loTypeId="urn:microsoft.com/office/officeart/2005/8/layout/hList1"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pt-PT"/>
        </a:p>
      </dgm:t>
    </dgm:pt>
    <dgm:pt modelId="{128D9C13-71D3-4239-94EF-47186AD828F0}">
      <dgm:prSet phldrT="[Texto]"/>
      <dgm:spPr/>
      <dgm:t>
        <a:bodyPr/>
        <a:lstStyle/>
        <a:p>
          <a:r>
            <a:rPr lang="pt-PT" dirty="0" smtClean="0">
              <a:latin typeface="Arial"/>
              <a:ea typeface="+mn-ea"/>
              <a:cs typeface="Arial"/>
            </a:rPr>
            <a:t>Mutual SME</a:t>
          </a:r>
          <a:endParaRPr lang="pt-PT" dirty="0">
            <a:latin typeface="Arial"/>
            <a:ea typeface="+mn-ea"/>
            <a:cs typeface="Arial"/>
          </a:endParaRPr>
        </a:p>
      </dgm:t>
    </dgm:pt>
    <dgm:pt modelId="{4722F148-72F7-4265-B296-FE1191E426A6}" type="parTrans" cxnId="{20D7C094-AA3B-48D2-B8D1-BE6E150B93D4}">
      <dgm:prSet/>
      <dgm:spPr/>
      <dgm:t>
        <a:bodyPr/>
        <a:lstStyle/>
        <a:p>
          <a:endParaRPr lang="pt-PT"/>
        </a:p>
      </dgm:t>
    </dgm:pt>
    <dgm:pt modelId="{24272D63-09FF-4069-A7C3-30AC992811E5}" type="sibTrans" cxnId="{20D7C094-AA3B-48D2-B8D1-BE6E150B93D4}">
      <dgm:prSet/>
      <dgm:spPr/>
      <dgm:t>
        <a:bodyPr/>
        <a:lstStyle/>
        <a:p>
          <a:endParaRPr lang="pt-PT"/>
        </a:p>
      </dgm:t>
    </dgm:pt>
    <dgm:pt modelId="{470501D3-E290-4F0D-AE7D-B161F4859D8F}">
      <dgm:prSet phldrT="[Texto]"/>
      <dgm:spPr/>
      <dgm:t>
        <a:bodyPr/>
        <a:lstStyle/>
        <a:p>
          <a:pPr algn="ctr"/>
          <a:r>
            <a:rPr lang="pt-PT" dirty="0" smtClean="0">
              <a:latin typeface="Arial"/>
              <a:ea typeface="+mn-ea"/>
              <a:cs typeface="Arial"/>
            </a:rPr>
            <a:t>&gt; 67 000</a:t>
          </a:r>
          <a:endParaRPr lang="pt-PT" dirty="0">
            <a:latin typeface="Arial"/>
            <a:ea typeface="+mn-ea"/>
            <a:cs typeface="Arial"/>
          </a:endParaRPr>
        </a:p>
      </dgm:t>
    </dgm:pt>
    <dgm:pt modelId="{1EDF74AC-3EBF-4165-9B7F-A6A5FD1F0AC3}" type="parTrans" cxnId="{576E548A-DB12-4212-A92F-A16508E23DF5}">
      <dgm:prSet/>
      <dgm:spPr/>
      <dgm:t>
        <a:bodyPr/>
        <a:lstStyle/>
        <a:p>
          <a:endParaRPr lang="pt-PT"/>
        </a:p>
      </dgm:t>
    </dgm:pt>
    <dgm:pt modelId="{93226138-FF7A-4279-AD1A-B8AF321F42D0}" type="sibTrans" cxnId="{576E548A-DB12-4212-A92F-A16508E23DF5}">
      <dgm:prSet/>
      <dgm:spPr/>
      <dgm:t>
        <a:bodyPr/>
        <a:lstStyle/>
        <a:p>
          <a:endParaRPr lang="pt-PT"/>
        </a:p>
      </dgm:t>
    </dgm:pt>
    <dgm:pt modelId="{3CA4DDA2-5373-4CEA-9305-15733228BB69}">
      <dgm:prSet phldrT="[Texto]"/>
      <dgm:spPr/>
      <dgm:t>
        <a:bodyPr/>
        <a:lstStyle/>
        <a:p>
          <a:r>
            <a:rPr lang="en-US" noProof="0" dirty="0" smtClean="0">
              <a:latin typeface="Arial"/>
              <a:ea typeface="+mn-ea"/>
              <a:cs typeface="Arial"/>
            </a:rPr>
            <a:t>Employment</a:t>
          </a:r>
          <a:endParaRPr lang="en-US" noProof="0" dirty="0">
            <a:latin typeface="Arial"/>
            <a:ea typeface="+mn-ea"/>
            <a:cs typeface="Arial"/>
          </a:endParaRPr>
        </a:p>
      </dgm:t>
    </dgm:pt>
    <dgm:pt modelId="{1A8485A7-3C6D-4856-9603-6D66D6AD2D29}" type="parTrans" cxnId="{6FCC358D-9C1D-4D21-8EE1-632BA60BAC3C}">
      <dgm:prSet/>
      <dgm:spPr/>
      <dgm:t>
        <a:bodyPr/>
        <a:lstStyle/>
        <a:p>
          <a:endParaRPr lang="pt-PT"/>
        </a:p>
      </dgm:t>
    </dgm:pt>
    <dgm:pt modelId="{E18F8CC2-3F57-4CBB-890B-3A7C47100EE4}" type="sibTrans" cxnId="{6FCC358D-9C1D-4D21-8EE1-632BA60BAC3C}">
      <dgm:prSet/>
      <dgm:spPr/>
      <dgm:t>
        <a:bodyPr/>
        <a:lstStyle/>
        <a:p>
          <a:endParaRPr lang="pt-PT"/>
        </a:p>
      </dgm:t>
    </dgm:pt>
    <dgm:pt modelId="{D84D06A7-BBFB-4010-B3D2-11446C4E1DB4}">
      <dgm:prSet phldrT="[Texto]"/>
      <dgm:spPr/>
      <dgm:t>
        <a:bodyPr/>
        <a:lstStyle/>
        <a:p>
          <a:pPr algn="ctr"/>
          <a:r>
            <a:rPr lang="pt-PT" dirty="0" smtClean="0">
              <a:latin typeface="Arial"/>
              <a:ea typeface="+mn-ea"/>
              <a:cs typeface="Arial"/>
            </a:rPr>
            <a:t>&gt; 968 000</a:t>
          </a:r>
          <a:endParaRPr lang="pt-PT" dirty="0">
            <a:latin typeface="Arial"/>
            <a:ea typeface="+mn-ea"/>
            <a:cs typeface="Arial"/>
          </a:endParaRPr>
        </a:p>
      </dgm:t>
    </dgm:pt>
    <dgm:pt modelId="{76878382-880F-4CD8-93FA-DBF034196785}" type="parTrans" cxnId="{F07FBAC2-8DDA-4F36-96FD-CBEBB4B7979D}">
      <dgm:prSet/>
      <dgm:spPr/>
      <dgm:t>
        <a:bodyPr/>
        <a:lstStyle/>
        <a:p>
          <a:endParaRPr lang="pt-PT"/>
        </a:p>
      </dgm:t>
    </dgm:pt>
    <dgm:pt modelId="{93805D95-7A78-4E7C-821D-985EBDC8619E}" type="sibTrans" cxnId="{F07FBAC2-8DDA-4F36-96FD-CBEBB4B7979D}">
      <dgm:prSet/>
      <dgm:spPr/>
      <dgm:t>
        <a:bodyPr/>
        <a:lstStyle/>
        <a:p>
          <a:endParaRPr lang="pt-PT"/>
        </a:p>
      </dgm:t>
    </dgm:pt>
    <dgm:pt modelId="{69A6E41C-9497-41E1-9584-B4B7744C71E6}">
      <dgm:prSet phldrT="[Texto]"/>
      <dgm:spPr/>
      <dgm:t>
        <a:bodyPr/>
        <a:lstStyle/>
        <a:p>
          <a:r>
            <a:rPr lang="en-US" noProof="0" dirty="0" smtClean="0">
              <a:latin typeface="Arial"/>
              <a:ea typeface="+mn-ea"/>
              <a:cs typeface="Arial"/>
            </a:rPr>
            <a:t>Nr</a:t>
          </a:r>
          <a:r>
            <a:rPr lang="pt-PT" dirty="0" smtClean="0">
              <a:latin typeface="Arial"/>
              <a:ea typeface="+mn-ea"/>
              <a:cs typeface="Arial"/>
            </a:rPr>
            <a:t>. Students</a:t>
          </a:r>
          <a:endParaRPr lang="pt-PT" dirty="0">
            <a:latin typeface="Arial"/>
            <a:ea typeface="+mn-ea"/>
            <a:cs typeface="Arial"/>
          </a:endParaRPr>
        </a:p>
      </dgm:t>
    </dgm:pt>
    <dgm:pt modelId="{33E61090-1D5D-40BB-A554-C368F845BFF8}" type="parTrans" cxnId="{A754417A-66A1-4D11-88C0-8482E98F788D}">
      <dgm:prSet/>
      <dgm:spPr/>
      <dgm:t>
        <a:bodyPr/>
        <a:lstStyle/>
        <a:p>
          <a:endParaRPr lang="pt-PT"/>
        </a:p>
      </dgm:t>
    </dgm:pt>
    <dgm:pt modelId="{A4DCA226-C1CE-4D64-9429-7F12A5F71258}" type="sibTrans" cxnId="{A754417A-66A1-4D11-88C0-8482E98F788D}">
      <dgm:prSet/>
      <dgm:spPr/>
      <dgm:t>
        <a:bodyPr/>
        <a:lstStyle/>
        <a:p>
          <a:endParaRPr lang="pt-PT"/>
        </a:p>
      </dgm:t>
    </dgm:pt>
    <dgm:pt modelId="{7F1F9A34-4CC8-4B60-9298-3125AC23909B}">
      <dgm:prSet phldrT="[Texto]"/>
      <dgm:spPr/>
      <dgm:t>
        <a:bodyPr/>
        <a:lstStyle/>
        <a:p>
          <a:pPr algn="ctr"/>
          <a:r>
            <a:rPr lang="pt-PT" dirty="0" smtClean="0">
              <a:latin typeface="Arial"/>
              <a:ea typeface="+mn-ea"/>
              <a:cs typeface="Arial"/>
            </a:rPr>
            <a:t> 19 679</a:t>
          </a:r>
          <a:endParaRPr lang="pt-PT" dirty="0">
            <a:latin typeface="Arial"/>
            <a:ea typeface="+mn-ea"/>
            <a:cs typeface="Arial"/>
          </a:endParaRPr>
        </a:p>
      </dgm:t>
    </dgm:pt>
    <dgm:pt modelId="{0081960F-260F-4412-A70E-E1A7A6690F78}" type="parTrans" cxnId="{89E3EAB7-A573-478B-9DDA-0962B7C4C230}">
      <dgm:prSet/>
      <dgm:spPr/>
      <dgm:t>
        <a:bodyPr/>
        <a:lstStyle/>
        <a:p>
          <a:endParaRPr lang="pt-PT"/>
        </a:p>
      </dgm:t>
    </dgm:pt>
    <dgm:pt modelId="{DD9B583B-20C7-4CB9-893E-776E443149EA}" type="sibTrans" cxnId="{89E3EAB7-A573-478B-9DDA-0962B7C4C230}">
      <dgm:prSet/>
      <dgm:spPr/>
      <dgm:t>
        <a:bodyPr/>
        <a:lstStyle/>
        <a:p>
          <a:endParaRPr lang="pt-PT"/>
        </a:p>
      </dgm:t>
    </dgm:pt>
    <dgm:pt modelId="{7F167627-D2EA-4493-AE23-8A70CFFD5861}" type="pres">
      <dgm:prSet presAssocID="{55E39542-A243-458E-ACFF-8340171FD186}" presName="Name0" presStyleCnt="0">
        <dgm:presLayoutVars>
          <dgm:dir/>
          <dgm:animLvl val="lvl"/>
          <dgm:resizeHandles val="exact"/>
        </dgm:presLayoutVars>
      </dgm:prSet>
      <dgm:spPr/>
      <dgm:t>
        <a:bodyPr/>
        <a:lstStyle/>
        <a:p>
          <a:endParaRPr lang="pt-PT"/>
        </a:p>
      </dgm:t>
    </dgm:pt>
    <dgm:pt modelId="{3F26065D-4726-404C-8CAD-7A2B700F85FC}" type="pres">
      <dgm:prSet presAssocID="{128D9C13-71D3-4239-94EF-47186AD828F0}" presName="composite" presStyleCnt="0"/>
      <dgm:spPr/>
      <dgm:t>
        <a:bodyPr/>
        <a:lstStyle/>
        <a:p>
          <a:endParaRPr lang="pt-PT"/>
        </a:p>
      </dgm:t>
    </dgm:pt>
    <dgm:pt modelId="{E993AE7A-6D1C-4E3A-813E-8871BCD13FFC}" type="pres">
      <dgm:prSet presAssocID="{128D9C13-71D3-4239-94EF-47186AD828F0}" presName="parTx" presStyleLbl="alignNode1" presStyleIdx="0" presStyleCnt="3">
        <dgm:presLayoutVars>
          <dgm:chMax val="0"/>
          <dgm:chPref val="0"/>
          <dgm:bulletEnabled val="1"/>
        </dgm:presLayoutVars>
      </dgm:prSet>
      <dgm:spPr>
        <a:xfrm>
          <a:off x="0" y="743"/>
          <a:ext cx="1219324" cy="490965"/>
        </a:xfrm>
        <a:prstGeom prst="roundRect">
          <a:avLst/>
        </a:prstGeom>
      </dgm:spPr>
      <dgm:t>
        <a:bodyPr/>
        <a:lstStyle/>
        <a:p>
          <a:endParaRPr lang="pt-PT"/>
        </a:p>
      </dgm:t>
    </dgm:pt>
    <dgm:pt modelId="{13E37A43-5501-4FF9-848C-A683107ACCA0}" type="pres">
      <dgm:prSet presAssocID="{128D9C13-71D3-4239-94EF-47186AD828F0}" presName="desTx" presStyleLbl="alignAccFollowNode1" presStyleIdx="0" presStyleCnt="3">
        <dgm:presLayoutVars>
          <dgm:bulletEnabled val="1"/>
        </dgm:presLayoutVars>
      </dgm:prSet>
      <dgm:spPr>
        <a:xfrm rot="5400000">
          <a:off x="2106781" y="-837617"/>
          <a:ext cx="392772" cy="2167687"/>
        </a:xfrm>
        <a:prstGeom prst="round2SameRect">
          <a:avLst/>
        </a:prstGeom>
      </dgm:spPr>
      <dgm:t>
        <a:bodyPr/>
        <a:lstStyle/>
        <a:p>
          <a:endParaRPr lang="pt-PT"/>
        </a:p>
      </dgm:t>
    </dgm:pt>
    <dgm:pt modelId="{C0D13E2A-3D37-4E86-8041-A5C9028B8B1D}" type="pres">
      <dgm:prSet presAssocID="{24272D63-09FF-4069-A7C3-30AC992811E5}" presName="space" presStyleCnt="0"/>
      <dgm:spPr/>
      <dgm:t>
        <a:bodyPr/>
        <a:lstStyle/>
        <a:p>
          <a:endParaRPr lang="pt-PT"/>
        </a:p>
      </dgm:t>
    </dgm:pt>
    <dgm:pt modelId="{81EE6A52-7BDA-4E5D-9E63-D189C4CB4B8B}" type="pres">
      <dgm:prSet presAssocID="{3CA4DDA2-5373-4CEA-9305-15733228BB69}" presName="composite" presStyleCnt="0"/>
      <dgm:spPr/>
      <dgm:t>
        <a:bodyPr/>
        <a:lstStyle/>
        <a:p>
          <a:endParaRPr lang="pt-PT"/>
        </a:p>
      </dgm:t>
    </dgm:pt>
    <dgm:pt modelId="{7D636EF7-BC50-4122-9608-E47243E3145E}" type="pres">
      <dgm:prSet presAssocID="{3CA4DDA2-5373-4CEA-9305-15733228BB69}" presName="parTx" presStyleLbl="alignNode1" presStyleIdx="1" presStyleCnt="3" custLinFactNeighborY="-3307">
        <dgm:presLayoutVars>
          <dgm:chMax val="0"/>
          <dgm:chPref val="0"/>
          <dgm:bulletEnabled val="1"/>
        </dgm:presLayoutVars>
      </dgm:prSet>
      <dgm:spPr>
        <a:xfrm>
          <a:off x="0" y="516258"/>
          <a:ext cx="1219324" cy="490965"/>
        </a:xfrm>
        <a:prstGeom prst="roundRect">
          <a:avLst/>
        </a:prstGeom>
      </dgm:spPr>
      <dgm:t>
        <a:bodyPr/>
        <a:lstStyle/>
        <a:p>
          <a:endParaRPr lang="pt-PT"/>
        </a:p>
      </dgm:t>
    </dgm:pt>
    <dgm:pt modelId="{C68B7FF5-323B-4411-9828-C7B677C7E1F0}" type="pres">
      <dgm:prSet presAssocID="{3CA4DDA2-5373-4CEA-9305-15733228BB69}" presName="desTx" presStyleLbl="alignAccFollowNode1" presStyleIdx="1" presStyleCnt="3">
        <dgm:presLayoutVars>
          <dgm:bulletEnabled val="1"/>
        </dgm:presLayoutVars>
      </dgm:prSet>
      <dgm:spPr>
        <a:xfrm rot="5400000">
          <a:off x="2106781" y="-322102"/>
          <a:ext cx="392772" cy="2167687"/>
        </a:xfrm>
        <a:prstGeom prst="round2SameRect">
          <a:avLst/>
        </a:prstGeom>
      </dgm:spPr>
      <dgm:t>
        <a:bodyPr/>
        <a:lstStyle/>
        <a:p>
          <a:endParaRPr lang="pt-PT"/>
        </a:p>
      </dgm:t>
    </dgm:pt>
    <dgm:pt modelId="{25BA8502-B36D-4C32-B554-24D3353F02EA}" type="pres">
      <dgm:prSet presAssocID="{E18F8CC2-3F57-4CBB-890B-3A7C47100EE4}" presName="space" presStyleCnt="0"/>
      <dgm:spPr/>
      <dgm:t>
        <a:bodyPr/>
        <a:lstStyle/>
        <a:p>
          <a:endParaRPr lang="pt-PT"/>
        </a:p>
      </dgm:t>
    </dgm:pt>
    <dgm:pt modelId="{F6251440-62C7-43D2-8DD2-559749284953}" type="pres">
      <dgm:prSet presAssocID="{69A6E41C-9497-41E1-9584-B4B7744C71E6}" presName="composite" presStyleCnt="0"/>
      <dgm:spPr/>
      <dgm:t>
        <a:bodyPr/>
        <a:lstStyle/>
        <a:p>
          <a:endParaRPr lang="pt-PT"/>
        </a:p>
      </dgm:t>
    </dgm:pt>
    <dgm:pt modelId="{3D397925-36A6-4A9B-8BFD-1717EDD8FAF2}" type="pres">
      <dgm:prSet presAssocID="{69A6E41C-9497-41E1-9584-B4B7744C71E6}" presName="parTx" presStyleLbl="alignNode1" presStyleIdx="2" presStyleCnt="3">
        <dgm:presLayoutVars>
          <dgm:chMax val="0"/>
          <dgm:chPref val="0"/>
          <dgm:bulletEnabled val="1"/>
        </dgm:presLayoutVars>
      </dgm:prSet>
      <dgm:spPr>
        <a:xfrm>
          <a:off x="0" y="1031772"/>
          <a:ext cx="1219324" cy="490965"/>
        </a:xfrm>
        <a:prstGeom prst="roundRect">
          <a:avLst/>
        </a:prstGeom>
      </dgm:spPr>
      <dgm:t>
        <a:bodyPr/>
        <a:lstStyle/>
        <a:p>
          <a:endParaRPr lang="pt-PT"/>
        </a:p>
      </dgm:t>
    </dgm:pt>
    <dgm:pt modelId="{A44A0841-DAAE-44B7-9080-E99268A18174}" type="pres">
      <dgm:prSet presAssocID="{69A6E41C-9497-41E1-9584-B4B7744C71E6}" presName="desTx" presStyleLbl="alignAccFollowNode1" presStyleIdx="2" presStyleCnt="3">
        <dgm:presLayoutVars>
          <dgm:bulletEnabled val="1"/>
        </dgm:presLayoutVars>
      </dgm:prSet>
      <dgm:spPr>
        <a:xfrm rot="5400000">
          <a:off x="2106781" y="193411"/>
          <a:ext cx="392772" cy="2167687"/>
        </a:xfrm>
        <a:prstGeom prst="round2SameRect">
          <a:avLst/>
        </a:prstGeom>
      </dgm:spPr>
      <dgm:t>
        <a:bodyPr/>
        <a:lstStyle/>
        <a:p>
          <a:endParaRPr lang="pt-PT"/>
        </a:p>
      </dgm:t>
    </dgm:pt>
  </dgm:ptLst>
  <dgm:cxnLst>
    <dgm:cxn modelId="{89E3EAB7-A573-478B-9DDA-0962B7C4C230}" srcId="{69A6E41C-9497-41E1-9584-B4B7744C71E6}" destId="{7F1F9A34-4CC8-4B60-9298-3125AC23909B}" srcOrd="0" destOrd="0" parTransId="{0081960F-260F-4412-A70E-E1A7A6690F78}" sibTransId="{DD9B583B-20C7-4CB9-893E-776E443149EA}"/>
    <dgm:cxn modelId="{F07FBAC2-8DDA-4F36-96FD-CBEBB4B7979D}" srcId="{3CA4DDA2-5373-4CEA-9305-15733228BB69}" destId="{D84D06A7-BBFB-4010-B3D2-11446C4E1DB4}" srcOrd="0" destOrd="0" parTransId="{76878382-880F-4CD8-93FA-DBF034196785}" sibTransId="{93805D95-7A78-4E7C-821D-985EBDC8619E}"/>
    <dgm:cxn modelId="{6FCC358D-9C1D-4D21-8EE1-632BA60BAC3C}" srcId="{55E39542-A243-458E-ACFF-8340171FD186}" destId="{3CA4DDA2-5373-4CEA-9305-15733228BB69}" srcOrd="1" destOrd="0" parTransId="{1A8485A7-3C6D-4856-9603-6D66D6AD2D29}" sibTransId="{E18F8CC2-3F57-4CBB-890B-3A7C47100EE4}"/>
    <dgm:cxn modelId="{576E548A-DB12-4212-A92F-A16508E23DF5}" srcId="{128D9C13-71D3-4239-94EF-47186AD828F0}" destId="{470501D3-E290-4F0D-AE7D-B161F4859D8F}" srcOrd="0" destOrd="0" parTransId="{1EDF74AC-3EBF-4165-9B7F-A6A5FD1F0AC3}" sibTransId="{93226138-FF7A-4279-AD1A-B8AF321F42D0}"/>
    <dgm:cxn modelId="{6E20098E-BC37-489C-A876-F6C122F3B09D}" type="presOf" srcId="{55E39542-A243-458E-ACFF-8340171FD186}" destId="{7F167627-D2EA-4493-AE23-8A70CFFD5861}" srcOrd="0" destOrd="0" presId="urn:microsoft.com/office/officeart/2005/8/layout/hList1"/>
    <dgm:cxn modelId="{4CF1B7F3-E1F6-44DB-8671-D86B8B5B4024}" type="presOf" srcId="{69A6E41C-9497-41E1-9584-B4B7744C71E6}" destId="{3D397925-36A6-4A9B-8BFD-1717EDD8FAF2}" srcOrd="0" destOrd="0" presId="urn:microsoft.com/office/officeart/2005/8/layout/hList1"/>
    <dgm:cxn modelId="{20D7C094-AA3B-48D2-B8D1-BE6E150B93D4}" srcId="{55E39542-A243-458E-ACFF-8340171FD186}" destId="{128D9C13-71D3-4239-94EF-47186AD828F0}" srcOrd="0" destOrd="0" parTransId="{4722F148-72F7-4265-B296-FE1191E426A6}" sibTransId="{24272D63-09FF-4069-A7C3-30AC992811E5}"/>
    <dgm:cxn modelId="{A754417A-66A1-4D11-88C0-8482E98F788D}" srcId="{55E39542-A243-458E-ACFF-8340171FD186}" destId="{69A6E41C-9497-41E1-9584-B4B7744C71E6}" srcOrd="2" destOrd="0" parTransId="{33E61090-1D5D-40BB-A554-C368F845BFF8}" sibTransId="{A4DCA226-C1CE-4D64-9429-7F12A5F71258}"/>
    <dgm:cxn modelId="{847662D1-1C9C-4160-8F49-397A8285F4A9}" type="presOf" srcId="{7F1F9A34-4CC8-4B60-9298-3125AC23909B}" destId="{A44A0841-DAAE-44B7-9080-E99268A18174}" srcOrd="0" destOrd="0" presId="urn:microsoft.com/office/officeart/2005/8/layout/hList1"/>
    <dgm:cxn modelId="{5FB52106-63ED-43A1-BA71-A1034A3D37AC}" type="presOf" srcId="{3CA4DDA2-5373-4CEA-9305-15733228BB69}" destId="{7D636EF7-BC50-4122-9608-E47243E3145E}" srcOrd="0" destOrd="0" presId="urn:microsoft.com/office/officeart/2005/8/layout/hList1"/>
    <dgm:cxn modelId="{40381FAB-5CC2-4AEC-82D4-5E4D284CC8F1}" type="presOf" srcId="{D84D06A7-BBFB-4010-B3D2-11446C4E1DB4}" destId="{C68B7FF5-323B-4411-9828-C7B677C7E1F0}" srcOrd="0" destOrd="0" presId="urn:microsoft.com/office/officeart/2005/8/layout/hList1"/>
    <dgm:cxn modelId="{D3842B24-973A-42B9-878D-D689A741FB3E}" type="presOf" srcId="{470501D3-E290-4F0D-AE7D-B161F4859D8F}" destId="{13E37A43-5501-4FF9-848C-A683107ACCA0}" srcOrd="0" destOrd="0" presId="urn:microsoft.com/office/officeart/2005/8/layout/hList1"/>
    <dgm:cxn modelId="{9E9621D5-A1FF-4BAB-AFEF-09AE64E8DA9E}" type="presOf" srcId="{128D9C13-71D3-4239-94EF-47186AD828F0}" destId="{E993AE7A-6D1C-4E3A-813E-8871BCD13FFC}" srcOrd="0" destOrd="0" presId="urn:microsoft.com/office/officeart/2005/8/layout/hList1"/>
    <dgm:cxn modelId="{F696A3B7-289B-45F6-B309-333FA2FEBBAF}" type="presParOf" srcId="{7F167627-D2EA-4493-AE23-8A70CFFD5861}" destId="{3F26065D-4726-404C-8CAD-7A2B700F85FC}" srcOrd="0" destOrd="0" presId="urn:microsoft.com/office/officeart/2005/8/layout/hList1"/>
    <dgm:cxn modelId="{2FDFCFA8-AC19-40E2-AFF8-A96EF1C2AC04}" type="presParOf" srcId="{3F26065D-4726-404C-8CAD-7A2B700F85FC}" destId="{E993AE7A-6D1C-4E3A-813E-8871BCD13FFC}" srcOrd="0" destOrd="0" presId="urn:microsoft.com/office/officeart/2005/8/layout/hList1"/>
    <dgm:cxn modelId="{339D809E-DF69-4E65-B717-1C83FEE7FDA7}" type="presParOf" srcId="{3F26065D-4726-404C-8CAD-7A2B700F85FC}" destId="{13E37A43-5501-4FF9-848C-A683107ACCA0}" srcOrd="1" destOrd="0" presId="urn:microsoft.com/office/officeart/2005/8/layout/hList1"/>
    <dgm:cxn modelId="{9BC1E68E-47F7-4806-9DE6-B414CFCFE2C5}" type="presParOf" srcId="{7F167627-D2EA-4493-AE23-8A70CFFD5861}" destId="{C0D13E2A-3D37-4E86-8041-A5C9028B8B1D}" srcOrd="1" destOrd="0" presId="urn:microsoft.com/office/officeart/2005/8/layout/hList1"/>
    <dgm:cxn modelId="{BAE42EF9-097C-44BA-BDAE-3485086E1FF1}" type="presParOf" srcId="{7F167627-D2EA-4493-AE23-8A70CFFD5861}" destId="{81EE6A52-7BDA-4E5D-9E63-D189C4CB4B8B}" srcOrd="2" destOrd="0" presId="urn:microsoft.com/office/officeart/2005/8/layout/hList1"/>
    <dgm:cxn modelId="{1BA0FFC5-9A09-4C30-8BAD-F68E83AA5617}" type="presParOf" srcId="{81EE6A52-7BDA-4E5D-9E63-D189C4CB4B8B}" destId="{7D636EF7-BC50-4122-9608-E47243E3145E}" srcOrd="0" destOrd="0" presId="urn:microsoft.com/office/officeart/2005/8/layout/hList1"/>
    <dgm:cxn modelId="{231993F8-9183-4A97-A34F-6307C070FEF0}" type="presParOf" srcId="{81EE6A52-7BDA-4E5D-9E63-D189C4CB4B8B}" destId="{C68B7FF5-323B-4411-9828-C7B677C7E1F0}" srcOrd="1" destOrd="0" presId="urn:microsoft.com/office/officeart/2005/8/layout/hList1"/>
    <dgm:cxn modelId="{F3660934-BFE2-41B9-B9AE-914204A68938}" type="presParOf" srcId="{7F167627-D2EA-4493-AE23-8A70CFFD5861}" destId="{25BA8502-B36D-4C32-B554-24D3353F02EA}" srcOrd="3" destOrd="0" presId="urn:microsoft.com/office/officeart/2005/8/layout/hList1"/>
    <dgm:cxn modelId="{D6115DD3-C9BB-4D60-ACD8-A2CF9F28BA02}" type="presParOf" srcId="{7F167627-D2EA-4493-AE23-8A70CFFD5861}" destId="{F6251440-62C7-43D2-8DD2-559749284953}" srcOrd="4" destOrd="0" presId="urn:microsoft.com/office/officeart/2005/8/layout/hList1"/>
    <dgm:cxn modelId="{8DDFA9E2-4C47-40AE-B7E7-645E15843285}" type="presParOf" srcId="{F6251440-62C7-43D2-8DD2-559749284953}" destId="{3D397925-36A6-4A9B-8BFD-1717EDD8FAF2}" srcOrd="0" destOrd="0" presId="urn:microsoft.com/office/officeart/2005/8/layout/hList1"/>
    <dgm:cxn modelId="{13A08A6B-8379-4ED3-A72C-E8041B6EA06C}" type="presParOf" srcId="{F6251440-62C7-43D2-8DD2-559749284953}" destId="{A44A0841-DAAE-44B7-9080-E99268A181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3AE7A-6D1C-4E3A-813E-8871BCD13FFC}">
      <dsp:nvSpPr>
        <dsp:cNvPr id="0" name=""/>
        <dsp:cNvSpPr/>
      </dsp:nvSpPr>
      <dsp:spPr>
        <a:xfrm>
          <a:off x="899" y="398141"/>
          <a:ext cx="877500" cy="288000"/>
        </a:xfrm>
        <a:prstGeom prst="round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isometricOffAxis1Right" zoom="95000"/>
          <a:lightRig rig="flat" dir="t"/>
        </a:scene3d>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pt-PT" sz="1000" kern="1200" dirty="0" smtClean="0">
              <a:latin typeface="Arial"/>
              <a:ea typeface="+mn-ea"/>
              <a:cs typeface="Arial"/>
            </a:rPr>
            <a:t>Mutual SME</a:t>
          </a:r>
          <a:endParaRPr lang="pt-PT" sz="1000" kern="1200" dirty="0">
            <a:latin typeface="Arial"/>
            <a:ea typeface="+mn-ea"/>
            <a:cs typeface="Arial"/>
          </a:endParaRPr>
        </a:p>
      </dsp:txBody>
      <dsp:txXfrm>
        <a:off x="14958" y="412200"/>
        <a:ext cx="849382" cy="259882"/>
      </dsp:txXfrm>
    </dsp:sp>
    <dsp:sp modelId="{13E37A43-5501-4FF9-848C-A683107ACCA0}">
      <dsp:nvSpPr>
        <dsp:cNvPr id="0" name=""/>
        <dsp:cNvSpPr/>
      </dsp:nvSpPr>
      <dsp:spPr>
        <a:xfrm>
          <a:off x="899" y="686141"/>
          <a:ext cx="877500" cy="439200"/>
        </a:xfrm>
        <a:prstGeom prst="round2SameRect">
          <a:avLst/>
        </a:prstGeom>
        <a:solidFill>
          <a:schemeClr val="accent1">
            <a:alpha val="90000"/>
            <a:tint val="40000"/>
            <a:hueOff val="0"/>
            <a:satOff val="0"/>
            <a:lumOff val="0"/>
            <a:alphaOff val="0"/>
          </a:schemeClr>
        </a:solidFill>
        <a:ln>
          <a:no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Char char="••"/>
          </a:pPr>
          <a:r>
            <a:rPr lang="pt-PT" sz="1000" kern="1200" dirty="0" smtClean="0">
              <a:latin typeface="Arial"/>
              <a:ea typeface="+mn-ea"/>
              <a:cs typeface="Arial"/>
            </a:rPr>
            <a:t>&gt; 67 000</a:t>
          </a:r>
          <a:endParaRPr lang="pt-PT" sz="1000" kern="1200" dirty="0">
            <a:latin typeface="Arial"/>
            <a:ea typeface="+mn-ea"/>
            <a:cs typeface="Arial"/>
          </a:endParaRPr>
        </a:p>
      </dsp:txBody>
      <dsp:txXfrm>
        <a:off x="22339" y="707581"/>
        <a:ext cx="834620" cy="417760"/>
      </dsp:txXfrm>
    </dsp:sp>
    <dsp:sp modelId="{7D636EF7-BC50-4122-9608-E47243E3145E}">
      <dsp:nvSpPr>
        <dsp:cNvPr id="0" name=""/>
        <dsp:cNvSpPr/>
      </dsp:nvSpPr>
      <dsp:spPr>
        <a:xfrm>
          <a:off x="1001250" y="388616"/>
          <a:ext cx="877500" cy="288000"/>
        </a:xfrm>
        <a:prstGeom prst="round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isometricOffAxis1Right" zoom="95000"/>
          <a:lightRig rig="flat" dir="t"/>
        </a:scene3d>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noProof="0" dirty="0" smtClean="0">
              <a:latin typeface="Arial"/>
              <a:ea typeface="+mn-ea"/>
              <a:cs typeface="Arial"/>
            </a:rPr>
            <a:t>Employment</a:t>
          </a:r>
          <a:endParaRPr lang="en-US" sz="1000" kern="1200" noProof="0" dirty="0">
            <a:latin typeface="Arial"/>
            <a:ea typeface="+mn-ea"/>
            <a:cs typeface="Arial"/>
          </a:endParaRPr>
        </a:p>
      </dsp:txBody>
      <dsp:txXfrm>
        <a:off x="1015309" y="402675"/>
        <a:ext cx="849382" cy="259882"/>
      </dsp:txXfrm>
    </dsp:sp>
    <dsp:sp modelId="{C68B7FF5-323B-4411-9828-C7B677C7E1F0}">
      <dsp:nvSpPr>
        <dsp:cNvPr id="0" name=""/>
        <dsp:cNvSpPr/>
      </dsp:nvSpPr>
      <dsp:spPr>
        <a:xfrm>
          <a:off x="1001250" y="686141"/>
          <a:ext cx="877500" cy="439200"/>
        </a:xfrm>
        <a:prstGeom prst="round2SameRect">
          <a:avLst/>
        </a:prstGeom>
        <a:solidFill>
          <a:schemeClr val="accent1">
            <a:alpha val="90000"/>
            <a:tint val="40000"/>
            <a:hueOff val="0"/>
            <a:satOff val="0"/>
            <a:lumOff val="0"/>
            <a:alphaOff val="0"/>
          </a:schemeClr>
        </a:solidFill>
        <a:ln>
          <a:no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Char char="••"/>
          </a:pPr>
          <a:r>
            <a:rPr lang="pt-PT" sz="1000" kern="1200" dirty="0" smtClean="0">
              <a:latin typeface="Arial"/>
              <a:ea typeface="+mn-ea"/>
              <a:cs typeface="Arial"/>
            </a:rPr>
            <a:t>&gt; 968 000</a:t>
          </a:r>
          <a:endParaRPr lang="pt-PT" sz="1000" kern="1200" dirty="0">
            <a:latin typeface="Arial"/>
            <a:ea typeface="+mn-ea"/>
            <a:cs typeface="Arial"/>
          </a:endParaRPr>
        </a:p>
      </dsp:txBody>
      <dsp:txXfrm>
        <a:off x="1022690" y="707581"/>
        <a:ext cx="834620" cy="417760"/>
      </dsp:txXfrm>
    </dsp:sp>
    <dsp:sp modelId="{3D397925-36A6-4A9B-8BFD-1717EDD8FAF2}">
      <dsp:nvSpPr>
        <dsp:cNvPr id="0" name=""/>
        <dsp:cNvSpPr/>
      </dsp:nvSpPr>
      <dsp:spPr>
        <a:xfrm>
          <a:off x="2001600" y="398141"/>
          <a:ext cx="877500" cy="288000"/>
        </a:xfrm>
        <a:prstGeom prst="round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isometricOffAxis1Right" zoom="95000"/>
          <a:lightRig rig="flat" dir="t"/>
        </a:scene3d>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noProof="0" dirty="0" smtClean="0">
              <a:latin typeface="Arial"/>
              <a:ea typeface="+mn-ea"/>
              <a:cs typeface="Arial"/>
            </a:rPr>
            <a:t>Nr</a:t>
          </a:r>
          <a:r>
            <a:rPr lang="pt-PT" sz="1000" kern="1200" dirty="0" smtClean="0">
              <a:latin typeface="Arial"/>
              <a:ea typeface="+mn-ea"/>
              <a:cs typeface="Arial"/>
            </a:rPr>
            <a:t>. Students</a:t>
          </a:r>
          <a:endParaRPr lang="pt-PT" sz="1000" kern="1200" dirty="0">
            <a:latin typeface="Arial"/>
            <a:ea typeface="+mn-ea"/>
            <a:cs typeface="Arial"/>
          </a:endParaRPr>
        </a:p>
      </dsp:txBody>
      <dsp:txXfrm>
        <a:off x="2015659" y="412200"/>
        <a:ext cx="849382" cy="259882"/>
      </dsp:txXfrm>
    </dsp:sp>
    <dsp:sp modelId="{A44A0841-DAAE-44B7-9080-E99268A18174}">
      <dsp:nvSpPr>
        <dsp:cNvPr id="0" name=""/>
        <dsp:cNvSpPr/>
      </dsp:nvSpPr>
      <dsp:spPr>
        <a:xfrm>
          <a:off x="2001600" y="686141"/>
          <a:ext cx="877500" cy="439200"/>
        </a:xfrm>
        <a:prstGeom prst="round2SameRect">
          <a:avLst/>
        </a:prstGeom>
        <a:solidFill>
          <a:schemeClr val="accent1">
            <a:alpha val="90000"/>
            <a:tint val="40000"/>
            <a:hueOff val="0"/>
            <a:satOff val="0"/>
            <a:lumOff val="0"/>
            <a:alphaOff val="0"/>
          </a:schemeClr>
        </a:solidFill>
        <a:ln>
          <a:no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Char char="••"/>
          </a:pPr>
          <a:r>
            <a:rPr lang="pt-PT" sz="1000" kern="1200" dirty="0" smtClean="0">
              <a:latin typeface="Arial"/>
              <a:ea typeface="+mn-ea"/>
              <a:cs typeface="Arial"/>
            </a:rPr>
            <a:t> 19 679</a:t>
          </a:r>
          <a:endParaRPr lang="pt-PT" sz="1000" kern="1200" dirty="0">
            <a:latin typeface="Arial"/>
            <a:ea typeface="+mn-ea"/>
            <a:cs typeface="Arial"/>
          </a:endParaRPr>
        </a:p>
      </dsp:txBody>
      <dsp:txXfrm>
        <a:off x="2023040" y="707581"/>
        <a:ext cx="834620" cy="4177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49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1614" y="0"/>
            <a:ext cx="3037117" cy="464971"/>
          </a:xfrm>
          <a:prstGeom prst="rect">
            <a:avLst/>
          </a:prstGeom>
        </p:spPr>
        <p:txBody>
          <a:bodyPr vert="horz" lIns="91440" tIns="45720" rIns="91440" bIns="45720" rtlCol="0"/>
          <a:lstStyle>
            <a:lvl1pPr algn="r">
              <a:defRPr sz="1200"/>
            </a:lvl1pPr>
          </a:lstStyle>
          <a:p>
            <a:fld id="{897F35B5-755B-4164-8D9B-D5D0412701CC}" type="datetimeFigureOut">
              <a:rPr lang="en-GB" smtClean="0"/>
              <a:t>25/09/2013</a:t>
            </a:fld>
            <a:endParaRPr lang="en-GB"/>
          </a:p>
        </p:txBody>
      </p:sp>
      <p:sp>
        <p:nvSpPr>
          <p:cNvPr id="4" name="Footer Placeholder 3"/>
          <p:cNvSpPr>
            <a:spLocks noGrp="1"/>
          </p:cNvSpPr>
          <p:nvPr>
            <p:ph type="ftr" sz="quarter" idx="2"/>
          </p:nvPr>
        </p:nvSpPr>
        <p:spPr>
          <a:xfrm>
            <a:off x="0" y="8829920"/>
            <a:ext cx="3037117" cy="46497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1614" y="8829920"/>
            <a:ext cx="3037117" cy="464971"/>
          </a:xfrm>
          <a:prstGeom prst="rect">
            <a:avLst/>
          </a:prstGeom>
        </p:spPr>
        <p:txBody>
          <a:bodyPr vert="horz" lIns="91440" tIns="45720" rIns="91440" bIns="45720" rtlCol="0" anchor="b"/>
          <a:lstStyle>
            <a:lvl1pPr algn="r">
              <a:defRPr sz="1200"/>
            </a:lvl1pPr>
          </a:lstStyle>
          <a:p>
            <a:fld id="{04D3D5E8-6D96-4272-A21A-0BD310C695C8}" type="slidenum">
              <a:rPr lang="en-GB" smtClean="0"/>
              <a:t>‹nº›</a:t>
            </a:fld>
            <a:endParaRPr lang="en-GB"/>
          </a:p>
        </p:txBody>
      </p:sp>
    </p:spTree>
    <p:extLst>
      <p:ext uri="{BB962C8B-B14F-4D97-AF65-F5344CB8AC3E}">
        <p14:creationId xmlns:p14="http://schemas.microsoft.com/office/powerpoint/2010/main" val="415772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F1E112B-80BE-493D-9BCC-375220F1AB3C}" type="datetimeFigureOut">
              <a:rPr lang="pt-PT" smtClean="0"/>
              <a:pPr/>
              <a:t>25-09-2013</a:t>
            </a:fld>
            <a:endParaRPr lang="pt-PT"/>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B1E8846-6F15-4449-8CB3-9A63D0EC4349}" type="slidenum">
              <a:rPr lang="pt-PT" smtClean="0"/>
              <a:pPr/>
              <a:t>‹nº›</a:t>
            </a:fld>
            <a:endParaRPr lang="pt-PT"/>
          </a:p>
        </p:txBody>
      </p:sp>
    </p:spTree>
    <p:extLst>
      <p:ext uri="{BB962C8B-B14F-4D97-AF65-F5344CB8AC3E}">
        <p14:creationId xmlns:p14="http://schemas.microsoft.com/office/powerpoint/2010/main" val="298032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9" y="8830697"/>
            <a:ext cx="3037841" cy="464231"/>
          </a:xfrm>
          <a:prstGeom prst="rect">
            <a:avLst/>
          </a:prstGeom>
          <a:noFill/>
          <a:ln w="9525">
            <a:noFill/>
            <a:miter lim="800000"/>
            <a:headEnd/>
            <a:tailEnd/>
          </a:ln>
        </p:spPr>
        <p:txBody>
          <a:bodyPr lIns="92152" tIns="46076" rIns="92152" bIns="46076" anchor="b"/>
          <a:lstStyle/>
          <a:p>
            <a:pPr algn="r" defTabSz="920518"/>
            <a:fld id="{5B1EFA19-FD89-4099-A59D-A4D35D75669E}" type="slidenum">
              <a:rPr lang="de-DE" sz="1200">
                <a:latin typeface="Times New Roman" pitchFamily="18" charset="0"/>
              </a:rPr>
              <a:pPr algn="r" defTabSz="920518"/>
              <a:t>2</a:t>
            </a:fld>
            <a:endParaRPr lang="de-DE" sz="1200" dirty="0">
              <a:latin typeface="Times New Roman" pitchFamily="18" charset="0"/>
            </a:endParaRPr>
          </a:p>
        </p:txBody>
      </p:sp>
      <p:sp>
        <p:nvSpPr>
          <p:cNvPr id="23555" name="Rectangle 2"/>
          <p:cNvSpPr>
            <a:spLocks noGrp="1" noRot="1" noChangeAspect="1" noChangeArrowheads="1" noTextEdit="1"/>
          </p:cNvSpPr>
          <p:nvPr>
            <p:ph type="sldImg"/>
          </p:nvPr>
        </p:nvSpPr>
        <p:spPr>
          <a:xfrm>
            <a:off x="1182688" y="698500"/>
            <a:ext cx="4649787" cy="3487738"/>
          </a:xfrm>
          <a:ln/>
        </p:spPr>
      </p:sp>
      <p:sp>
        <p:nvSpPr>
          <p:cNvPr id="23556"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942" y="8830697"/>
            <a:ext cx="3037841" cy="464231"/>
          </a:xfrm>
          <a:prstGeom prst="rect">
            <a:avLst/>
          </a:prstGeom>
          <a:noFill/>
          <a:ln w="9525">
            <a:noFill/>
            <a:miter lim="800000"/>
            <a:headEnd/>
            <a:tailEnd/>
          </a:ln>
        </p:spPr>
        <p:txBody>
          <a:bodyPr lIns="92123" tIns="46060" rIns="92123" bIns="46060" anchor="b"/>
          <a:lstStyle/>
          <a:p>
            <a:pPr algn="r" defTabSz="920225"/>
            <a:fld id="{D4E450F3-36F7-47AE-82D1-A9F66F331096}" type="slidenum">
              <a:rPr lang="de-DE" sz="1200">
                <a:latin typeface="Times New Roman" pitchFamily="18" charset="0"/>
              </a:rPr>
              <a:pPr algn="r" defTabSz="920225"/>
              <a:t>12</a:t>
            </a:fld>
            <a:endParaRPr lang="de-DE" sz="1200" dirty="0">
              <a:latin typeface="Times New Roman" pitchFamily="18" charset="0"/>
            </a:endParaRPr>
          </a:p>
        </p:txBody>
      </p:sp>
      <p:sp>
        <p:nvSpPr>
          <p:cNvPr id="25603" name="Rectangle 2"/>
          <p:cNvSpPr>
            <a:spLocks noGrp="1" noRot="1" noChangeAspect="1" noChangeArrowheads="1" noTextEdit="1"/>
          </p:cNvSpPr>
          <p:nvPr>
            <p:ph type="sldImg"/>
          </p:nvPr>
        </p:nvSpPr>
        <p:spPr>
          <a:xfrm>
            <a:off x="1181100" y="696913"/>
            <a:ext cx="4652963" cy="3489325"/>
          </a:xfrm>
          <a:ln/>
        </p:spPr>
      </p:sp>
      <p:sp>
        <p:nvSpPr>
          <p:cNvPr id="25604" name="Rectangle 3"/>
          <p:cNvSpPr>
            <a:spLocks noGrp="1" noChangeArrowheads="1"/>
          </p:cNvSpPr>
          <p:nvPr>
            <p:ph type="body" idx="1"/>
          </p:nvPr>
        </p:nvSpPr>
        <p:spPr>
          <a:xfrm>
            <a:off x="933099" y="4415352"/>
            <a:ext cx="5144205" cy="4182495"/>
          </a:xfrm>
          <a:noFill/>
          <a:ln/>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0938" y="8830697"/>
            <a:ext cx="3037840" cy="464231"/>
          </a:xfrm>
          <a:prstGeom prst="rect">
            <a:avLst/>
          </a:prstGeom>
          <a:noFill/>
          <a:ln w="9525">
            <a:noFill/>
            <a:miter lim="800000"/>
            <a:headEnd/>
            <a:tailEnd/>
          </a:ln>
        </p:spPr>
        <p:txBody>
          <a:bodyPr lIns="92811" tIns="46405" rIns="92811" bIns="46405" anchor="b"/>
          <a:lstStyle/>
          <a:p>
            <a:pPr algn="r" defTabSz="927100"/>
            <a:fld id="{6D35AE46-B9FF-4EC3-81F4-EEA7624411A0}" type="slidenum">
              <a:rPr lang="de-DE" sz="1200">
                <a:latin typeface="Times New Roman" pitchFamily="18" charset="0"/>
              </a:rPr>
              <a:pPr algn="r" defTabSz="927100"/>
              <a:t>13</a:t>
            </a:fld>
            <a:endParaRPr lang="de-DE" sz="1200">
              <a:latin typeface="Times New Roman" pitchFamily="18" charset="0"/>
            </a:endParaRPr>
          </a:p>
        </p:txBody>
      </p:sp>
      <p:sp>
        <p:nvSpPr>
          <p:cNvPr id="29699" name="Rectangle 2"/>
          <p:cNvSpPr>
            <a:spLocks noGrp="1" noRot="1" noChangeAspect="1" noChangeArrowheads="1" noTextEdit="1"/>
          </p:cNvSpPr>
          <p:nvPr>
            <p:ph type="sldImg"/>
          </p:nvPr>
        </p:nvSpPr>
        <p:spPr>
          <a:xfrm>
            <a:off x="1182688" y="698500"/>
            <a:ext cx="4649787" cy="3486150"/>
          </a:xfrm>
          <a:ln/>
        </p:spPr>
      </p:sp>
      <p:sp>
        <p:nvSpPr>
          <p:cNvPr id="29700"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938" y="8830697"/>
            <a:ext cx="3037840" cy="464231"/>
          </a:xfrm>
          <a:prstGeom prst="rect">
            <a:avLst/>
          </a:prstGeom>
          <a:noFill/>
          <a:ln w="9525">
            <a:noFill/>
            <a:miter lim="800000"/>
            <a:headEnd/>
            <a:tailEnd/>
          </a:ln>
        </p:spPr>
        <p:txBody>
          <a:bodyPr lIns="92811" tIns="46405" rIns="92811" bIns="46405" anchor="b"/>
          <a:lstStyle/>
          <a:p>
            <a:pPr algn="r" defTabSz="927100"/>
            <a:fld id="{A4B702B8-AFED-4A27-A1BA-600B194102D5}" type="slidenum">
              <a:rPr lang="de-DE" sz="1200">
                <a:latin typeface="Times New Roman" pitchFamily="18" charset="0"/>
              </a:rPr>
              <a:pPr algn="r" defTabSz="927100"/>
              <a:t>14</a:t>
            </a:fld>
            <a:endParaRPr lang="de-DE" sz="1200">
              <a:latin typeface="Times New Roman" pitchFamily="18" charset="0"/>
            </a:endParaRPr>
          </a:p>
        </p:txBody>
      </p:sp>
      <p:sp>
        <p:nvSpPr>
          <p:cNvPr id="28675" name="Rectangle 2"/>
          <p:cNvSpPr>
            <a:spLocks noGrp="1" noRot="1" noChangeAspect="1" noChangeArrowheads="1" noTextEdit="1"/>
          </p:cNvSpPr>
          <p:nvPr>
            <p:ph type="sldImg"/>
          </p:nvPr>
        </p:nvSpPr>
        <p:spPr>
          <a:xfrm>
            <a:off x="1182688" y="698500"/>
            <a:ext cx="4649787" cy="3486150"/>
          </a:xfrm>
          <a:ln/>
        </p:spPr>
      </p:sp>
      <p:sp>
        <p:nvSpPr>
          <p:cNvPr id="28676"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938" y="8830697"/>
            <a:ext cx="3037840" cy="464231"/>
          </a:xfrm>
          <a:prstGeom prst="rect">
            <a:avLst/>
          </a:prstGeom>
          <a:noFill/>
          <a:ln w="9525">
            <a:noFill/>
            <a:miter lim="800000"/>
            <a:headEnd/>
            <a:tailEnd/>
          </a:ln>
        </p:spPr>
        <p:txBody>
          <a:bodyPr lIns="92811" tIns="46405" rIns="92811" bIns="46405" anchor="b"/>
          <a:lstStyle/>
          <a:p>
            <a:pPr algn="r" defTabSz="927100"/>
            <a:fld id="{A4B702B8-AFED-4A27-A1BA-600B194102D5}" type="slidenum">
              <a:rPr lang="de-DE" sz="1200">
                <a:latin typeface="Times New Roman" pitchFamily="18" charset="0"/>
              </a:rPr>
              <a:pPr algn="r" defTabSz="927100"/>
              <a:t>15</a:t>
            </a:fld>
            <a:endParaRPr lang="de-DE" sz="1200">
              <a:latin typeface="Times New Roman" pitchFamily="18" charset="0"/>
            </a:endParaRPr>
          </a:p>
        </p:txBody>
      </p:sp>
      <p:sp>
        <p:nvSpPr>
          <p:cNvPr id="28675" name="Rectangle 2"/>
          <p:cNvSpPr>
            <a:spLocks noGrp="1" noRot="1" noChangeAspect="1" noChangeArrowheads="1" noTextEdit="1"/>
          </p:cNvSpPr>
          <p:nvPr>
            <p:ph type="sldImg"/>
          </p:nvPr>
        </p:nvSpPr>
        <p:spPr>
          <a:xfrm>
            <a:off x="1182688" y="698500"/>
            <a:ext cx="4649787" cy="3486150"/>
          </a:xfrm>
          <a:ln/>
        </p:spPr>
      </p:sp>
      <p:sp>
        <p:nvSpPr>
          <p:cNvPr id="28676"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938" y="8830697"/>
            <a:ext cx="3037840" cy="464231"/>
          </a:xfrm>
          <a:prstGeom prst="rect">
            <a:avLst/>
          </a:prstGeom>
          <a:noFill/>
          <a:ln w="9525">
            <a:noFill/>
            <a:miter lim="800000"/>
            <a:headEnd/>
            <a:tailEnd/>
          </a:ln>
        </p:spPr>
        <p:txBody>
          <a:bodyPr lIns="92811" tIns="46405" rIns="92811" bIns="46405" anchor="b"/>
          <a:lstStyle/>
          <a:p>
            <a:pPr algn="r" defTabSz="927100"/>
            <a:fld id="{A4B702B8-AFED-4A27-A1BA-600B194102D5}" type="slidenum">
              <a:rPr lang="de-DE" sz="1200">
                <a:latin typeface="Times New Roman" pitchFamily="18" charset="0"/>
              </a:rPr>
              <a:pPr algn="r" defTabSz="927100"/>
              <a:t>16</a:t>
            </a:fld>
            <a:endParaRPr lang="de-DE" sz="1200">
              <a:latin typeface="Times New Roman" pitchFamily="18" charset="0"/>
            </a:endParaRPr>
          </a:p>
        </p:txBody>
      </p:sp>
      <p:sp>
        <p:nvSpPr>
          <p:cNvPr id="28675" name="Rectangle 2"/>
          <p:cNvSpPr>
            <a:spLocks noGrp="1" noRot="1" noChangeAspect="1" noChangeArrowheads="1" noTextEdit="1"/>
          </p:cNvSpPr>
          <p:nvPr>
            <p:ph type="sldImg"/>
          </p:nvPr>
        </p:nvSpPr>
        <p:spPr>
          <a:xfrm>
            <a:off x="1182688" y="698500"/>
            <a:ext cx="4649787" cy="3486150"/>
          </a:xfrm>
          <a:ln/>
        </p:spPr>
      </p:sp>
      <p:sp>
        <p:nvSpPr>
          <p:cNvPr id="28676"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938" y="8830697"/>
            <a:ext cx="3037840" cy="464231"/>
          </a:xfrm>
          <a:prstGeom prst="rect">
            <a:avLst/>
          </a:prstGeom>
          <a:noFill/>
          <a:ln w="9525">
            <a:noFill/>
            <a:miter lim="800000"/>
            <a:headEnd/>
            <a:tailEnd/>
          </a:ln>
        </p:spPr>
        <p:txBody>
          <a:bodyPr lIns="92811" tIns="46405" rIns="92811" bIns="46405" anchor="b"/>
          <a:lstStyle/>
          <a:p>
            <a:pPr algn="r" defTabSz="927100"/>
            <a:fld id="{A4B702B8-AFED-4A27-A1BA-600B194102D5}" type="slidenum">
              <a:rPr lang="de-DE" sz="1200">
                <a:latin typeface="Times New Roman" pitchFamily="18" charset="0"/>
              </a:rPr>
              <a:pPr algn="r" defTabSz="927100"/>
              <a:t>17</a:t>
            </a:fld>
            <a:endParaRPr lang="de-DE" sz="1200">
              <a:latin typeface="Times New Roman" pitchFamily="18" charset="0"/>
            </a:endParaRPr>
          </a:p>
        </p:txBody>
      </p:sp>
      <p:sp>
        <p:nvSpPr>
          <p:cNvPr id="28675" name="Rectangle 2"/>
          <p:cNvSpPr>
            <a:spLocks noGrp="1" noRot="1" noChangeAspect="1" noChangeArrowheads="1" noTextEdit="1"/>
          </p:cNvSpPr>
          <p:nvPr>
            <p:ph type="sldImg"/>
          </p:nvPr>
        </p:nvSpPr>
        <p:spPr>
          <a:xfrm>
            <a:off x="1182688" y="698500"/>
            <a:ext cx="4649787" cy="3486150"/>
          </a:xfrm>
          <a:ln/>
        </p:spPr>
      </p:sp>
      <p:sp>
        <p:nvSpPr>
          <p:cNvPr id="28676"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938" y="8830697"/>
            <a:ext cx="3037840" cy="464231"/>
          </a:xfrm>
          <a:prstGeom prst="rect">
            <a:avLst/>
          </a:prstGeom>
          <a:noFill/>
          <a:ln w="9525">
            <a:noFill/>
            <a:miter lim="800000"/>
            <a:headEnd/>
            <a:tailEnd/>
          </a:ln>
        </p:spPr>
        <p:txBody>
          <a:bodyPr lIns="92811" tIns="46405" rIns="92811" bIns="46405" anchor="b"/>
          <a:lstStyle/>
          <a:p>
            <a:pPr algn="r" defTabSz="927100"/>
            <a:fld id="{A4B702B8-AFED-4A27-A1BA-600B194102D5}" type="slidenum">
              <a:rPr lang="de-DE" sz="1200">
                <a:latin typeface="Times New Roman" pitchFamily="18" charset="0"/>
              </a:rPr>
              <a:pPr algn="r" defTabSz="927100"/>
              <a:t>18</a:t>
            </a:fld>
            <a:endParaRPr lang="de-DE" sz="1200">
              <a:latin typeface="Times New Roman" pitchFamily="18" charset="0"/>
            </a:endParaRPr>
          </a:p>
        </p:txBody>
      </p:sp>
      <p:sp>
        <p:nvSpPr>
          <p:cNvPr id="28675" name="Rectangle 2"/>
          <p:cNvSpPr>
            <a:spLocks noGrp="1" noRot="1" noChangeAspect="1" noChangeArrowheads="1" noTextEdit="1"/>
          </p:cNvSpPr>
          <p:nvPr>
            <p:ph type="sldImg"/>
          </p:nvPr>
        </p:nvSpPr>
        <p:spPr>
          <a:xfrm>
            <a:off x="1182688" y="698500"/>
            <a:ext cx="4649787" cy="3486150"/>
          </a:xfrm>
          <a:ln/>
        </p:spPr>
      </p:sp>
      <p:sp>
        <p:nvSpPr>
          <p:cNvPr id="28676"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938" y="8830697"/>
            <a:ext cx="3037840" cy="464231"/>
          </a:xfrm>
          <a:prstGeom prst="rect">
            <a:avLst/>
          </a:prstGeom>
          <a:noFill/>
          <a:ln w="9525">
            <a:noFill/>
            <a:miter lim="800000"/>
            <a:headEnd/>
            <a:tailEnd/>
          </a:ln>
        </p:spPr>
        <p:txBody>
          <a:bodyPr lIns="92811" tIns="46405" rIns="92811" bIns="46405" anchor="b"/>
          <a:lstStyle/>
          <a:p>
            <a:pPr algn="r" defTabSz="927100"/>
            <a:fld id="{A4B702B8-AFED-4A27-A1BA-600B194102D5}" type="slidenum">
              <a:rPr lang="de-DE" sz="1200">
                <a:latin typeface="Times New Roman" pitchFamily="18" charset="0"/>
              </a:rPr>
              <a:pPr algn="r" defTabSz="927100"/>
              <a:t>19</a:t>
            </a:fld>
            <a:endParaRPr lang="de-DE" sz="1200">
              <a:latin typeface="Times New Roman" pitchFamily="18" charset="0"/>
            </a:endParaRPr>
          </a:p>
        </p:txBody>
      </p:sp>
      <p:sp>
        <p:nvSpPr>
          <p:cNvPr id="28675" name="Rectangle 2"/>
          <p:cNvSpPr>
            <a:spLocks noGrp="1" noRot="1" noChangeAspect="1" noChangeArrowheads="1" noTextEdit="1"/>
          </p:cNvSpPr>
          <p:nvPr>
            <p:ph type="sldImg"/>
          </p:nvPr>
        </p:nvSpPr>
        <p:spPr>
          <a:xfrm>
            <a:off x="1182688" y="698500"/>
            <a:ext cx="4649787" cy="3486150"/>
          </a:xfrm>
          <a:ln/>
        </p:spPr>
      </p:sp>
      <p:sp>
        <p:nvSpPr>
          <p:cNvPr id="28676"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0939" y="8830697"/>
            <a:ext cx="3037841" cy="464231"/>
          </a:xfrm>
          <a:prstGeom prst="rect">
            <a:avLst/>
          </a:prstGeom>
          <a:noFill/>
          <a:ln w="9525">
            <a:noFill/>
            <a:miter lim="800000"/>
            <a:headEnd/>
            <a:tailEnd/>
          </a:ln>
        </p:spPr>
        <p:txBody>
          <a:bodyPr lIns="92157" tIns="46079" rIns="92157" bIns="46079" anchor="b"/>
          <a:lstStyle/>
          <a:p>
            <a:pPr algn="r" defTabSz="920518"/>
            <a:fld id="{AB7251D3-8E44-482B-9857-4EFD5DE3014F}" type="slidenum">
              <a:rPr lang="de-DE" sz="1200">
                <a:solidFill>
                  <a:prstClr val="black"/>
                </a:solidFill>
                <a:latin typeface="Times New Roman" pitchFamily="18" charset="0"/>
              </a:rPr>
              <a:pPr algn="r" defTabSz="920518"/>
              <a:t>21</a:t>
            </a:fld>
            <a:endParaRPr lang="de-DE" sz="1200" dirty="0">
              <a:solidFill>
                <a:prstClr val="black"/>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2688" y="698500"/>
            <a:ext cx="4649787" cy="3487738"/>
          </a:xfrm>
          <a:ln/>
        </p:spPr>
      </p:sp>
      <p:sp>
        <p:nvSpPr>
          <p:cNvPr id="32772" name="Rectangle 3"/>
          <p:cNvSpPr>
            <a:spLocks noGrp="1" noChangeArrowheads="1"/>
          </p:cNvSpPr>
          <p:nvPr>
            <p:ph type="body" idx="1"/>
          </p:nvPr>
        </p:nvSpPr>
        <p:spPr>
          <a:xfrm>
            <a:off x="933099" y="4415350"/>
            <a:ext cx="5144205" cy="4182495"/>
          </a:xfrm>
          <a:noFill/>
          <a:ln/>
        </p:spPr>
        <p:txBody>
          <a:bodyPr lIns="92157" tIns="46079" rIns="92157" bIns="46079"/>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0939" y="8830697"/>
            <a:ext cx="3037841" cy="464231"/>
          </a:xfrm>
          <a:prstGeom prst="rect">
            <a:avLst/>
          </a:prstGeom>
          <a:noFill/>
          <a:ln w="9525">
            <a:noFill/>
            <a:miter lim="800000"/>
            <a:headEnd/>
            <a:tailEnd/>
          </a:ln>
        </p:spPr>
        <p:txBody>
          <a:bodyPr lIns="92157" tIns="46079" rIns="92157" bIns="46079" anchor="b"/>
          <a:lstStyle/>
          <a:p>
            <a:pPr algn="r" defTabSz="920518"/>
            <a:fld id="{AB7251D3-8E44-482B-9857-4EFD5DE3014F}" type="slidenum">
              <a:rPr lang="de-DE" sz="1200">
                <a:solidFill>
                  <a:prstClr val="black"/>
                </a:solidFill>
                <a:latin typeface="Times New Roman" pitchFamily="18" charset="0"/>
              </a:rPr>
              <a:pPr algn="r" defTabSz="920518"/>
              <a:t>22</a:t>
            </a:fld>
            <a:endParaRPr lang="de-DE" sz="1200" dirty="0">
              <a:solidFill>
                <a:prstClr val="black"/>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2688" y="698500"/>
            <a:ext cx="4649787" cy="3487738"/>
          </a:xfrm>
          <a:ln/>
        </p:spPr>
      </p:sp>
      <p:sp>
        <p:nvSpPr>
          <p:cNvPr id="32772" name="Rectangle 3"/>
          <p:cNvSpPr>
            <a:spLocks noGrp="1" noChangeArrowheads="1"/>
          </p:cNvSpPr>
          <p:nvPr>
            <p:ph type="body" idx="1"/>
          </p:nvPr>
        </p:nvSpPr>
        <p:spPr>
          <a:xfrm>
            <a:off x="933099" y="4415350"/>
            <a:ext cx="5144205" cy="4182495"/>
          </a:xfrm>
          <a:noFill/>
          <a:ln/>
        </p:spPr>
        <p:txBody>
          <a:bodyPr lIns="92157" tIns="46079" rIns="92157" bIns="46079"/>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939" y="8830697"/>
            <a:ext cx="3037841" cy="464231"/>
          </a:xfrm>
          <a:prstGeom prst="rect">
            <a:avLst/>
          </a:prstGeom>
          <a:noFill/>
          <a:ln w="9525">
            <a:noFill/>
            <a:miter lim="800000"/>
            <a:headEnd/>
            <a:tailEnd/>
          </a:ln>
        </p:spPr>
        <p:txBody>
          <a:bodyPr lIns="92152" tIns="46076" rIns="92152" bIns="46076" anchor="b"/>
          <a:lstStyle/>
          <a:p>
            <a:pPr algn="r" defTabSz="920518"/>
            <a:fld id="{3686FAFE-3FF6-44AF-8C9F-C11EF65BDDDE}" type="slidenum">
              <a:rPr lang="de-DE" sz="1200">
                <a:latin typeface="Times New Roman" pitchFamily="18" charset="0"/>
              </a:rPr>
              <a:pPr algn="r" defTabSz="920518"/>
              <a:t>3</a:t>
            </a:fld>
            <a:endParaRPr lang="de-DE" sz="1200" dirty="0">
              <a:latin typeface="Times New Roman" pitchFamily="18" charset="0"/>
            </a:endParaRPr>
          </a:p>
        </p:txBody>
      </p:sp>
      <p:sp>
        <p:nvSpPr>
          <p:cNvPr id="24579" name="Rectangle 2"/>
          <p:cNvSpPr>
            <a:spLocks noGrp="1" noRot="1" noChangeAspect="1" noChangeArrowheads="1" noTextEdit="1"/>
          </p:cNvSpPr>
          <p:nvPr>
            <p:ph type="sldImg"/>
          </p:nvPr>
        </p:nvSpPr>
        <p:spPr>
          <a:xfrm>
            <a:off x="1182688" y="698500"/>
            <a:ext cx="4649787" cy="3487738"/>
          </a:xfrm>
          <a:ln/>
        </p:spPr>
      </p:sp>
      <p:sp>
        <p:nvSpPr>
          <p:cNvPr id="24580"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70939" y="8830697"/>
            <a:ext cx="3037841" cy="464231"/>
          </a:xfrm>
          <a:prstGeom prst="rect">
            <a:avLst/>
          </a:prstGeom>
          <a:noFill/>
          <a:ln w="9525">
            <a:noFill/>
            <a:miter lim="800000"/>
            <a:headEnd/>
            <a:tailEnd/>
          </a:ln>
        </p:spPr>
        <p:txBody>
          <a:bodyPr lIns="92138" tIns="46069" rIns="92138" bIns="46069" anchor="b"/>
          <a:lstStyle/>
          <a:p>
            <a:pPr algn="r" defTabSz="920518"/>
            <a:fld id="{A2B55669-B716-4610-AB96-EC2022975DC4}" type="slidenum">
              <a:rPr lang="de-DE" sz="1200">
                <a:latin typeface="Times New Roman" pitchFamily="18" charset="0"/>
              </a:rPr>
              <a:pPr algn="r" defTabSz="920518"/>
              <a:t>23</a:t>
            </a:fld>
            <a:endParaRPr lang="de-DE" sz="1200" dirty="0">
              <a:latin typeface="Times New Roman" pitchFamily="18" charset="0"/>
            </a:endParaRPr>
          </a:p>
        </p:txBody>
      </p:sp>
      <p:sp>
        <p:nvSpPr>
          <p:cNvPr id="34819" name="Rectangle 2"/>
          <p:cNvSpPr>
            <a:spLocks noGrp="1" noRot="1" noChangeAspect="1" noChangeArrowheads="1" noTextEdit="1"/>
          </p:cNvSpPr>
          <p:nvPr>
            <p:ph type="sldImg"/>
          </p:nvPr>
        </p:nvSpPr>
        <p:spPr>
          <a:xfrm>
            <a:off x="1182688" y="698500"/>
            <a:ext cx="4649787" cy="3487738"/>
          </a:xfrm>
          <a:ln/>
        </p:spPr>
      </p:sp>
      <p:sp>
        <p:nvSpPr>
          <p:cNvPr id="34820" name="Rectangle 3"/>
          <p:cNvSpPr>
            <a:spLocks noGrp="1" noChangeArrowheads="1"/>
          </p:cNvSpPr>
          <p:nvPr>
            <p:ph type="body" idx="1"/>
          </p:nvPr>
        </p:nvSpPr>
        <p:spPr>
          <a:xfrm>
            <a:off x="933099" y="4415350"/>
            <a:ext cx="5144205" cy="4182495"/>
          </a:xfrm>
          <a:noFill/>
          <a:ln/>
        </p:spPr>
        <p:txBody>
          <a:bodyPr lIns="92138" tIns="46069" rIns="92138" bIns="46069"/>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9" y="8830697"/>
            <a:ext cx="3037841" cy="464231"/>
          </a:xfrm>
          <a:prstGeom prst="rect">
            <a:avLst/>
          </a:prstGeom>
          <a:noFill/>
          <a:ln w="9525">
            <a:noFill/>
            <a:miter lim="800000"/>
            <a:headEnd/>
            <a:tailEnd/>
          </a:ln>
        </p:spPr>
        <p:txBody>
          <a:bodyPr lIns="92138" tIns="46069" rIns="92138" bIns="46069" anchor="b"/>
          <a:lstStyle/>
          <a:p>
            <a:pPr algn="r" defTabSz="920518"/>
            <a:fld id="{C4A1B37E-AA00-45BB-A24A-D3E0DE2CFA7C}" type="slidenum">
              <a:rPr lang="de-DE" sz="1200">
                <a:latin typeface="Times New Roman" pitchFamily="18" charset="0"/>
              </a:rPr>
              <a:pPr algn="r" defTabSz="920518"/>
              <a:t>24</a:t>
            </a:fld>
            <a:endParaRPr lang="de-DE" sz="1200" dirty="0">
              <a:latin typeface="Times New Roman" pitchFamily="18" charset="0"/>
            </a:endParaRPr>
          </a:p>
        </p:txBody>
      </p:sp>
      <p:sp>
        <p:nvSpPr>
          <p:cNvPr id="37891" name="Rectangle 2"/>
          <p:cNvSpPr>
            <a:spLocks noGrp="1" noRot="1" noChangeAspect="1" noChangeArrowheads="1" noTextEdit="1"/>
          </p:cNvSpPr>
          <p:nvPr>
            <p:ph type="sldImg"/>
          </p:nvPr>
        </p:nvSpPr>
        <p:spPr>
          <a:xfrm>
            <a:off x="1182688" y="698500"/>
            <a:ext cx="4649787" cy="3487738"/>
          </a:xfrm>
          <a:ln/>
        </p:spPr>
      </p:sp>
      <p:sp>
        <p:nvSpPr>
          <p:cNvPr id="37892" name="Rectangle 3"/>
          <p:cNvSpPr>
            <a:spLocks noGrp="1" noChangeArrowheads="1"/>
          </p:cNvSpPr>
          <p:nvPr>
            <p:ph type="body" idx="1"/>
          </p:nvPr>
        </p:nvSpPr>
        <p:spPr>
          <a:xfrm>
            <a:off x="933099" y="4415350"/>
            <a:ext cx="5144205" cy="4182495"/>
          </a:xfrm>
          <a:noFill/>
          <a:ln/>
        </p:spPr>
        <p:txBody>
          <a:bodyPr lIns="92138" tIns="46069" rIns="92138" bIns="46069"/>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0939" y="8830697"/>
            <a:ext cx="3037841" cy="464231"/>
          </a:xfrm>
          <a:prstGeom prst="rect">
            <a:avLst/>
          </a:prstGeom>
          <a:noFill/>
          <a:ln w="9525">
            <a:noFill/>
            <a:miter lim="800000"/>
            <a:headEnd/>
            <a:tailEnd/>
          </a:ln>
        </p:spPr>
        <p:txBody>
          <a:bodyPr lIns="92152" tIns="46076" rIns="92152" bIns="46076" anchor="b"/>
          <a:lstStyle/>
          <a:p>
            <a:pPr algn="r" defTabSz="920518"/>
            <a:fld id="{6D35AE46-B9FF-4EC3-81F4-EEA7624411A0}" type="slidenum">
              <a:rPr lang="de-DE" sz="1200">
                <a:latin typeface="Times New Roman" pitchFamily="18" charset="0"/>
              </a:rPr>
              <a:pPr algn="r" defTabSz="920518"/>
              <a:t>25</a:t>
            </a:fld>
            <a:endParaRPr lang="de-DE" sz="1200" dirty="0">
              <a:latin typeface="Times New Roman" pitchFamily="18" charset="0"/>
            </a:endParaRPr>
          </a:p>
        </p:txBody>
      </p:sp>
      <p:sp>
        <p:nvSpPr>
          <p:cNvPr id="29699" name="Rectangle 2"/>
          <p:cNvSpPr>
            <a:spLocks noGrp="1" noRot="1" noChangeAspect="1" noChangeArrowheads="1" noTextEdit="1"/>
          </p:cNvSpPr>
          <p:nvPr>
            <p:ph type="sldImg"/>
          </p:nvPr>
        </p:nvSpPr>
        <p:spPr>
          <a:xfrm>
            <a:off x="1182688" y="698500"/>
            <a:ext cx="4649787" cy="3487738"/>
          </a:xfrm>
          <a:ln/>
        </p:spPr>
      </p:sp>
      <p:sp>
        <p:nvSpPr>
          <p:cNvPr id="29700" name="Rectangle 3"/>
          <p:cNvSpPr>
            <a:spLocks noGrp="1" noChangeArrowheads="1"/>
          </p:cNvSpPr>
          <p:nvPr>
            <p:ph type="body" idx="1"/>
          </p:nvPr>
        </p:nvSpPr>
        <p:spPr>
          <a:xfrm>
            <a:off x="933099" y="4415350"/>
            <a:ext cx="5144205" cy="4182495"/>
          </a:xfrm>
          <a:noFill/>
          <a:ln/>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942" y="8830697"/>
            <a:ext cx="3037841" cy="464231"/>
          </a:xfrm>
          <a:prstGeom prst="rect">
            <a:avLst/>
          </a:prstGeom>
          <a:noFill/>
          <a:ln w="9525">
            <a:noFill/>
            <a:miter lim="800000"/>
            <a:headEnd/>
            <a:tailEnd/>
          </a:ln>
        </p:spPr>
        <p:txBody>
          <a:bodyPr lIns="92123" tIns="46060" rIns="92123" bIns="46060" anchor="b"/>
          <a:lstStyle/>
          <a:p>
            <a:pPr algn="r" defTabSz="920225"/>
            <a:fld id="{D4E450F3-36F7-47AE-82D1-A9F66F331096}" type="slidenum">
              <a:rPr lang="de-DE" sz="1200">
                <a:latin typeface="Times New Roman" pitchFamily="18" charset="0"/>
              </a:rPr>
              <a:pPr algn="r" defTabSz="920225"/>
              <a:t>4</a:t>
            </a:fld>
            <a:endParaRPr lang="de-DE" sz="1200" dirty="0">
              <a:latin typeface="Times New Roman" pitchFamily="18" charset="0"/>
            </a:endParaRPr>
          </a:p>
        </p:txBody>
      </p:sp>
      <p:sp>
        <p:nvSpPr>
          <p:cNvPr id="25603" name="Rectangle 2"/>
          <p:cNvSpPr>
            <a:spLocks noGrp="1" noRot="1" noChangeAspect="1" noChangeArrowheads="1" noTextEdit="1"/>
          </p:cNvSpPr>
          <p:nvPr>
            <p:ph type="sldImg"/>
          </p:nvPr>
        </p:nvSpPr>
        <p:spPr>
          <a:xfrm>
            <a:off x="1181100" y="696913"/>
            <a:ext cx="4652963" cy="3489325"/>
          </a:xfrm>
          <a:ln/>
        </p:spPr>
      </p:sp>
      <p:sp>
        <p:nvSpPr>
          <p:cNvPr id="25604" name="Rectangle 3"/>
          <p:cNvSpPr>
            <a:spLocks noGrp="1" noChangeArrowheads="1"/>
          </p:cNvSpPr>
          <p:nvPr>
            <p:ph type="body" idx="1"/>
          </p:nvPr>
        </p:nvSpPr>
        <p:spPr>
          <a:xfrm>
            <a:off x="933099" y="4415352"/>
            <a:ext cx="5144205" cy="4182495"/>
          </a:xfrm>
          <a:noFill/>
          <a:ln/>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942" y="8830697"/>
            <a:ext cx="3037841" cy="464231"/>
          </a:xfrm>
          <a:prstGeom prst="rect">
            <a:avLst/>
          </a:prstGeom>
          <a:noFill/>
          <a:ln w="9525">
            <a:noFill/>
            <a:miter lim="800000"/>
            <a:headEnd/>
            <a:tailEnd/>
          </a:ln>
        </p:spPr>
        <p:txBody>
          <a:bodyPr lIns="92123" tIns="46060" rIns="92123" bIns="46060" anchor="b"/>
          <a:lstStyle/>
          <a:p>
            <a:pPr algn="r" defTabSz="920225"/>
            <a:fld id="{D4E450F3-36F7-47AE-82D1-A9F66F331096}" type="slidenum">
              <a:rPr lang="de-DE" sz="1200">
                <a:latin typeface="Times New Roman" pitchFamily="18" charset="0"/>
              </a:rPr>
              <a:pPr algn="r" defTabSz="920225"/>
              <a:t>6</a:t>
            </a:fld>
            <a:endParaRPr lang="de-DE" sz="1200" dirty="0">
              <a:latin typeface="Times New Roman" pitchFamily="18" charset="0"/>
            </a:endParaRPr>
          </a:p>
        </p:txBody>
      </p:sp>
      <p:sp>
        <p:nvSpPr>
          <p:cNvPr id="25603" name="Rectangle 2"/>
          <p:cNvSpPr>
            <a:spLocks noGrp="1" noRot="1" noChangeAspect="1" noChangeArrowheads="1" noTextEdit="1"/>
          </p:cNvSpPr>
          <p:nvPr>
            <p:ph type="sldImg"/>
          </p:nvPr>
        </p:nvSpPr>
        <p:spPr>
          <a:xfrm>
            <a:off x="1181100" y="696913"/>
            <a:ext cx="4652963" cy="3489325"/>
          </a:xfrm>
          <a:ln/>
        </p:spPr>
      </p:sp>
      <p:sp>
        <p:nvSpPr>
          <p:cNvPr id="25604" name="Rectangle 3"/>
          <p:cNvSpPr>
            <a:spLocks noGrp="1" noChangeArrowheads="1"/>
          </p:cNvSpPr>
          <p:nvPr>
            <p:ph type="body" idx="1"/>
          </p:nvPr>
        </p:nvSpPr>
        <p:spPr>
          <a:xfrm>
            <a:off x="933099" y="4415352"/>
            <a:ext cx="5144205" cy="4182495"/>
          </a:xfrm>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942" y="8830697"/>
            <a:ext cx="3037841" cy="464231"/>
          </a:xfrm>
          <a:prstGeom prst="rect">
            <a:avLst/>
          </a:prstGeom>
          <a:noFill/>
          <a:ln w="9525">
            <a:noFill/>
            <a:miter lim="800000"/>
            <a:headEnd/>
            <a:tailEnd/>
          </a:ln>
        </p:spPr>
        <p:txBody>
          <a:bodyPr lIns="92123" tIns="46060" rIns="92123" bIns="46060" anchor="b"/>
          <a:lstStyle/>
          <a:p>
            <a:pPr algn="r" defTabSz="920225"/>
            <a:fld id="{D4E450F3-36F7-47AE-82D1-A9F66F331096}" type="slidenum">
              <a:rPr lang="de-DE" sz="1200">
                <a:latin typeface="Times New Roman" pitchFamily="18" charset="0"/>
              </a:rPr>
              <a:pPr algn="r" defTabSz="920225"/>
              <a:t>7</a:t>
            </a:fld>
            <a:endParaRPr lang="de-DE" sz="1200" dirty="0">
              <a:latin typeface="Times New Roman" pitchFamily="18" charset="0"/>
            </a:endParaRPr>
          </a:p>
        </p:txBody>
      </p:sp>
      <p:sp>
        <p:nvSpPr>
          <p:cNvPr id="25603" name="Rectangle 2"/>
          <p:cNvSpPr>
            <a:spLocks noGrp="1" noRot="1" noChangeAspect="1" noChangeArrowheads="1" noTextEdit="1"/>
          </p:cNvSpPr>
          <p:nvPr>
            <p:ph type="sldImg"/>
          </p:nvPr>
        </p:nvSpPr>
        <p:spPr>
          <a:xfrm>
            <a:off x="1181100" y="696913"/>
            <a:ext cx="4652963" cy="3489325"/>
          </a:xfrm>
          <a:ln/>
        </p:spPr>
      </p:sp>
      <p:sp>
        <p:nvSpPr>
          <p:cNvPr id="25604" name="Rectangle 3"/>
          <p:cNvSpPr>
            <a:spLocks noGrp="1" noChangeArrowheads="1"/>
          </p:cNvSpPr>
          <p:nvPr>
            <p:ph type="body" idx="1"/>
          </p:nvPr>
        </p:nvSpPr>
        <p:spPr>
          <a:xfrm>
            <a:off x="933099" y="4415352"/>
            <a:ext cx="5144205" cy="4182495"/>
          </a:xfrm>
          <a:noFill/>
          <a:ln/>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941" y="8830697"/>
            <a:ext cx="3037841" cy="464231"/>
          </a:xfrm>
          <a:prstGeom prst="rect">
            <a:avLst/>
          </a:prstGeom>
          <a:noFill/>
          <a:ln w="9525">
            <a:noFill/>
            <a:miter lim="800000"/>
            <a:headEnd/>
            <a:tailEnd/>
          </a:ln>
        </p:spPr>
        <p:txBody>
          <a:bodyPr lIns="92134" tIns="46065" rIns="92134" bIns="46065" anchor="b"/>
          <a:lstStyle/>
          <a:p>
            <a:pPr algn="r" defTabSz="920330"/>
            <a:fld id="{D4E450F3-36F7-47AE-82D1-A9F66F331096}" type="slidenum">
              <a:rPr lang="de-DE" sz="1200">
                <a:latin typeface="Times New Roman" pitchFamily="18" charset="0"/>
              </a:rPr>
              <a:pPr algn="r" defTabSz="920330"/>
              <a:t>8</a:t>
            </a:fld>
            <a:endParaRPr lang="de-DE" sz="1200" dirty="0">
              <a:latin typeface="Times New Roman" pitchFamily="18" charset="0"/>
            </a:endParaRPr>
          </a:p>
        </p:txBody>
      </p:sp>
      <p:sp>
        <p:nvSpPr>
          <p:cNvPr id="25603" name="Rectangle 2"/>
          <p:cNvSpPr>
            <a:spLocks noGrp="1" noRot="1" noChangeAspect="1" noChangeArrowheads="1" noTextEdit="1"/>
          </p:cNvSpPr>
          <p:nvPr>
            <p:ph type="sldImg"/>
          </p:nvPr>
        </p:nvSpPr>
        <p:spPr>
          <a:xfrm>
            <a:off x="1181100" y="696913"/>
            <a:ext cx="4652963" cy="3489325"/>
          </a:xfrm>
          <a:ln/>
        </p:spPr>
      </p:sp>
      <p:sp>
        <p:nvSpPr>
          <p:cNvPr id="25604" name="Rectangle 3"/>
          <p:cNvSpPr>
            <a:spLocks noGrp="1" noChangeArrowheads="1"/>
          </p:cNvSpPr>
          <p:nvPr>
            <p:ph type="body" idx="1"/>
          </p:nvPr>
        </p:nvSpPr>
        <p:spPr>
          <a:xfrm>
            <a:off x="933099" y="4415351"/>
            <a:ext cx="5144205" cy="4182495"/>
          </a:xfrm>
          <a:noFill/>
          <a:ln/>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noProof="0" dirty="0"/>
          </a:p>
        </p:txBody>
      </p:sp>
      <p:sp>
        <p:nvSpPr>
          <p:cNvPr id="4" name="Slide Number Placeholder 3"/>
          <p:cNvSpPr>
            <a:spLocks noGrp="1"/>
          </p:cNvSpPr>
          <p:nvPr>
            <p:ph type="sldNum" sz="quarter" idx="10"/>
          </p:nvPr>
        </p:nvSpPr>
        <p:spPr/>
        <p:txBody>
          <a:bodyPr/>
          <a:lstStyle/>
          <a:p>
            <a:fld id="{73681345-2CAE-40FB-BD12-4567E1F19AE2}" type="slidenum">
              <a:rPr lang="pt-PT" smtClean="0">
                <a:solidFill>
                  <a:prstClr val="black"/>
                </a:solidFill>
              </a:rPr>
              <a:pPr/>
              <a:t>9</a:t>
            </a:fld>
            <a:endParaRPr lang="pt-PT">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942" y="8830697"/>
            <a:ext cx="3037841" cy="464231"/>
          </a:xfrm>
          <a:prstGeom prst="rect">
            <a:avLst/>
          </a:prstGeom>
          <a:noFill/>
          <a:ln w="9525">
            <a:noFill/>
            <a:miter lim="800000"/>
            <a:headEnd/>
            <a:tailEnd/>
          </a:ln>
        </p:spPr>
        <p:txBody>
          <a:bodyPr lIns="92123" tIns="46060" rIns="92123" bIns="46060" anchor="b"/>
          <a:lstStyle/>
          <a:p>
            <a:pPr algn="r" defTabSz="920225"/>
            <a:fld id="{D4E450F3-36F7-47AE-82D1-A9F66F331096}" type="slidenum">
              <a:rPr lang="de-DE" sz="1200">
                <a:latin typeface="Times New Roman" pitchFamily="18" charset="0"/>
              </a:rPr>
              <a:pPr algn="r" defTabSz="920225"/>
              <a:t>10</a:t>
            </a:fld>
            <a:endParaRPr lang="de-DE" sz="1200" dirty="0">
              <a:latin typeface="Times New Roman" pitchFamily="18" charset="0"/>
            </a:endParaRPr>
          </a:p>
        </p:txBody>
      </p:sp>
      <p:sp>
        <p:nvSpPr>
          <p:cNvPr id="25603" name="Rectangle 2"/>
          <p:cNvSpPr>
            <a:spLocks noGrp="1" noRot="1" noChangeAspect="1" noChangeArrowheads="1" noTextEdit="1"/>
          </p:cNvSpPr>
          <p:nvPr>
            <p:ph type="sldImg"/>
          </p:nvPr>
        </p:nvSpPr>
        <p:spPr>
          <a:xfrm>
            <a:off x="1181100" y="696913"/>
            <a:ext cx="4652963" cy="3489325"/>
          </a:xfrm>
          <a:ln/>
        </p:spPr>
      </p:sp>
      <p:sp>
        <p:nvSpPr>
          <p:cNvPr id="25604" name="Rectangle 3"/>
          <p:cNvSpPr>
            <a:spLocks noGrp="1" noChangeArrowheads="1"/>
          </p:cNvSpPr>
          <p:nvPr>
            <p:ph type="body" idx="1"/>
          </p:nvPr>
        </p:nvSpPr>
        <p:spPr>
          <a:xfrm>
            <a:off x="933099" y="4415352"/>
            <a:ext cx="5144205" cy="4182495"/>
          </a:xfrm>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942" y="8830697"/>
            <a:ext cx="3037841" cy="464231"/>
          </a:xfrm>
          <a:prstGeom prst="rect">
            <a:avLst/>
          </a:prstGeom>
          <a:noFill/>
          <a:ln w="9525">
            <a:noFill/>
            <a:miter lim="800000"/>
            <a:headEnd/>
            <a:tailEnd/>
          </a:ln>
        </p:spPr>
        <p:txBody>
          <a:bodyPr lIns="92123" tIns="46060" rIns="92123" bIns="46060" anchor="b"/>
          <a:lstStyle/>
          <a:p>
            <a:pPr algn="r" defTabSz="920225"/>
            <a:fld id="{D4E450F3-36F7-47AE-82D1-A9F66F331096}" type="slidenum">
              <a:rPr lang="de-DE" sz="1200">
                <a:latin typeface="Times New Roman" pitchFamily="18" charset="0"/>
              </a:rPr>
              <a:pPr algn="r" defTabSz="920225"/>
              <a:t>11</a:t>
            </a:fld>
            <a:endParaRPr lang="de-DE" sz="1200" dirty="0">
              <a:latin typeface="Times New Roman" pitchFamily="18" charset="0"/>
            </a:endParaRPr>
          </a:p>
        </p:txBody>
      </p:sp>
      <p:sp>
        <p:nvSpPr>
          <p:cNvPr id="25603" name="Rectangle 2"/>
          <p:cNvSpPr>
            <a:spLocks noGrp="1" noRot="1" noChangeAspect="1" noChangeArrowheads="1" noTextEdit="1"/>
          </p:cNvSpPr>
          <p:nvPr>
            <p:ph type="sldImg"/>
          </p:nvPr>
        </p:nvSpPr>
        <p:spPr>
          <a:xfrm>
            <a:off x="1181100" y="696913"/>
            <a:ext cx="4652963" cy="3489325"/>
          </a:xfrm>
          <a:ln/>
        </p:spPr>
      </p:sp>
      <p:sp>
        <p:nvSpPr>
          <p:cNvPr id="25604" name="Rectangle 3"/>
          <p:cNvSpPr>
            <a:spLocks noGrp="1" noChangeArrowheads="1"/>
          </p:cNvSpPr>
          <p:nvPr>
            <p:ph type="body" idx="1"/>
          </p:nvPr>
        </p:nvSpPr>
        <p:spPr>
          <a:xfrm>
            <a:off x="933099" y="4415352"/>
            <a:ext cx="5144205" cy="4182495"/>
          </a:xfrm>
          <a:noFill/>
          <a:ln/>
        </p:spPr>
        <p:txBody>
          <a:bodyPr/>
          <a:lstStyle/>
          <a:p>
            <a:pPr eaLnBrk="1" hangingPunct="1"/>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269088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197336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254490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336150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80720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181689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380872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404297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375577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113770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0157B8-7ED7-4069-84FC-9A2290AAA598}" type="datetimeFigureOut">
              <a:rPr lang="pt-BR" smtClean="0"/>
              <a:pPr/>
              <a:t>25/09/2013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BAA5802-D1C3-43D1-9E55-4B82810F221D}" type="slidenum">
              <a:rPr lang="pt-BR" smtClean="0"/>
              <a:pPr/>
              <a:t>‹nº›</a:t>
            </a:fld>
            <a:endParaRPr lang="pt-BR"/>
          </a:p>
        </p:txBody>
      </p:sp>
    </p:spTree>
    <p:extLst>
      <p:ext uri="{BB962C8B-B14F-4D97-AF65-F5344CB8AC3E}">
        <p14:creationId xmlns:p14="http://schemas.microsoft.com/office/powerpoint/2010/main" val="413819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157B8-7ED7-4069-84FC-9A2290AAA598}" type="datetimeFigureOut">
              <a:rPr lang="pt-BR" smtClean="0"/>
              <a:pPr/>
              <a:t>25/09/2013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A5802-D1C3-43D1-9E55-4B82810F221D}" type="slidenum">
              <a:rPr lang="pt-BR" smtClean="0"/>
              <a:pPr/>
              <a:t>‹nº›</a:t>
            </a:fld>
            <a:endParaRPr lang="pt-BR"/>
          </a:p>
        </p:txBody>
      </p:sp>
    </p:spTree>
    <p:extLst>
      <p:ext uri="{BB962C8B-B14F-4D97-AF65-F5344CB8AC3E}">
        <p14:creationId xmlns:p14="http://schemas.microsoft.com/office/powerpoint/2010/main" val="420931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emf"/><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wm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6324" y="1167135"/>
            <a:ext cx="7943851" cy="923330"/>
          </a:xfrm>
          <a:prstGeom prst="rect">
            <a:avLst/>
          </a:prstGeom>
          <a:solidFill>
            <a:srgbClr val="03576B"/>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pt-PT" dirty="0" smtClean="0">
              <a:solidFill>
                <a:schemeClr val="bg1"/>
              </a:solidFill>
              <a:latin typeface="Arial Rounded MT Bold" pitchFamily="34" charset="0"/>
            </a:endParaRPr>
          </a:p>
          <a:p>
            <a:pPr algn="ctr"/>
            <a:r>
              <a:rPr lang="pt-PT" dirty="0" smtClean="0">
                <a:solidFill>
                  <a:schemeClr val="bg1"/>
                </a:solidFill>
                <a:latin typeface="Arial Rounded MT Bold" pitchFamily="34" charset="0"/>
              </a:rPr>
              <a:t>PORTUGUESE SME GUARANTEE SCHEME</a:t>
            </a:r>
          </a:p>
          <a:p>
            <a:pPr algn="ctr"/>
            <a:endParaRPr lang="pt-PT" sz="1800" dirty="0">
              <a:solidFill>
                <a:schemeClr val="bg1"/>
              </a:solidFill>
              <a:latin typeface="Arial Rounded MT Bold" pitchFamily="34" charset="0"/>
            </a:endParaRPr>
          </a:p>
        </p:txBody>
      </p:sp>
      <p:sp>
        <p:nvSpPr>
          <p:cNvPr id="8" name="TextBox 7"/>
          <p:cNvSpPr txBox="1"/>
          <p:nvPr/>
        </p:nvSpPr>
        <p:spPr>
          <a:xfrm>
            <a:off x="626324" y="2204864"/>
            <a:ext cx="8191500" cy="2492990"/>
          </a:xfrm>
          <a:prstGeom prst="rect">
            <a:avLst/>
          </a:prstGeom>
          <a:noFill/>
        </p:spPr>
        <p:txBody>
          <a:bodyPr wrap="square" rtlCol="0">
            <a:spAutoFit/>
          </a:bodyPr>
          <a:lstStyle/>
          <a:p>
            <a:pPr algn="ctr"/>
            <a:endParaRPr lang="pt-PT" b="1" dirty="0" smtClean="0"/>
          </a:p>
          <a:p>
            <a:pPr algn="ctr"/>
            <a:r>
              <a:rPr lang="pt-PT" sz="1800" dirty="0" smtClean="0"/>
              <a:t>FIN-EN Meeting</a:t>
            </a:r>
          </a:p>
          <a:p>
            <a:pPr algn="ctr"/>
            <a:r>
              <a:rPr lang="pt-PT" sz="1800" i="1" dirty="0" err="1" smtClean="0"/>
              <a:t>Sharing</a:t>
            </a:r>
            <a:r>
              <a:rPr lang="pt-PT" sz="1800" i="1" dirty="0" smtClean="0"/>
              <a:t> </a:t>
            </a:r>
            <a:r>
              <a:rPr lang="pt-PT" sz="1800" i="1" dirty="0" err="1" smtClean="0"/>
              <a:t>Methodologies</a:t>
            </a:r>
            <a:r>
              <a:rPr lang="pt-PT" sz="1800" i="1" dirty="0" smtClean="0"/>
              <a:t> </a:t>
            </a:r>
            <a:r>
              <a:rPr lang="pt-PT" sz="1800" i="1" dirty="0" err="1" smtClean="0"/>
              <a:t>on</a:t>
            </a:r>
            <a:r>
              <a:rPr lang="pt-PT" sz="1800" i="1" dirty="0" smtClean="0"/>
              <a:t> Financial </a:t>
            </a:r>
            <a:r>
              <a:rPr lang="pt-PT" sz="1800" i="1" dirty="0" err="1" smtClean="0"/>
              <a:t>Engineering</a:t>
            </a:r>
            <a:r>
              <a:rPr lang="pt-PT" sz="1800" i="1" dirty="0" smtClean="0"/>
              <a:t> for </a:t>
            </a:r>
            <a:r>
              <a:rPr lang="pt-PT" sz="1800" i="1" dirty="0" err="1" smtClean="0"/>
              <a:t>Entreprises</a:t>
            </a:r>
            <a:endParaRPr lang="pt-PT" sz="1800" i="1" dirty="0" smtClean="0"/>
          </a:p>
          <a:p>
            <a:pPr algn="ctr"/>
            <a:endParaRPr lang="pt-PT" dirty="0" smtClean="0">
              <a:latin typeface="Futura Md"/>
            </a:endParaRPr>
          </a:p>
          <a:p>
            <a:pPr algn="ctr"/>
            <a:r>
              <a:rPr lang="pt-PT" sz="1600" i="1" dirty="0" err="1" smtClean="0">
                <a:latin typeface="Futura Md"/>
              </a:rPr>
              <a:t>Lisbon</a:t>
            </a:r>
            <a:r>
              <a:rPr lang="pt-PT" sz="1600" i="1" dirty="0" smtClean="0">
                <a:latin typeface="Futura Md"/>
              </a:rPr>
              <a:t>, 26 </a:t>
            </a:r>
            <a:r>
              <a:rPr lang="pt-PT" sz="1600" i="1" dirty="0" err="1" smtClean="0">
                <a:latin typeface="Futura Md"/>
              </a:rPr>
              <a:t>September</a:t>
            </a:r>
            <a:r>
              <a:rPr lang="pt-PT" sz="1600" i="1" dirty="0" smtClean="0">
                <a:latin typeface="Futura Md"/>
              </a:rPr>
              <a:t> 2013</a:t>
            </a:r>
          </a:p>
          <a:p>
            <a:pPr algn="ctr"/>
            <a:endParaRPr lang="pt-PT" sz="1800" i="1" dirty="0" smtClean="0">
              <a:latin typeface="Futura Md"/>
            </a:endParaRPr>
          </a:p>
          <a:p>
            <a:pPr algn="ctr"/>
            <a:endParaRPr lang="pt-PT" sz="1800" i="1" dirty="0" smtClean="0">
              <a:latin typeface="Futura Md"/>
            </a:endParaRPr>
          </a:p>
          <a:p>
            <a:pPr algn="ctr"/>
            <a:r>
              <a:rPr lang="pt-PT" sz="1800" dirty="0" smtClean="0">
                <a:latin typeface="Futura Md"/>
              </a:rPr>
              <a:t>Miguel Sousa Branca</a:t>
            </a:r>
          </a:p>
          <a:p>
            <a:pPr algn="ctr"/>
            <a:r>
              <a:rPr lang="pt-PT" sz="1400" i="1" dirty="0" smtClean="0">
                <a:latin typeface="Futura Md"/>
              </a:rPr>
              <a:t>SPGM </a:t>
            </a:r>
            <a:r>
              <a:rPr lang="pt-PT" sz="1400" i="1" dirty="0" err="1" smtClean="0">
                <a:latin typeface="Futura Md"/>
              </a:rPr>
              <a:t>Executive</a:t>
            </a:r>
            <a:r>
              <a:rPr lang="pt-PT" sz="1400" i="1" dirty="0" smtClean="0">
                <a:latin typeface="Futura Md"/>
              </a:rPr>
              <a:t> </a:t>
            </a:r>
            <a:r>
              <a:rPr lang="pt-PT" sz="1400" i="1" dirty="0" err="1" smtClean="0">
                <a:latin typeface="Futura Md"/>
              </a:rPr>
              <a:t>Board</a:t>
            </a:r>
            <a:r>
              <a:rPr lang="pt-PT" sz="1400" i="1" dirty="0" smtClean="0">
                <a:latin typeface="Futura Md"/>
              </a:rPr>
              <a:t> </a:t>
            </a:r>
            <a:r>
              <a:rPr lang="pt-PT" sz="1400" i="1" dirty="0" err="1" smtClean="0">
                <a:latin typeface="Futura Md"/>
              </a:rPr>
              <a:t>Member</a:t>
            </a:r>
            <a:endParaRPr lang="pt-PT" sz="1400" i="1" dirty="0">
              <a:latin typeface="Futura Md"/>
            </a:endParaRPr>
          </a:p>
        </p:txBody>
      </p:sp>
      <p:pic>
        <p:nvPicPr>
          <p:cNvPr id="9" name="Picture 3" descr="\\srvdc02\Dados\07 Informação Gestão\0704 Informação\Material Próprio\Garantia Mutua Sgm.jpg"/>
          <p:cNvPicPr>
            <a:picLocks noChangeAspect="1" noChangeArrowheads="1"/>
          </p:cNvPicPr>
          <p:nvPr/>
        </p:nvPicPr>
        <p:blipFill>
          <a:blip r:embed="rId2" cstate="print"/>
          <a:srcRect t="63354"/>
          <a:stretch>
            <a:fillRect/>
          </a:stretch>
        </p:blipFill>
        <p:spPr bwMode="auto">
          <a:xfrm>
            <a:off x="2411760" y="5589240"/>
            <a:ext cx="4781381" cy="1234674"/>
          </a:xfrm>
          <a:prstGeom prst="rect">
            <a:avLst/>
          </a:prstGeom>
          <a:ln>
            <a:noFill/>
          </a:ln>
          <a:effectLst>
            <a:softEdge rad="112500"/>
          </a:effectLst>
        </p:spPr>
      </p:pic>
      <p:pic>
        <p:nvPicPr>
          <p:cNvPr id="7" name="Picture 6" descr="Cresça Connosco Logo.jpg"/>
          <p:cNvPicPr>
            <a:picLocks noChangeAspect="1"/>
          </p:cNvPicPr>
          <p:nvPr/>
        </p:nvPicPr>
        <p:blipFill>
          <a:blip r:embed="rId3" cstate="print"/>
          <a:stretch>
            <a:fillRect/>
          </a:stretch>
        </p:blipFill>
        <p:spPr>
          <a:xfrm>
            <a:off x="7502639" y="4716041"/>
            <a:ext cx="1306228" cy="693197"/>
          </a:xfrm>
          <a:prstGeom prst="rect">
            <a:avLst/>
          </a:prstGeom>
        </p:spPr>
      </p:pic>
    </p:spTree>
    <p:extLst>
      <p:ext uri="{BB962C8B-B14F-4D97-AF65-F5344CB8AC3E}">
        <p14:creationId xmlns:p14="http://schemas.microsoft.com/office/powerpoint/2010/main" val="400083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218226" y="1468045"/>
            <a:ext cx="8618899" cy="4770537"/>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en-US" sz="1600" b="1" u="sng" dirty="0" smtClean="0">
                <a:solidFill>
                  <a:srgbClr val="003399"/>
                </a:solidFill>
                <a:latin typeface="Arial Narrow" pitchFamily="34" charset="0"/>
              </a:rPr>
              <a:t>Mutual Guarantee Societies (MGS) issue the guarantees.</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The MGS share capital is held majority by beneficiary SME (&gt;50%), banks, SME organisations and SPGM.</a:t>
            </a:r>
            <a:r>
              <a:rPr lang="en-US" sz="1600" dirty="0">
                <a:solidFill>
                  <a:srgbClr val="003399"/>
                </a:solidFill>
                <a:latin typeface="Arial Narrow" pitchFamily="34" charset="0"/>
              </a:rPr>
              <a:t> </a:t>
            </a:r>
            <a:r>
              <a:rPr lang="en-US" sz="1600" dirty="0" smtClean="0">
                <a:solidFill>
                  <a:srgbClr val="003399"/>
                </a:solidFill>
                <a:latin typeface="Arial Narrow" pitchFamily="34" charset="0"/>
              </a:rPr>
              <a:t>Thus, they are </a:t>
            </a:r>
            <a:r>
              <a:rPr lang="en-US" sz="1600" b="1" dirty="0">
                <a:solidFill>
                  <a:srgbClr val="003399"/>
                </a:solidFill>
                <a:latin typeface="Arial Narrow" pitchFamily="34" charset="0"/>
              </a:rPr>
              <a:t>mutual and private credit </a:t>
            </a:r>
            <a:r>
              <a:rPr lang="en-US" sz="1600" b="1" dirty="0" smtClean="0">
                <a:solidFill>
                  <a:srgbClr val="003399"/>
                </a:solidFill>
                <a:latin typeface="Arial Narrow" pitchFamily="34" charset="0"/>
              </a:rPr>
              <a:t>institutions</a:t>
            </a:r>
            <a:r>
              <a:rPr lang="en-US" sz="1600" dirty="0">
                <a:solidFill>
                  <a:srgbClr val="003399"/>
                </a:solidFill>
                <a:latin typeface="Arial Narrow" pitchFamily="34" charset="0"/>
              </a:rPr>
              <a:t>;</a:t>
            </a:r>
            <a:endParaRPr lang="en-US" sz="1600" dirty="0" smtClean="0">
              <a:solidFill>
                <a:srgbClr val="003399"/>
              </a:solidFill>
              <a:latin typeface="Arial Narrow" pitchFamily="34" charset="0"/>
            </a:endParaRPr>
          </a:p>
          <a:p>
            <a:pPr marL="723900" lvl="1" indent="-266700">
              <a:spcBef>
                <a:spcPct val="50000"/>
              </a:spcBef>
              <a:buSzPct val="120000"/>
              <a:buBlip>
                <a:blip r:embed="rId3"/>
              </a:buBlip>
            </a:pPr>
            <a:r>
              <a:rPr lang="en-US" sz="1600" dirty="0" smtClean="0">
                <a:solidFill>
                  <a:srgbClr val="003399"/>
                </a:solidFill>
                <a:latin typeface="Arial Narrow" pitchFamily="34" charset="0"/>
              </a:rPr>
              <a:t>Their scope </a:t>
            </a:r>
            <a:r>
              <a:rPr lang="en-US" sz="1600" dirty="0">
                <a:solidFill>
                  <a:srgbClr val="003399"/>
                </a:solidFill>
                <a:latin typeface="Arial Narrow" pitchFamily="34" charset="0"/>
              </a:rPr>
              <a:t>is to support the access to finance of micro and SMEs</a:t>
            </a:r>
            <a:br>
              <a:rPr lang="en-US" sz="1600" dirty="0">
                <a:solidFill>
                  <a:srgbClr val="003399"/>
                </a:solidFill>
                <a:latin typeface="Arial Narrow" pitchFamily="34" charset="0"/>
              </a:rPr>
            </a:br>
            <a:r>
              <a:rPr lang="en-US" sz="1200" dirty="0">
                <a:solidFill>
                  <a:srgbClr val="003399"/>
                </a:solidFill>
                <a:latin typeface="Arial Narrow" pitchFamily="34" charset="0"/>
              </a:rPr>
              <a:t>[MGS also support University students and self-employed professionals]</a:t>
            </a:r>
            <a:r>
              <a:rPr lang="pt-PT" sz="1600" dirty="0">
                <a:solidFill>
                  <a:srgbClr val="003399"/>
                </a:solidFill>
                <a:latin typeface="Arial Narrow" pitchFamily="34" charset="0"/>
              </a:rPr>
              <a:t>;</a:t>
            </a:r>
          </a:p>
          <a:p>
            <a:pPr marL="723900" lvl="1" indent="-266700" algn="just">
              <a:spcBef>
                <a:spcPct val="50000"/>
              </a:spcBef>
              <a:buSzPct val="120000"/>
              <a:buBlip>
                <a:blip r:embed="rId3"/>
              </a:buBlip>
            </a:pPr>
            <a:r>
              <a:rPr lang="en-US" sz="1600" dirty="0" smtClean="0">
                <a:solidFill>
                  <a:srgbClr val="003399"/>
                </a:solidFill>
                <a:latin typeface="Arial Narrow" pitchFamily="34" charset="0"/>
              </a:rPr>
              <a:t>MGS </a:t>
            </a:r>
            <a:r>
              <a:rPr lang="en-US" sz="1600" dirty="0">
                <a:solidFill>
                  <a:srgbClr val="003399"/>
                </a:solidFill>
                <a:latin typeface="Arial Narrow" pitchFamily="34" charset="0"/>
              </a:rPr>
              <a:t>provide </a:t>
            </a:r>
            <a:r>
              <a:rPr lang="en-US" sz="1600" b="1" dirty="0">
                <a:solidFill>
                  <a:srgbClr val="003399"/>
                </a:solidFill>
                <a:latin typeface="Arial Narrow" pitchFamily="34" charset="0"/>
              </a:rPr>
              <a:t>on first demand financial guarantees</a:t>
            </a:r>
            <a:r>
              <a:rPr lang="en-US" sz="1600" dirty="0">
                <a:solidFill>
                  <a:srgbClr val="003399"/>
                </a:solidFill>
                <a:latin typeface="Arial Narrow" pitchFamily="34" charset="0"/>
              </a:rPr>
              <a:t> aimed to help SMEs accessing credit in adequate price and term conditions</a:t>
            </a:r>
            <a:r>
              <a:rPr lang="pt-PT" sz="1600" dirty="0" smtClean="0">
                <a:solidFill>
                  <a:srgbClr val="003399"/>
                </a:solidFill>
                <a:latin typeface="Arial Narrow" pitchFamily="34" charset="0"/>
              </a:rPr>
              <a:t>;</a:t>
            </a:r>
            <a:endParaRPr lang="en-GB" sz="1600" dirty="0" smtClean="0">
              <a:solidFill>
                <a:srgbClr val="003399"/>
              </a:solidFill>
              <a:latin typeface="Arial Narrow" pitchFamily="34" charset="0"/>
            </a:endParaRPr>
          </a:p>
          <a:p>
            <a:pPr marL="723900" lvl="1" indent="-266700" algn="just">
              <a:spcBef>
                <a:spcPct val="50000"/>
              </a:spcBef>
              <a:buSzPct val="120000"/>
              <a:buBlip>
                <a:blip r:embed="rId3"/>
              </a:buBlip>
            </a:pPr>
            <a:r>
              <a:rPr lang="en-GB" sz="1600" dirty="0">
                <a:solidFill>
                  <a:srgbClr val="003399"/>
                </a:solidFill>
                <a:latin typeface="Arial Narrow" pitchFamily="34" charset="0"/>
              </a:rPr>
              <a:t>The MGS </a:t>
            </a:r>
            <a:r>
              <a:rPr lang="en-GB" sz="1600" dirty="0" smtClean="0">
                <a:solidFill>
                  <a:srgbClr val="003399"/>
                </a:solidFill>
                <a:latin typeface="Arial Narrow" pitchFamily="34" charset="0"/>
              </a:rPr>
              <a:t>get a </a:t>
            </a:r>
            <a:r>
              <a:rPr lang="en-GB" sz="1600" dirty="0">
                <a:solidFill>
                  <a:srgbClr val="003399"/>
                </a:solidFill>
                <a:latin typeface="Arial Narrow" pitchFamily="34" charset="0"/>
              </a:rPr>
              <a:t>partial </a:t>
            </a:r>
            <a:r>
              <a:rPr lang="en-GB" sz="1600" dirty="0" smtClean="0">
                <a:solidFill>
                  <a:srgbClr val="003399"/>
                </a:solidFill>
                <a:latin typeface="Arial Narrow" pitchFamily="34" charset="0"/>
              </a:rPr>
              <a:t>counter guarantee from the </a:t>
            </a:r>
            <a:r>
              <a:rPr lang="en-GB" sz="1600" dirty="0">
                <a:solidFill>
                  <a:srgbClr val="003399"/>
                </a:solidFill>
                <a:latin typeface="Arial Narrow" pitchFamily="34" charset="0"/>
              </a:rPr>
              <a:t>national </a:t>
            </a:r>
            <a:r>
              <a:rPr lang="en-GB" sz="1600" dirty="0" smtClean="0">
                <a:solidFill>
                  <a:srgbClr val="003399"/>
                </a:solidFill>
                <a:latin typeface="Arial Narrow" pitchFamily="34" charset="0"/>
              </a:rPr>
              <a:t>Counter Guarantee </a:t>
            </a:r>
            <a:r>
              <a:rPr lang="en-GB" sz="1600" dirty="0">
                <a:solidFill>
                  <a:srgbClr val="003399"/>
                </a:solidFill>
                <a:latin typeface="Arial Narrow" pitchFamily="34" charset="0"/>
              </a:rPr>
              <a:t>F</a:t>
            </a:r>
            <a:r>
              <a:rPr lang="en-GB" sz="1600" dirty="0" smtClean="0">
                <a:solidFill>
                  <a:srgbClr val="003399"/>
                </a:solidFill>
                <a:latin typeface="Arial Narrow" pitchFamily="34" charset="0"/>
              </a:rPr>
              <a:t>und </a:t>
            </a:r>
            <a:r>
              <a:rPr lang="en-GB" sz="1600" dirty="0">
                <a:solidFill>
                  <a:srgbClr val="003399"/>
                </a:solidFill>
                <a:latin typeface="Arial Narrow" pitchFamily="34" charset="0"/>
              </a:rPr>
              <a:t>(FCGM</a:t>
            </a:r>
            <a:r>
              <a:rPr lang="en-GB" sz="1600" dirty="0" smtClean="0">
                <a:solidFill>
                  <a:srgbClr val="003399"/>
                </a:solidFill>
                <a:latin typeface="Arial Narrow" pitchFamily="34" charset="0"/>
              </a:rPr>
              <a:t>).</a:t>
            </a:r>
            <a:endParaRPr lang="en-GB" sz="1600" dirty="0">
              <a:solidFill>
                <a:srgbClr val="003399"/>
              </a:solidFill>
              <a:latin typeface="Arial Narrow" pitchFamily="34" charset="0"/>
            </a:endParaRP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They assume their own risk analysis activities and credit decisions.</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The price of the guarantees is set according the risk appraisal results (internal rating model), inside the global boundaries defined at MGS board level (currently minimum fee of 0,5% and maximum of 4,5%, </a:t>
            </a:r>
            <a:r>
              <a:rPr lang="en-GB" sz="1600" dirty="0">
                <a:solidFill>
                  <a:srgbClr val="003399"/>
                </a:solidFill>
                <a:latin typeface="Arial Narrow" pitchFamily="34" charset="0"/>
              </a:rPr>
              <a:t>per annum on the outstanding amounts);</a:t>
            </a:r>
          </a:p>
          <a:p>
            <a:pPr marL="723900" lvl="1" indent="-266700" algn="just">
              <a:spcBef>
                <a:spcPct val="50000"/>
              </a:spcBef>
              <a:buSzPct val="120000"/>
              <a:buBlip>
                <a:blip r:embed="rId3"/>
              </a:buBlip>
            </a:pPr>
            <a:r>
              <a:rPr lang="en-GB" sz="1600" dirty="0">
                <a:solidFill>
                  <a:srgbClr val="003399"/>
                </a:solidFill>
                <a:latin typeface="Arial Narrow" pitchFamily="34" charset="0"/>
              </a:rPr>
              <a:t>They are subject to internal and external auditors;</a:t>
            </a:r>
          </a:p>
          <a:p>
            <a:pPr marL="723900" lvl="1" indent="-266700" algn="just">
              <a:spcBef>
                <a:spcPct val="50000"/>
              </a:spcBef>
              <a:buSzPct val="120000"/>
              <a:buBlip>
                <a:blip r:embed="rId3"/>
              </a:buBlip>
            </a:pPr>
            <a:r>
              <a:rPr lang="en-GB" sz="1600" dirty="0">
                <a:solidFill>
                  <a:srgbClr val="003399"/>
                </a:solidFill>
                <a:latin typeface="Arial Narrow" pitchFamily="34" charset="0"/>
              </a:rPr>
              <a:t>They are supervised by the central bank and act under a specific regulation as well as under the general banking </a:t>
            </a:r>
            <a:r>
              <a:rPr lang="en-GB" sz="1600" dirty="0" smtClean="0">
                <a:solidFill>
                  <a:srgbClr val="003399"/>
                </a:solidFill>
                <a:latin typeface="Arial Narrow" pitchFamily="34" charset="0"/>
              </a:rPr>
              <a:t>laws (including Basel II and III).</a:t>
            </a:r>
          </a:p>
        </p:txBody>
      </p:sp>
      <p:pic>
        <p:nvPicPr>
          <p:cNvPr id="12" name="Picture 4"/>
          <p:cNvPicPr>
            <a:picLocks noChangeAspect="1" noChangeArrowheads="1"/>
          </p:cNvPicPr>
          <p:nvPr/>
        </p:nvPicPr>
        <p:blipFill>
          <a:blip r:embed="rId4"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3" name="Picture 12" descr="Cresça Connosco Logo.jpg"/>
          <p:cNvPicPr>
            <a:picLocks noChangeAspect="1"/>
          </p:cNvPicPr>
          <p:nvPr/>
        </p:nvPicPr>
        <p:blipFill>
          <a:blip r:embed="rId5" cstate="print"/>
          <a:stretch>
            <a:fillRect/>
          </a:stretch>
        </p:blipFill>
        <p:spPr>
          <a:xfrm>
            <a:off x="287439" y="200486"/>
            <a:ext cx="1789969" cy="949911"/>
          </a:xfrm>
          <a:prstGeom prst="rect">
            <a:avLst/>
          </a:prstGeom>
        </p:spPr>
      </p:pic>
      <p:sp>
        <p:nvSpPr>
          <p:cNvPr id="14" name="Rectangle 35"/>
          <p:cNvSpPr txBox="1">
            <a:spLocks noChangeArrowheads="1"/>
          </p:cNvSpPr>
          <p:nvPr/>
        </p:nvSpPr>
        <p:spPr bwMode="auto">
          <a:xfrm>
            <a:off x="2857500" y="119115"/>
            <a:ext cx="6162675"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1800" dirty="0" smtClean="0">
                <a:solidFill>
                  <a:schemeClr val="bg1"/>
                </a:solidFill>
                <a:latin typeface="Futura Md" pitchFamily="34" charset="0"/>
              </a:rPr>
              <a:t>MAIN FEATURES OF THE PORTUGUESE GUARANTEE SCHEME</a:t>
            </a:r>
            <a:endParaRPr lang="pt-PT" sz="1800" dirty="0" smtClean="0">
              <a:solidFill>
                <a:schemeClr val="bg1"/>
              </a:solidFill>
              <a:latin typeface="Futura Md" pitchFamily="34" charset="0"/>
            </a:endParaRPr>
          </a:p>
        </p:txBody>
      </p:sp>
      <p:sp>
        <p:nvSpPr>
          <p:cNvPr id="15" name="Slide Number Placeholder 6"/>
          <p:cNvSpPr>
            <a:spLocks noGrp="1"/>
          </p:cNvSpPr>
          <p:nvPr>
            <p:ph type="sldNum" sz="quarter" idx="12"/>
          </p:nvPr>
        </p:nvSpPr>
        <p:spPr>
          <a:xfrm>
            <a:off x="6553200" y="6245225"/>
            <a:ext cx="2133600" cy="476250"/>
          </a:xfrm>
        </p:spPr>
        <p:txBody>
          <a:bodyPr/>
          <a:lstStyle/>
          <a:p>
            <a:pPr>
              <a:defRPr/>
            </a:pPr>
            <a:fld id="{EED9A143-7674-42E5-B1A2-F18FAEBC6322}" type="slidenum">
              <a:rPr lang="pt-PT" sz="1000" smtClean="0">
                <a:solidFill>
                  <a:srgbClr val="00259A"/>
                </a:solidFill>
                <a:latin typeface="Arial Narrow" pitchFamily="34" charset="0"/>
              </a:rPr>
              <a:pPr>
                <a:defRPr/>
              </a:pPr>
              <a:t>10</a:t>
            </a:fld>
            <a:endParaRPr lang="pt-PT" sz="1000" dirty="0">
              <a:solidFill>
                <a:srgbClr val="00259A"/>
              </a:solidFill>
              <a:latin typeface="Arial Narrow" pitchFamily="34" charset="0"/>
            </a:endParaRPr>
          </a:p>
        </p:txBody>
      </p:sp>
    </p:spTree>
    <p:extLst>
      <p:ext uri="{BB962C8B-B14F-4D97-AF65-F5344CB8AC3E}">
        <p14:creationId xmlns:p14="http://schemas.microsoft.com/office/powerpoint/2010/main" val="12764608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224922" y="1472920"/>
            <a:ext cx="8664166" cy="4401205"/>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en-US" sz="1600" b="1" u="sng" dirty="0" smtClean="0">
                <a:solidFill>
                  <a:srgbClr val="003399"/>
                </a:solidFill>
                <a:latin typeface="Arial Narrow" pitchFamily="34" charset="0"/>
              </a:rPr>
              <a:t>The Counterguarantee Fund (FCGM) automatically covers a part of the risk assumed by MGS.</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It has no direct contact with either SME and Banks;</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Its own funds are fully owned by the Government; </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Is doesn’t carry any kind of risk analysis on individual files as counterguarantees are by law automatic and compulsory;</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The counterguarantee levels goes from 50% to 80% of the guarantees issued by the MGS, depending on the type of product;</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The Fund is managed by SPGM;</a:t>
            </a:r>
          </a:p>
          <a:p>
            <a:pPr marL="723900" lvl="1" indent="-266700" algn="just">
              <a:spcBef>
                <a:spcPct val="50000"/>
              </a:spcBef>
              <a:buSzPct val="120000"/>
              <a:buBlip>
                <a:blip r:embed="rId3"/>
              </a:buBlip>
            </a:pPr>
            <a:r>
              <a:rPr lang="en-GB" sz="1600" dirty="0">
                <a:solidFill>
                  <a:srgbClr val="003399"/>
                </a:solidFill>
                <a:latin typeface="Arial Narrow" pitchFamily="34" charset="0"/>
              </a:rPr>
              <a:t>The Fund is audited by internal auditors, being the external </a:t>
            </a:r>
            <a:r>
              <a:rPr lang="en-GB" sz="1600" dirty="0" smtClean="0">
                <a:solidFill>
                  <a:srgbClr val="003399"/>
                </a:solidFill>
                <a:latin typeface="Arial Narrow" pitchFamily="34" charset="0"/>
              </a:rPr>
              <a:t>one the </a:t>
            </a:r>
            <a:r>
              <a:rPr lang="en-GB" sz="1600" dirty="0">
                <a:solidFill>
                  <a:srgbClr val="003399"/>
                </a:solidFill>
                <a:latin typeface="Arial Narrow" pitchFamily="34" charset="0"/>
              </a:rPr>
              <a:t>Auditor Body of the Central Bank. It is submitted to specific auditing from </a:t>
            </a:r>
            <a:r>
              <a:rPr lang="en-GB" sz="1600" dirty="0" smtClean="0">
                <a:solidFill>
                  <a:srgbClr val="003399"/>
                </a:solidFill>
                <a:latin typeface="Arial Narrow" pitchFamily="34" charset="0"/>
              </a:rPr>
              <a:t>tax </a:t>
            </a:r>
            <a:r>
              <a:rPr lang="en-GB" sz="1600" dirty="0">
                <a:solidFill>
                  <a:srgbClr val="003399"/>
                </a:solidFill>
                <a:latin typeface="Arial Narrow" pitchFamily="34" charset="0"/>
              </a:rPr>
              <a:t>authorities </a:t>
            </a:r>
            <a:r>
              <a:rPr lang="en-GB" sz="1600" dirty="0" smtClean="0">
                <a:solidFill>
                  <a:srgbClr val="003399"/>
                </a:solidFill>
                <a:latin typeface="Arial Narrow" pitchFamily="34" charset="0"/>
              </a:rPr>
              <a:t>and </a:t>
            </a:r>
            <a:r>
              <a:rPr lang="en-GB" sz="1600" dirty="0">
                <a:solidFill>
                  <a:srgbClr val="003399"/>
                </a:solidFill>
                <a:latin typeface="Arial Narrow" pitchFamily="34" charset="0"/>
              </a:rPr>
              <a:t>C</a:t>
            </a:r>
            <a:r>
              <a:rPr lang="en-GB" sz="1600" dirty="0" smtClean="0">
                <a:solidFill>
                  <a:srgbClr val="003399"/>
                </a:solidFill>
                <a:latin typeface="Arial Narrow" pitchFamily="34" charset="0"/>
              </a:rPr>
              <a:t>ourt </a:t>
            </a:r>
            <a:r>
              <a:rPr lang="en-GB" sz="1600" dirty="0">
                <a:solidFill>
                  <a:srgbClr val="003399"/>
                </a:solidFill>
                <a:latin typeface="Arial Narrow" pitchFamily="34" charset="0"/>
              </a:rPr>
              <a:t>of </a:t>
            </a:r>
            <a:r>
              <a:rPr lang="en-GB" sz="1600" dirty="0" smtClean="0">
                <a:solidFill>
                  <a:srgbClr val="003399"/>
                </a:solidFill>
                <a:latin typeface="Arial Narrow" pitchFamily="34" charset="0"/>
              </a:rPr>
              <a:t>Auditors</a:t>
            </a:r>
            <a:r>
              <a:rPr lang="en-GB" sz="1600" dirty="0">
                <a:solidFill>
                  <a:srgbClr val="003399"/>
                </a:solidFill>
                <a:latin typeface="Arial Narrow" pitchFamily="34" charset="0"/>
              </a:rPr>
              <a:t>, namely in specific programmes supported by </a:t>
            </a:r>
            <a:r>
              <a:rPr lang="en-GB" sz="1600" dirty="0" smtClean="0">
                <a:solidFill>
                  <a:srgbClr val="003399"/>
                </a:solidFill>
                <a:latin typeface="Arial Narrow" pitchFamily="34" charset="0"/>
              </a:rPr>
              <a:t>EU structural </a:t>
            </a:r>
            <a:r>
              <a:rPr lang="en-GB" sz="1600" dirty="0">
                <a:solidFill>
                  <a:srgbClr val="003399"/>
                </a:solidFill>
                <a:latin typeface="Arial Narrow" pitchFamily="34" charset="0"/>
              </a:rPr>
              <a:t>funds and/or national budget endowments and/or under a third level partial coverage of the EIF/EU programmes;</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It may get </a:t>
            </a:r>
            <a:r>
              <a:rPr lang="en-GB" sz="1600" dirty="0">
                <a:solidFill>
                  <a:srgbClr val="003399"/>
                </a:solidFill>
                <a:latin typeface="Arial Narrow" pitchFamily="34" charset="0"/>
              </a:rPr>
              <a:t>a third level guarantee that partially covers its issued </a:t>
            </a:r>
            <a:r>
              <a:rPr lang="en-GB" sz="1600" dirty="0" err="1">
                <a:solidFill>
                  <a:srgbClr val="003399"/>
                </a:solidFill>
                <a:latin typeface="Arial Narrow" pitchFamily="34" charset="0"/>
              </a:rPr>
              <a:t>cunterguarantees</a:t>
            </a:r>
            <a:r>
              <a:rPr lang="en-GB" sz="1600" dirty="0">
                <a:solidFill>
                  <a:srgbClr val="003399"/>
                </a:solidFill>
                <a:latin typeface="Arial Narrow" pitchFamily="34" charset="0"/>
              </a:rPr>
              <a:t> from the EIF under the EU different SME supporting programmes like CIP</a:t>
            </a:r>
            <a:r>
              <a:rPr lang="en-GB" sz="1600" dirty="0" smtClean="0">
                <a:solidFill>
                  <a:srgbClr val="003399"/>
                </a:solidFill>
                <a:latin typeface="Arial Narrow" pitchFamily="34" charset="0"/>
              </a:rPr>
              <a:t>.</a:t>
            </a:r>
            <a:endParaRPr lang="en-GB" sz="1600" dirty="0">
              <a:solidFill>
                <a:srgbClr val="003399"/>
              </a:solidFill>
              <a:latin typeface="Arial Narrow" pitchFamily="34" charset="0"/>
            </a:endParaRPr>
          </a:p>
        </p:txBody>
      </p:sp>
      <p:pic>
        <p:nvPicPr>
          <p:cNvPr id="6" name="Picture 4"/>
          <p:cNvPicPr>
            <a:picLocks noChangeAspect="1" noChangeArrowheads="1"/>
          </p:cNvPicPr>
          <p:nvPr/>
        </p:nvPicPr>
        <p:blipFill>
          <a:blip r:embed="rId4"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5" cstate="print"/>
          <a:stretch>
            <a:fillRect/>
          </a:stretch>
        </p:blipFill>
        <p:spPr>
          <a:xfrm>
            <a:off x="287439" y="200486"/>
            <a:ext cx="1789969" cy="949911"/>
          </a:xfrm>
          <a:prstGeom prst="rect">
            <a:avLst/>
          </a:prstGeom>
        </p:spPr>
      </p:pic>
      <p:sp>
        <p:nvSpPr>
          <p:cNvPr id="11" name="Rectangle 35"/>
          <p:cNvSpPr txBox="1">
            <a:spLocks noChangeArrowheads="1"/>
          </p:cNvSpPr>
          <p:nvPr/>
        </p:nvSpPr>
        <p:spPr bwMode="auto">
          <a:xfrm>
            <a:off x="2857500" y="119115"/>
            <a:ext cx="6162675"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1800" dirty="0" smtClean="0">
                <a:solidFill>
                  <a:schemeClr val="bg1"/>
                </a:solidFill>
                <a:latin typeface="Futura Md" pitchFamily="34" charset="0"/>
              </a:rPr>
              <a:t>BASIC FEATURES OF THE PORTUGUESE GUARANTEE SCHEME</a:t>
            </a:r>
            <a:endParaRPr lang="pt-PT" sz="1800" dirty="0" smtClean="0">
              <a:solidFill>
                <a:schemeClr val="bg1"/>
              </a:solidFill>
              <a:latin typeface="Futura Md" pitchFamily="34" charset="0"/>
            </a:endParaRPr>
          </a:p>
        </p:txBody>
      </p:sp>
      <p:sp>
        <p:nvSpPr>
          <p:cNvPr id="12" name="Slide Number Placeholder 6"/>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ED9A143-7674-42E5-B1A2-F18FAEBC6322}" type="slidenum">
              <a:rPr kumimoji="0" lang="pt-PT" sz="1000" b="0" i="0" u="none" strike="noStrike" kern="1200" cap="none" spc="0" normalizeH="0" baseline="0" noProof="0" smtClean="0">
                <a:ln>
                  <a:noFill/>
                </a:ln>
                <a:solidFill>
                  <a:srgbClr val="00259A"/>
                </a:solidFill>
                <a:effectLst/>
                <a:uLnTx/>
                <a:uFillTx/>
                <a:latin typeface="Arial Narrow"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pt-PT" sz="1000" b="0" i="0" u="none" strike="noStrike" kern="1200" cap="none" spc="0" normalizeH="0" baseline="0" noProof="0" dirty="0">
              <a:ln>
                <a:noFill/>
              </a:ln>
              <a:solidFill>
                <a:srgbClr val="00259A"/>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2881639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219264" y="1471205"/>
            <a:ext cx="8486586" cy="3539430"/>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en-US" sz="1600" b="1" u="sng" dirty="0" smtClean="0">
                <a:solidFill>
                  <a:srgbClr val="003399"/>
                </a:solidFill>
                <a:latin typeface="Arial Narrow" pitchFamily="34" charset="0"/>
              </a:rPr>
              <a:t>SPGM acts as “Holding” of the Portuguese Guarantee Scheme.</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Manages the Counter Guarantee Fund;</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Acts as Shared Services Centre to both the Fund and all MGS; </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Represents the public interests while designing and negotiating new credit lines or other guarantee facilities;</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Negotiates with national agencies (such as IAPMEI</a:t>
            </a:r>
            <a:r>
              <a:rPr lang="en-GB" sz="1600" dirty="0">
                <a:solidFill>
                  <a:srgbClr val="003399"/>
                </a:solidFill>
                <a:latin typeface="Arial Narrow" pitchFamily="34" charset="0"/>
              </a:rPr>
              <a:t>, </a:t>
            </a:r>
            <a:r>
              <a:rPr lang="en-GB" sz="1600" dirty="0" smtClean="0">
                <a:solidFill>
                  <a:srgbClr val="003399"/>
                </a:solidFill>
                <a:latin typeface="Arial Narrow" pitchFamily="34" charset="0"/>
              </a:rPr>
              <a:t>Tourism Agency, </a:t>
            </a:r>
            <a:r>
              <a:rPr lang="en-GB" sz="1600" dirty="0">
                <a:solidFill>
                  <a:srgbClr val="003399"/>
                </a:solidFill>
                <a:latin typeface="Arial Narrow" pitchFamily="34" charset="0"/>
              </a:rPr>
              <a:t>Ministry of Higher Education</a:t>
            </a:r>
            <a:r>
              <a:rPr lang="en-GB" sz="1600" dirty="0" smtClean="0">
                <a:solidFill>
                  <a:srgbClr val="003399"/>
                </a:solidFill>
                <a:latin typeface="Arial Narrow" pitchFamily="34" charset="0"/>
              </a:rPr>
              <a:t>, …), and international organisations (EIF and EIB) about new credit facilities to </a:t>
            </a:r>
            <a:r>
              <a:rPr lang="en-GB" sz="1600" dirty="0">
                <a:solidFill>
                  <a:srgbClr val="003399"/>
                </a:solidFill>
                <a:latin typeface="Arial Narrow" pitchFamily="34" charset="0"/>
              </a:rPr>
              <a:t>P</a:t>
            </a:r>
            <a:r>
              <a:rPr lang="en-GB" sz="1600" dirty="0" smtClean="0">
                <a:solidFill>
                  <a:srgbClr val="003399"/>
                </a:solidFill>
                <a:latin typeface="Arial Narrow" pitchFamily="34" charset="0"/>
              </a:rPr>
              <a:t>ortuguese SME;  </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Institutionally represents the Guarantee Scheme at internal organisations;</a:t>
            </a:r>
          </a:p>
          <a:p>
            <a:pPr marL="723900" lvl="1" indent="-266700" algn="just">
              <a:spcBef>
                <a:spcPct val="50000"/>
              </a:spcBef>
              <a:buSzPct val="120000"/>
              <a:buBlip>
                <a:blip r:embed="rId3"/>
              </a:buBlip>
            </a:pPr>
            <a:r>
              <a:rPr lang="en-GB" sz="1600" dirty="0" smtClean="0">
                <a:solidFill>
                  <a:srgbClr val="003399"/>
                </a:solidFill>
                <a:latin typeface="Arial Narrow" pitchFamily="34" charset="0"/>
              </a:rPr>
              <a:t>Represents the Portuguese Guarantee Scheme internationally, namely at international organisations </a:t>
            </a:r>
            <a:r>
              <a:rPr lang="en-GB" sz="1600" dirty="0">
                <a:solidFill>
                  <a:srgbClr val="003399"/>
                </a:solidFill>
                <a:latin typeface="Arial Narrow" pitchFamily="34" charset="0"/>
              </a:rPr>
              <a:t>(</a:t>
            </a:r>
            <a:r>
              <a:rPr lang="en-GB" sz="1600" dirty="0" smtClean="0">
                <a:solidFill>
                  <a:srgbClr val="003399"/>
                </a:solidFill>
                <a:latin typeface="Arial Narrow" pitchFamily="34" charset="0"/>
              </a:rPr>
              <a:t>European Association of Guarantee Societies – AECM and the </a:t>
            </a:r>
            <a:r>
              <a:rPr lang="en-GB" sz="1600" dirty="0" err="1" smtClean="0">
                <a:solidFill>
                  <a:srgbClr val="003399"/>
                </a:solidFill>
                <a:latin typeface="Arial Narrow" pitchFamily="34" charset="0"/>
              </a:rPr>
              <a:t>Ibero</a:t>
            </a:r>
            <a:r>
              <a:rPr lang="en-GB" sz="1600" dirty="0" smtClean="0">
                <a:solidFill>
                  <a:srgbClr val="003399"/>
                </a:solidFill>
                <a:latin typeface="Arial Narrow" pitchFamily="34" charset="0"/>
              </a:rPr>
              <a:t>-American Guarantee Network – REGAR). </a:t>
            </a:r>
          </a:p>
        </p:txBody>
      </p:sp>
      <p:sp>
        <p:nvSpPr>
          <p:cNvPr id="7" name="Slide Number Placeholder 6"/>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12</a:t>
            </a:fld>
            <a:endParaRPr lang="pt-PT" sz="1000" dirty="0">
              <a:solidFill>
                <a:srgbClr val="00259A"/>
              </a:solidFill>
              <a:latin typeface="Arial Narrow" pitchFamily="34" charset="0"/>
            </a:endParaRPr>
          </a:p>
        </p:txBody>
      </p:sp>
      <p:pic>
        <p:nvPicPr>
          <p:cNvPr id="6" name="Picture 4"/>
          <p:cNvPicPr>
            <a:picLocks noChangeAspect="1" noChangeArrowheads="1"/>
          </p:cNvPicPr>
          <p:nvPr/>
        </p:nvPicPr>
        <p:blipFill>
          <a:blip r:embed="rId4"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5" cstate="print"/>
          <a:stretch>
            <a:fillRect/>
          </a:stretch>
        </p:blipFill>
        <p:spPr>
          <a:xfrm>
            <a:off x="287439" y="200486"/>
            <a:ext cx="1789969" cy="949911"/>
          </a:xfrm>
          <a:prstGeom prst="rect">
            <a:avLst/>
          </a:prstGeom>
        </p:spPr>
      </p:pic>
      <p:sp>
        <p:nvSpPr>
          <p:cNvPr id="11" name="Rectangle 35"/>
          <p:cNvSpPr txBox="1">
            <a:spLocks noChangeArrowheads="1"/>
          </p:cNvSpPr>
          <p:nvPr/>
        </p:nvSpPr>
        <p:spPr bwMode="auto">
          <a:xfrm>
            <a:off x="2857500" y="119115"/>
            <a:ext cx="6162675"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1800" dirty="0" smtClean="0">
                <a:solidFill>
                  <a:schemeClr val="bg1"/>
                </a:solidFill>
                <a:latin typeface="Futura Md" pitchFamily="34" charset="0"/>
              </a:rPr>
              <a:t>BASIC FEATURES OF THE PORTUGUESE GUARANTEE SCHEME</a:t>
            </a:r>
            <a:endParaRPr lang="pt-PT" sz="1800" dirty="0" smtClean="0">
              <a:solidFill>
                <a:schemeClr val="bg1"/>
              </a:solidFill>
              <a:latin typeface="Futura Md" pitchFamily="34" charset="0"/>
            </a:endParaRPr>
          </a:p>
        </p:txBody>
      </p:sp>
    </p:spTree>
    <p:extLst>
      <p:ext uri="{BB962C8B-B14F-4D97-AF65-F5344CB8AC3E}">
        <p14:creationId xmlns:p14="http://schemas.microsoft.com/office/powerpoint/2010/main" val="7184650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74242" y="1242873"/>
            <a:ext cx="7866078" cy="4385816"/>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pt-PT" b="1" u="sng" dirty="0" smtClean="0">
                <a:solidFill>
                  <a:srgbClr val="003399"/>
                </a:solidFill>
                <a:latin typeface="Arial Narrow" pitchFamily="34" charset="0"/>
              </a:rPr>
              <a:t>Advantages</a:t>
            </a:r>
          </a:p>
          <a:p>
            <a:pPr marL="714375" lvl="1" indent="-257175" algn="just">
              <a:spcBef>
                <a:spcPct val="50000"/>
              </a:spcBef>
              <a:buSzPct val="120000"/>
              <a:buBlip>
                <a:blip r:embed="rId3"/>
              </a:buBlip>
            </a:pPr>
            <a:r>
              <a:rPr lang="en-US" dirty="0" smtClean="0">
                <a:solidFill>
                  <a:srgbClr val="003399"/>
                </a:solidFill>
                <a:latin typeface="Arial Narrow" pitchFamily="34" charset="0"/>
              </a:rPr>
              <a:t>Credit risk sharing </a:t>
            </a:r>
            <a:r>
              <a:rPr lang="en-US" sz="1400" dirty="0" smtClean="0">
                <a:solidFill>
                  <a:srgbClr val="003399"/>
                </a:solidFill>
                <a:latin typeface="Arial Narrow" pitchFamily="34" charset="0"/>
              </a:rPr>
              <a:t>(bank supplies finance but both bank and MGS assume risk)</a:t>
            </a:r>
          </a:p>
          <a:p>
            <a:pPr marL="714375" lvl="1" indent="-257175" algn="just">
              <a:spcBef>
                <a:spcPct val="50000"/>
              </a:spcBef>
              <a:buSzPct val="120000"/>
              <a:buBlip>
                <a:blip r:embed="rId3"/>
              </a:buBlip>
            </a:pPr>
            <a:r>
              <a:rPr lang="en-US" dirty="0">
                <a:solidFill>
                  <a:srgbClr val="003399"/>
                </a:solidFill>
                <a:latin typeface="Arial Narrow" pitchFamily="34" charset="0"/>
              </a:rPr>
              <a:t>C</a:t>
            </a:r>
            <a:r>
              <a:rPr lang="en-US" dirty="0" smtClean="0">
                <a:solidFill>
                  <a:srgbClr val="003399"/>
                </a:solidFill>
                <a:latin typeface="Arial Narrow" pitchFamily="34" charset="0"/>
              </a:rPr>
              <a:t>ollateral liquidity and reduced price volatility</a:t>
            </a:r>
          </a:p>
          <a:p>
            <a:pPr marL="714375" lvl="1" indent="-257175" algn="just">
              <a:spcBef>
                <a:spcPct val="50000"/>
              </a:spcBef>
              <a:buSzPct val="120000"/>
              <a:buBlip>
                <a:blip r:embed="rId3"/>
              </a:buBlip>
            </a:pPr>
            <a:r>
              <a:rPr lang="en-US" dirty="0" smtClean="0">
                <a:solidFill>
                  <a:srgbClr val="003399"/>
                </a:solidFill>
                <a:latin typeface="Arial Narrow" pitchFamily="34" charset="0"/>
              </a:rPr>
              <a:t>Relatively low guarantee cost </a:t>
            </a:r>
            <a:r>
              <a:rPr lang="en-US" sz="1400" dirty="0" smtClean="0">
                <a:solidFill>
                  <a:srgbClr val="003399"/>
                </a:solidFill>
                <a:latin typeface="Arial Narrow" pitchFamily="34" charset="0"/>
              </a:rPr>
              <a:t>(even assuming this represents an extra cost to be added to interest)</a:t>
            </a:r>
          </a:p>
          <a:p>
            <a:pPr marL="714375" lvl="1" indent="-257175" algn="just">
              <a:spcBef>
                <a:spcPct val="50000"/>
              </a:spcBef>
              <a:buSzPct val="120000"/>
              <a:buBlip>
                <a:blip r:embed="rId3"/>
              </a:buBlip>
            </a:pPr>
            <a:endParaRPr lang="pt-PT" sz="1000" dirty="0" smtClean="0">
              <a:solidFill>
                <a:srgbClr val="003399"/>
              </a:solidFill>
              <a:latin typeface="Arial Narrow" pitchFamily="34" charset="0"/>
            </a:endParaRPr>
          </a:p>
          <a:p>
            <a:pPr marL="266700" indent="-266700" algn="just">
              <a:spcBef>
                <a:spcPct val="50000"/>
              </a:spcBef>
              <a:buSzPct val="120000"/>
              <a:buBlip>
                <a:blip r:embed="rId3"/>
              </a:buBlip>
            </a:pPr>
            <a:r>
              <a:rPr lang="en-US" b="1" u="sng" dirty="0" smtClean="0">
                <a:solidFill>
                  <a:srgbClr val="003399"/>
                </a:solidFill>
                <a:latin typeface="Arial Narrow" pitchFamily="34" charset="0"/>
              </a:rPr>
              <a:t>Maximum amount </a:t>
            </a:r>
            <a:r>
              <a:rPr lang="en-US" sz="1400" b="1" u="sng" dirty="0" smtClean="0">
                <a:solidFill>
                  <a:srgbClr val="003399"/>
                </a:solidFill>
                <a:latin typeface="Arial Narrow" pitchFamily="34" charset="0"/>
              </a:rPr>
              <a:t>(by a company or group of companies)</a:t>
            </a:r>
          </a:p>
          <a:p>
            <a:pPr marL="723900" lvl="1" indent="-266700" algn="just">
              <a:spcBef>
                <a:spcPct val="50000"/>
              </a:spcBef>
              <a:buSzPct val="120000"/>
              <a:buBlip>
                <a:blip r:embed="rId3"/>
              </a:buBlip>
            </a:pPr>
            <a:r>
              <a:rPr lang="pt-PT" dirty="0" smtClean="0">
                <a:solidFill>
                  <a:srgbClr val="003399"/>
                </a:solidFill>
                <a:latin typeface="Arial Narrow" pitchFamily="34" charset="0"/>
              </a:rPr>
              <a:t>€ 1 500 000 for </a:t>
            </a:r>
            <a:r>
              <a:rPr lang="pt-PT" dirty="0" err="1" smtClean="0">
                <a:solidFill>
                  <a:srgbClr val="003399"/>
                </a:solidFill>
                <a:latin typeface="Arial Narrow" pitchFamily="34" charset="0"/>
              </a:rPr>
              <a:t>bank</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financing</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it</a:t>
            </a:r>
            <a:r>
              <a:rPr lang="pt-PT" sz="1400" dirty="0" smtClean="0">
                <a:solidFill>
                  <a:srgbClr val="003399"/>
                </a:solidFill>
                <a:latin typeface="Arial Narrow" pitchFamily="34" charset="0"/>
              </a:rPr>
              <a:t> can </a:t>
            </a:r>
            <a:r>
              <a:rPr lang="pt-PT" sz="1400" dirty="0" err="1" smtClean="0">
                <a:solidFill>
                  <a:srgbClr val="003399"/>
                </a:solidFill>
                <a:latin typeface="Arial Narrow" pitchFamily="34" charset="0"/>
              </a:rPr>
              <a:t>be</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higher</a:t>
            </a:r>
            <a:r>
              <a:rPr lang="pt-PT" sz="1400" dirty="0" smtClean="0">
                <a:solidFill>
                  <a:srgbClr val="003399"/>
                </a:solidFill>
                <a:latin typeface="Arial Narrow" pitchFamily="34" charset="0"/>
              </a:rPr>
              <a:t> in some </a:t>
            </a:r>
            <a:r>
              <a:rPr lang="pt-PT" sz="1400" dirty="0" err="1" smtClean="0">
                <a:solidFill>
                  <a:srgbClr val="003399"/>
                </a:solidFill>
                <a:latin typeface="Arial Narrow" pitchFamily="34" charset="0"/>
              </a:rPr>
              <a:t>specific</a:t>
            </a:r>
            <a:r>
              <a:rPr lang="pt-PT" sz="1400" dirty="0" smtClean="0">
                <a:solidFill>
                  <a:srgbClr val="003399"/>
                </a:solidFill>
                <a:latin typeface="Arial Narrow" pitchFamily="34" charset="0"/>
              </a:rPr>
              <a:t> cases)</a:t>
            </a:r>
          </a:p>
          <a:p>
            <a:pPr marL="714375" lvl="1" indent="-257175" algn="just">
              <a:spcBef>
                <a:spcPct val="50000"/>
              </a:spcBef>
              <a:buSzPct val="120000"/>
              <a:buBlip>
                <a:blip r:embed="rId3"/>
              </a:buBlip>
            </a:pPr>
            <a:r>
              <a:rPr lang="pt-PT" dirty="0" smtClean="0">
                <a:solidFill>
                  <a:srgbClr val="003399"/>
                </a:solidFill>
                <a:latin typeface="Arial Narrow" pitchFamily="34" charset="0"/>
              </a:rPr>
              <a:t>€ 1 000 000 for </a:t>
            </a:r>
            <a:r>
              <a:rPr lang="pt-PT" dirty="0" err="1" smtClean="0">
                <a:solidFill>
                  <a:srgbClr val="003399"/>
                </a:solidFill>
                <a:latin typeface="Arial Narrow" pitchFamily="34" charset="0"/>
              </a:rPr>
              <a:t>technical</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good</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execution</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and</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other</a:t>
            </a:r>
            <a:r>
              <a:rPr lang="pt-PT" dirty="0" smtClean="0">
                <a:solidFill>
                  <a:srgbClr val="003399"/>
                </a:solidFill>
                <a:latin typeface="Arial Narrow" pitchFamily="34" charset="0"/>
              </a:rPr>
              <a:t> non-financial </a:t>
            </a:r>
            <a:r>
              <a:rPr lang="pt-PT" dirty="0" err="1" smtClean="0">
                <a:solidFill>
                  <a:srgbClr val="003399"/>
                </a:solidFill>
                <a:latin typeface="Arial Narrow" pitchFamily="34" charset="0"/>
              </a:rPr>
              <a:t>guarantees</a:t>
            </a:r>
            <a:endParaRPr lang="pt-PT" dirty="0" smtClean="0">
              <a:solidFill>
                <a:srgbClr val="003399"/>
              </a:solidFill>
              <a:latin typeface="Arial Narrow" pitchFamily="34" charset="0"/>
            </a:endParaRPr>
          </a:p>
          <a:p>
            <a:pPr marL="714375" lvl="1" indent="-257175" algn="just">
              <a:spcBef>
                <a:spcPct val="50000"/>
              </a:spcBef>
              <a:buSzPct val="120000"/>
              <a:buBlip>
                <a:blip r:embed="rId3"/>
              </a:buBlip>
            </a:pPr>
            <a:endParaRPr lang="pt-PT" sz="1000" dirty="0" smtClean="0">
              <a:solidFill>
                <a:srgbClr val="003399"/>
              </a:solidFill>
              <a:latin typeface="Arial Narrow" pitchFamily="34" charset="0"/>
            </a:endParaRPr>
          </a:p>
          <a:p>
            <a:pPr marL="266700" indent="-266700" algn="just">
              <a:spcBef>
                <a:spcPct val="50000"/>
              </a:spcBef>
              <a:buSzPct val="120000"/>
              <a:buBlip>
                <a:blip r:embed="rId3"/>
              </a:buBlip>
            </a:pPr>
            <a:r>
              <a:rPr lang="pt-PT" dirty="0" err="1" smtClean="0">
                <a:solidFill>
                  <a:srgbClr val="003399"/>
                </a:solidFill>
                <a:latin typeface="Arial Narrow" pitchFamily="34" charset="0"/>
              </a:rPr>
              <a:t>Coverage</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between</a:t>
            </a:r>
            <a:r>
              <a:rPr lang="pt-PT" dirty="0" smtClean="0">
                <a:solidFill>
                  <a:srgbClr val="003399"/>
                </a:solidFill>
                <a:latin typeface="Arial Narrow" pitchFamily="34" charset="0"/>
              </a:rPr>
              <a:t> 50% </a:t>
            </a:r>
            <a:r>
              <a:rPr lang="pt-PT" dirty="0" err="1" smtClean="0">
                <a:solidFill>
                  <a:srgbClr val="003399"/>
                </a:solidFill>
                <a:latin typeface="Arial Narrow" pitchFamily="34" charset="0"/>
              </a:rPr>
              <a:t>and</a:t>
            </a:r>
            <a:r>
              <a:rPr lang="pt-PT" dirty="0" smtClean="0">
                <a:solidFill>
                  <a:srgbClr val="003399"/>
                </a:solidFill>
                <a:latin typeface="Arial Narrow" pitchFamily="34" charset="0"/>
              </a:rPr>
              <a:t> 80% </a:t>
            </a:r>
            <a:r>
              <a:rPr lang="pt-PT" dirty="0" err="1" smtClean="0">
                <a:solidFill>
                  <a:srgbClr val="003399"/>
                </a:solidFill>
                <a:latin typeface="Arial Narrow" pitchFamily="34" charset="0"/>
              </a:rPr>
              <a:t>of</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the</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bank</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credit</a:t>
            </a:r>
            <a:r>
              <a:rPr lang="pt-PT" dirty="0" smtClean="0">
                <a:solidFill>
                  <a:srgbClr val="003399"/>
                </a:solidFill>
                <a:latin typeface="Arial Narrow" pitchFamily="34" charset="0"/>
              </a:rPr>
              <a:t> </a:t>
            </a:r>
            <a:r>
              <a:rPr lang="pt-PT" dirty="0" err="1" smtClean="0">
                <a:solidFill>
                  <a:srgbClr val="003399"/>
                </a:solidFill>
                <a:latin typeface="Arial Narrow" pitchFamily="34" charset="0"/>
              </a:rPr>
              <a:t>amount</a:t>
            </a:r>
            <a:endParaRPr lang="pt-PT" dirty="0" smtClean="0">
              <a:solidFill>
                <a:srgbClr val="003399"/>
              </a:solidFill>
              <a:latin typeface="Arial Narrow" pitchFamily="34" charset="0"/>
            </a:endParaRPr>
          </a:p>
          <a:p>
            <a:pPr marL="266700" indent="-266700" algn="just">
              <a:spcBef>
                <a:spcPct val="50000"/>
              </a:spcBef>
              <a:buSzPct val="120000"/>
              <a:buBlip>
                <a:blip r:embed="rId3"/>
              </a:buBlip>
            </a:pPr>
            <a:endParaRPr lang="pt-PT" sz="1000" dirty="0" smtClean="0">
              <a:solidFill>
                <a:srgbClr val="003399"/>
              </a:solidFill>
              <a:latin typeface="Arial Narrow" pitchFamily="34" charset="0"/>
            </a:endParaRPr>
          </a:p>
          <a:p>
            <a:pPr marL="266700" indent="-266700" algn="just">
              <a:spcBef>
                <a:spcPct val="50000"/>
              </a:spcBef>
              <a:buSzPct val="120000"/>
              <a:buBlip>
                <a:blip r:embed="rId3"/>
              </a:buBlip>
            </a:pPr>
            <a:r>
              <a:rPr lang="pt-PT" dirty="0" err="1" smtClean="0">
                <a:solidFill>
                  <a:srgbClr val="003399"/>
                </a:solidFill>
                <a:latin typeface="Arial Narrow" pitchFamily="34" charset="0"/>
              </a:rPr>
              <a:t>Costs</a:t>
            </a:r>
            <a:r>
              <a:rPr lang="pt-PT" dirty="0" smtClean="0">
                <a:solidFill>
                  <a:srgbClr val="003399"/>
                </a:solidFill>
                <a:latin typeface="Arial Narrow" pitchFamily="34" charset="0"/>
              </a:rPr>
              <a:t>: </a:t>
            </a:r>
            <a:r>
              <a:rPr lang="pt-PT" sz="1400" dirty="0" err="1" smtClean="0">
                <a:solidFill>
                  <a:srgbClr val="003399"/>
                </a:solidFill>
                <a:latin typeface="Arial Narrow" pitchFamily="34" charset="0"/>
              </a:rPr>
              <a:t>usually</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only</a:t>
            </a:r>
            <a:r>
              <a:rPr lang="pt-PT" sz="1400" dirty="0" smtClean="0">
                <a:solidFill>
                  <a:srgbClr val="003399"/>
                </a:solidFill>
                <a:latin typeface="Arial Narrow" pitchFamily="34" charset="0"/>
              </a:rPr>
              <a:t> </a:t>
            </a:r>
            <a:r>
              <a:rPr lang="pt-PT" dirty="0" smtClean="0">
                <a:solidFill>
                  <a:srgbClr val="003399"/>
                </a:solidFill>
                <a:latin typeface="Arial Narrow" pitchFamily="34" charset="0"/>
              </a:rPr>
              <a:t>a </a:t>
            </a:r>
            <a:r>
              <a:rPr lang="en-US" dirty="0" smtClean="0">
                <a:solidFill>
                  <a:srgbClr val="003399"/>
                </a:solidFill>
                <a:latin typeface="Arial Narrow" pitchFamily="34" charset="0"/>
              </a:rPr>
              <a:t>guarantee fee from 0,5% to 4,5% per year on the outstanding amount </a:t>
            </a:r>
            <a:endParaRPr lang="pt-PT" dirty="0" smtClean="0">
              <a:solidFill>
                <a:srgbClr val="003399"/>
              </a:solidFill>
              <a:latin typeface="Arial Narrow" pitchFamily="34" charset="0"/>
            </a:endParaRPr>
          </a:p>
        </p:txBody>
      </p:sp>
      <p:sp>
        <p:nvSpPr>
          <p:cNvPr id="8" name="Slide Number Placeholder 7"/>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13</a:t>
            </a:fld>
            <a:endParaRPr lang="pt-PT" sz="1000" dirty="0">
              <a:solidFill>
                <a:srgbClr val="00259A"/>
              </a:solidFill>
              <a:latin typeface="Arial Narrow" pitchFamily="34" charset="0"/>
            </a:endParaRPr>
          </a:p>
        </p:txBody>
      </p:sp>
      <p:pic>
        <p:nvPicPr>
          <p:cNvPr id="9" name="Picture 4"/>
          <p:cNvPicPr>
            <a:picLocks noChangeAspect="1" noChangeArrowheads="1"/>
          </p:cNvPicPr>
          <p:nvPr/>
        </p:nvPicPr>
        <p:blipFill>
          <a:blip r:embed="rId4" cstate="print"/>
          <a:srcRect l="11670" t="19481" r="807" b="3710"/>
          <a:stretch>
            <a:fillRect/>
          </a:stretch>
        </p:blipFill>
        <p:spPr bwMode="auto">
          <a:xfrm>
            <a:off x="1638300" y="0"/>
            <a:ext cx="7505700" cy="1268760"/>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5" cstate="print"/>
          <a:stretch>
            <a:fillRect/>
          </a:stretch>
        </p:blipFill>
        <p:spPr>
          <a:xfrm>
            <a:off x="287439" y="173102"/>
            <a:ext cx="1789969" cy="949911"/>
          </a:xfrm>
          <a:prstGeom prst="rect">
            <a:avLst/>
          </a:prstGeom>
        </p:spPr>
      </p:pic>
      <p:sp>
        <p:nvSpPr>
          <p:cNvPr id="11" name="Rectangle 35"/>
          <p:cNvSpPr txBox="1">
            <a:spLocks noChangeArrowheads="1"/>
          </p:cNvSpPr>
          <p:nvPr/>
        </p:nvSpPr>
        <p:spPr bwMode="auto">
          <a:xfrm>
            <a:off x="3214809" y="145433"/>
            <a:ext cx="5431582"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dirty="0" smtClean="0">
                <a:solidFill>
                  <a:schemeClr val="bg1"/>
                </a:solidFill>
                <a:latin typeface="Futura Md" pitchFamily="34" charset="0"/>
              </a:rPr>
              <a:t>ACCESSING BANK CREDIT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74242" y="1438189"/>
            <a:ext cx="7866078" cy="4108817"/>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pt-PT" sz="1800" b="1" u="sng" dirty="0" smtClean="0">
                <a:solidFill>
                  <a:srgbClr val="003399"/>
                </a:solidFill>
                <a:latin typeface="Arial Narrow" pitchFamily="34" charset="0"/>
              </a:rPr>
              <a:t>SPGM – Sociedade de Investimento, S.A. (</a:t>
            </a:r>
            <a:r>
              <a:rPr lang="pt-PT" sz="1800" b="1" u="sng" dirty="0" err="1" smtClean="0">
                <a:solidFill>
                  <a:srgbClr val="003399"/>
                </a:solidFill>
                <a:latin typeface="Arial Narrow" pitchFamily="34" charset="0"/>
              </a:rPr>
              <a:t>Scheme</a:t>
            </a:r>
            <a:r>
              <a:rPr lang="pt-PT" sz="1800" b="1" u="sng" dirty="0" smtClean="0">
                <a:solidFill>
                  <a:srgbClr val="003399"/>
                </a:solidFill>
                <a:latin typeface="Arial Narrow" pitchFamily="34" charset="0"/>
              </a:rPr>
              <a:t> holding)</a:t>
            </a:r>
          </a:p>
          <a:p>
            <a:pPr marL="723900" lvl="1" indent="-266700" algn="just">
              <a:spcBef>
                <a:spcPct val="50000"/>
              </a:spcBef>
              <a:buSzPct val="120000"/>
            </a:pPr>
            <a:endParaRPr lang="pt-PT" sz="1800" dirty="0">
              <a:solidFill>
                <a:srgbClr val="003399"/>
              </a:solidFill>
              <a:latin typeface="Arial Narrow" pitchFamily="34" charset="0"/>
            </a:endParaRPr>
          </a:p>
          <a:p>
            <a:pPr marL="266700" indent="-266700" algn="just">
              <a:spcBef>
                <a:spcPct val="50000"/>
              </a:spcBef>
              <a:buSzPct val="120000"/>
              <a:buBlip>
                <a:blip r:embed="rId3"/>
              </a:buBlip>
            </a:pPr>
            <a:endParaRPr lang="pt-PT" sz="1800" dirty="0" smtClean="0">
              <a:solidFill>
                <a:srgbClr val="003399"/>
              </a:solidFill>
              <a:latin typeface="Arial Narrow" pitchFamily="34" charset="0"/>
            </a:endParaRPr>
          </a:p>
          <a:p>
            <a:pPr marL="266700" indent="-266700" algn="just">
              <a:spcBef>
                <a:spcPct val="50000"/>
              </a:spcBef>
              <a:buSzPct val="120000"/>
            </a:pPr>
            <a:endParaRPr lang="pt-PT" sz="1800" dirty="0">
              <a:solidFill>
                <a:srgbClr val="003399"/>
              </a:solidFill>
              <a:latin typeface="Arial Narrow" pitchFamily="34" charset="0"/>
            </a:endParaRPr>
          </a:p>
          <a:p>
            <a:pPr marL="266700" indent="-266700" algn="just">
              <a:spcBef>
                <a:spcPct val="50000"/>
              </a:spcBef>
              <a:buSzPct val="120000"/>
            </a:pPr>
            <a:endParaRPr lang="pt-PT" sz="1800" dirty="0">
              <a:solidFill>
                <a:srgbClr val="003399"/>
              </a:solidFill>
              <a:latin typeface="Arial Narrow" pitchFamily="34" charset="0"/>
            </a:endParaRPr>
          </a:p>
          <a:p>
            <a:pPr marL="266700" indent="-266700" algn="just">
              <a:spcBef>
                <a:spcPct val="50000"/>
              </a:spcBef>
              <a:buSzPct val="120000"/>
            </a:pPr>
            <a:endParaRPr lang="pt-PT" sz="1800" dirty="0" smtClean="0">
              <a:solidFill>
                <a:srgbClr val="003399"/>
              </a:solidFill>
              <a:latin typeface="Arial Narrow" pitchFamily="34" charset="0"/>
            </a:endParaRPr>
          </a:p>
          <a:p>
            <a:pPr marL="266700" indent="-266700" algn="just">
              <a:spcBef>
                <a:spcPct val="50000"/>
              </a:spcBef>
              <a:buSzPct val="120000"/>
            </a:pPr>
            <a:endParaRPr lang="pt-PT" sz="1800" dirty="0" smtClean="0">
              <a:solidFill>
                <a:srgbClr val="003399"/>
              </a:solidFill>
              <a:latin typeface="Arial Narrow" pitchFamily="34" charset="0"/>
            </a:endParaRPr>
          </a:p>
          <a:p>
            <a:pPr marL="266700" indent="-266700" algn="just">
              <a:spcBef>
                <a:spcPct val="50000"/>
              </a:spcBef>
              <a:buSzPct val="120000"/>
            </a:pPr>
            <a:endParaRPr lang="pt-PT" sz="1800" dirty="0" smtClean="0">
              <a:solidFill>
                <a:srgbClr val="003399"/>
              </a:solidFill>
              <a:latin typeface="Arial Narrow" pitchFamily="34" charset="0"/>
            </a:endParaRPr>
          </a:p>
          <a:p>
            <a:pPr marL="266700" indent="-266700" algn="just">
              <a:spcBef>
                <a:spcPct val="50000"/>
              </a:spcBef>
              <a:buSzPct val="120000"/>
            </a:pPr>
            <a:r>
              <a:rPr lang="pt-PT" sz="1800" dirty="0" smtClean="0">
                <a:solidFill>
                  <a:srgbClr val="003399"/>
                </a:solidFill>
                <a:latin typeface="Arial Narrow" pitchFamily="34" charset="0"/>
              </a:rPr>
              <a:t>	</a:t>
            </a:r>
          </a:p>
          <a:p>
            <a:pPr marL="266700" indent="-266700" algn="just">
              <a:spcBef>
                <a:spcPct val="50000"/>
              </a:spcBef>
              <a:buSzPct val="120000"/>
            </a:pPr>
            <a:endParaRPr lang="pt-PT" sz="1800" dirty="0" smtClean="0">
              <a:solidFill>
                <a:srgbClr val="003399"/>
              </a:solidFill>
              <a:latin typeface="Arial Narrow" pitchFamily="34" charset="0"/>
            </a:endParaRPr>
          </a:p>
        </p:txBody>
      </p:sp>
      <p:pic>
        <p:nvPicPr>
          <p:cNvPr id="12" name="Picture 11" descr="SPGM logo.jpg"/>
          <p:cNvPicPr>
            <a:picLocks noChangeAspect="1"/>
          </p:cNvPicPr>
          <p:nvPr/>
        </p:nvPicPr>
        <p:blipFill>
          <a:blip r:embed="rId4" cstate="print"/>
          <a:srcRect/>
          <a:stretch>
            <a:fillRect/>
          </a:stretch>
        </p:blipFill>
        <p:spPr bwMode="auto">
          <a:xfrm>
            <a:off x="1054281" y="2115589"/>
            <a:ext cx="1351568" cy="519637"/>
          </a:xfrm>
          <a:prstGeom prst="rect">
            <a:avLst/>
          </a:prstGeom>
          <a:noFill/>
          <a:ln w="9525">
            <a:noFill/>
            <a:miter lim="800000"/>
            <a:headEnd/>
            <a:tailEnd/>
          </a:ln>
        </p:spPr>
      </p:pic>
      <p:sp>
        <p:nvSpPr>
          <p:cNvPr id="28" name="Text Box 6"/>
          <p:cNvSpPr txBox="1">
            <a:spLocks noChangeArrowheads="1"/>
          </p:cNvSpPr>
          <p:nvPr/>
        </p:nvSpPr>
        <p:spPr bwMode="auto">
          <a:xfrm>
            <a:off x="672436" y="3188507"/>
            <a:ext cx="7866078" cy="2169825"/>
          </a:xfrm>
          <a:prstGeom prst="rect">
            <a:avLst/>
          </a:prstGeom>
          <a:noFill/>
          <a:ln w="9525" algn="ctr">
            <a:noFill/>
            <a:miter lim="800000"/>
            <a:headEnd/>
            <a:tailEnd/>
          </a:ln>
        </p:spPr>
        <p:txBody>
          <a:bodyPr wrap="square">
            <a:spAutoFit/>
          </a:bodyPr>
          <a:lstStyle/>
          <a:p>
            <a:pPr>
              <a:lnSpc>
                <a:spcPct val="150000"/>
              </a:lnSpc>
              <a:buSzPct val="120000"/>
            </a:pPr>
            <a:r>
              <a:rPr lang="pt-PT" b="1" u="sng" dirty="0" err="1" smtClean="0">
                <a:solidFill>
                  <a:srgbClr val="003399"/>
                </a:solidFill>
                <a:latin typeface="Arial Narrow" pitchFamily="34" charset="0"/>
              </a:rPr>
              <a:t>Initially</a:t>
            </a:r>
            <a:r>
              <a:rPr lang="pt-PT" b="1" u="sng" dirty="0" smtClean="0">
                <a:solidFill>
                  <a:srgbClr val="003399"/>
                </a:solidFill>
                <a:latin typeface="Arial Narrow" pitchFamily="34" charset="0"/>
              </a:rPr>
              <a:t> </a:t>
            </a:r>
            <a:r>
              <a:rPr lang="en-US" dirty="0" smtClean="0">
                <a:solidFill>
                  <a:srgbClr val="003399"/>
                </a:solidFill>
                <a:latin typeface="Arial Narrow" pitchFamily="34" charset="0"/>
              </a:rPr>
              <a:t>(from 1994 to 2002)</a:t>
            </a:r>
            <a:endParaRPr lang="pt-PT" b="1" u="sng" dirty="0" smtClean="0">
              <a:solidFill>
                <a:srgbClr val="003399"/>
              </a:solidFill>
              <a:latin typeface="Arial Narrow" pitchFamily="34" charset="0"/>
            </a:endParaRPr>
          </a:p>
          <a:p>
            <a:pPr lvl="0" algn="just">
              <a:lnSpc>
                <a:spcPct val="150000"/>
              </a:lnSpc>
              <a:buSzPct val="120000"/>
            </a:pPr>
            <a:r>
              <a:rPr lang="en-US" dirty="0" smtClean="0">
                <a:solidFill>
                  <a:srgbClr val="003399"/>
                </a:solidFill>
                <a:latin typeface="Arial Narrow" pitchFamily="34" charset="0"/>
              </a:rPr>
              <a:t>SPGM mission was to examine international best practices, test the product, start working as if it were a MGS, and prepare legislation to be proposed to the Portuguese government, aimed at the creation and development of a mutual guarantee scheme, in order to facilitate and improve SME access to finance.</a:t>
            </a:r>
            <a:endParaRPr lang="pt-PT" sz="1800" dirty="0">
              <a:solidFill>
                <a:srgbClr val="003399"/>
              </a:solidFill>
              <a:latin typeface="Arial Narrow" pitchFamily="34" charset="0"/>
            </a:endParaRPr>
          </a:p>
        </p:txBody>
      </p:sp>
      <p:sp>
        <p:nvSpPr>
          <p:cNvPr id="8" name="Slide Number Placeholder 7"/>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14</a:t>
            </a:fld>
            <a:endParaRPr lang="pt-PT" sz="1000" dirty="0">
              <a:solidFill>
                <a:srgbClr val="00259A"/>
              </a:solidFill>
              <a:latin typeface="Arial Narrow" pitchFamily="34" charset="0"/>
            </a:endParaRPr>
          </a:p>
        </p:txBody>
      </p:sp>
      <p:pic>
        <p:nvPicPr>
          <p:cNvPr id="9" name="Picture 4"/>
          <p:cNvPicPr>
            <a:picLocks noChangeAspect="1" noChangeArrowheads="1"/>
          </p:cNvPicPr>
          <p:nvPr/>
        </p:nvPicPr>
        <p:blipFill>
          <a:blip r:embed="rId5" cstate="print"/>
          <a:srcRect l="11670" t="19481" r="807" b="3710"/>
          <a:stretch>
            <a:fillRect/>
          </a:stretch>
        </p:blipFill>
        <p:spPr bwMode="auto">
          <a:xfrm>
            <a:off x="1638300" y="0"/>
            <a:ext cx="7505700" cy="1340768"/>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6" cstate="print"/>
          <a:stretch>
            <a:fillRect/>
          </a:stretch>
        </p:blipFill>
        <p:spPr>
          <a:xfrm>
            <a:off x="287439" y="173102"/>
            <a:ext cx="1789969" cy="949911"/>
          </a:xfrm>
          <a:prstGeom prst="rect">
            <a:avLst/>
          </a:prstGeom>
        </p:spPr>
      </p:pic>
      <p:sp>
        <p:nvSpPr>
          <p:cNvPr id="11" name="Rectangle 35"/>
          <p:cNvSpPr txBox="1">
            <a:spLocks noChangeArrowheads="1"/>
          </p:cNvSpPr>
          <p:nvPr/>
        </p:nvSpPr>
        <p:spPr bwMode="auto">
          <a:xfrm>
            <a:off x="3152775" y="122453"/>
            <a:ext cx="5591175" cy="11706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cap="all" dirty="0" smtClean="0">
                <a:solidFill>
                  <a:schemeClr val="bg1"/>
                </a:solidFill>
                <a:latin typeface="Futura Md" pitchFamily="34" charset="0"/>
              </a:rPr>
              <a:t>PORTUGUESE SME GUARANTEE SCHEME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74242" y="1438189"/>
            <a:ext cx="7866078" cy="2585323"/>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en-US" dirty="0" smtClean="0">
                <a:solidFill>
                  <a:srgbClr val="003399"/>
                </a:solidFill>
                <a:latin typeface="Arial Narrow" pitchFamily="34" charset="0"/>
              </a:rPr>
              <a:t>After the first phase the MGS have been </a:t>
            </a:r>
            <a:r>
              <a:rPr lang="en-US" dirty="0" err="1" smtClean="0">
                <a:solidFill>
                  <a:srgbClr val="003399"/>
                </a:solidFill>
                <a:latin typeface="Arial Narrow" pitchFamily="34" charset="0"/>
              </a:rPr>
              <a:t>establishedand</a:t>
            </a:r>
            <a:r>
              <a:rPr lang="en-US" dirty="0" smtClean="0">
                <a:solidFill>
                  <a:srgbClr val="003399"/>
                </a:solidFill>
                <a:latin typeface="Arial Narrow" pitchFamily="34" charset="0"/>
              </a:rPr>
              <a:t> SPGM stopped issuing guarantees. From January 2003 onwards MGS are the only entities which issue guarantees.</a:t>
            </a:r>
          </a:p>
          <a:p>
            <a:pPr marL="266700" indent="-266700" algn="just">
              <a:spcBef>
                <a:spcPct val="50000"/>
              </a:spcBef>
              <a:buSzPct val="120000"/>
            </a:pPr>
            <a:endParaRPr lang="pt-PT" sz="1800" dirty="0">
              <a:solidFill>
                <a:srgbClr val="003399"/>
              </a:solidFill>
              <a:latin typeface="Arial Narrow" pitchFamily="34" charset="0"/>
            </a:endParaRPr>
          </a:p>
          <a:p>
            <a:pPr marL="266700" indent="-266700" algn="just">
              <a:spcBef>
                <a:spcPct val="50000"/>
              </a:spcBef>
              <a:buSzPct val="120000"/>
              <a:buBlip>
                <a:blip r:embed="rId3"/>
              </a:buBlip>
            </a:pPr>
            <a:r>
              <a:rPr lang="pt-PT" sz="1800" b="1" u="sng" dirty="0" smtClean="0">
                <a:solidFill>
                  <a:srgbClr val="003399"/>
                </a:solidFill>
                <a:latin typeface="Arial Narrow" pitchFamily="34" charset="0"/>
              </a:rPr>
              <a:t>Mutual </a:t>
            </a:r>
            <a:r>
              <a:rPr lang="pt-PT" sz="1800" b="1" u="sng" dirty="0" err="1" smtClean="0">
                <a:solidFill>
                  <a:srgbClr val="003399"/>
                </a:solidFill>
                <a:latin typeface="Arial Narrow" pitchFamily="34" charset="0"/>
              </a:rPr>
              <a:t>Guarantee</a:t>
            </a:r>
            <a:r>
              <a:rPr lang="pt-PT" sz="1800" b="1" u="sng" dirty="0" smtClean="0">
                <a:solidFill>
                  <a:srgbClr val="003399"/>
                </a:solidFill>
                <a:latin typeface="Arial Narrow" pitchFamily="34" charset="0"/>
              </a:rPr>
              <a:t> </a:t>
            </a:r>
            <a:r>
              <a:rPr lang="pt-PT" sz="1800" b="1" u="sng" dirty="0" err="1" smtClean="0">
                <a:solidFill>
                  <a:srgbClr val="003399"/>
                </a:solidFill>
                <a:latin typeface="Arial Narrow" pitchFamily="34" charset="0"/>
              </a:rPr>
              <a:t>Societies</a:t>
            </a:r>
            <a:r>
              <a:rPr lang="pt-PT" sz="1800" b="1" u="sng" dirty="0" smtClean="0">
                <a:solidFill>
                  <a:srgbClr val="003399"/>
                </a:solidFill>
                <a:latin typeface="Arial Narrow" pitchFamily="34" charset="0"/>
              </a:rPr>
              <a:t>:</a:t>
            </a:r>
          </a:p>
          <a:p>
            <a:pPr marL="723900" lvl="1" indent="-266700" algn="just">
              <a:spcBef>
                <a:spcPct val="50000"/>
              </a:spcBef>
              <a:buSzPct val="120000"/>
            </a:pPr>
            <a:endParaRPr lang="pt-PT" sz="1800" dirty="0">
              <a:solidFill>
                <a:srgbClr val="003399"/>
              </a:solidFill>
              <a:latin typeface="Arial Narrow" pitchFamily="34" charset="0"/>
            </a:endParaRPr>
          </a:p>
          <a:p>
            <a:pPr marL="266700" indent="-266700" algn="just">
              <a:spcBef>
                <a:spcPct val="50000"/>
              </a:spcBef>
              <a:buSzPct val="120000"/>
              <a:buBlip>
                <a:blip r:embed="rId3"/>
              </a:buBlip>
            </a:pPr>
            <a:endParaRPr lang="pt-PT" sz="1800" dirty="0" smtClean="0">
              <a:solidFill>
                <a:srgbClr val="003399"/>
              </a:solidFill>
              <a:latin typeface="Arial Narrow" pitchFamily="34" charset="0"/>
            </a:endParaRPr>
          </a:p>
        </p:txBody>
      </p:sp>
      <p:pic>
        <p:nvPicPr>
          <p:cNvPr id="28" name="Picture 4" descr="norgarante"/>
          <p:cNvPicPr>
            <a:picLocks noChangeAspect="1" noChangeArrowheads="1"/>
          </p:cNvPicPr>
          <p:nvPr/>
        </p:nvPicPr>
        <p:blipFill>
          <a:blip r:embed="rId4" cstate="print"/>
          <a:srcRect/>
          <a:stretch>
            <a:fillRect/>
          </a:stretch>
        </p:blipFill>
        <p:spPr bwMode="auto">
          <a:xfrm>
            <a:off x="6717297" y="3679924"/>
            <a:ext cx="1689100" cy="368300"/>
          </a:xfrm>
          <a:prstGeom prst="rect">
            <a:avLst/>
          </a:prstGeom>
          <a:noFill/>
          <a:ln w="9525">
            <a:noFill/>
            <a:miter lim="800000"/>
            <a:headEnd/>
            <a:tailEnd/>
          </a:ln>
        </p:spPr>
      </p:pic>
      <p:pic>
        <p:nvPicPr>
          <p:cNvPr id="29" name="Picture 5" descr="lisgarante"/>
          <p:cNvPicPr>
            <a:picLocks noChangeAspect="1" noChangeArrowheads="1"/>
          </p:cNvPicPr>
          <p:nvPr/>
        </p:nvPicPr>
        <p:blipFill>
          <a:blip r:embed="rId5" cstate="print"/>
          <a:srcRect/>
          <a:stretch>
            <a:fillRect/>
          </a:stretch>
        </p:blipFill>
        <p:spPr bwMode="auto">
          <a:xfrm>
            <a:off x="4793934" y="3695583"/>
            <a:ext cx="1571825" cy="359960"/>
          </a:xfrm>
          <a:prstGeom prst="rect">
            <a:avLst/>
          </a:prstGeom>
          <a:noFill/>
          <a:ln w="9525">
            <a:noFill/>
            <a:miter lim="800000"/>
            <a:headEnd/>
            <a:tailEnd/>
          </a:ln>
        </p:spPr>
      </p:pic>
      <p:pic>
        <p:nvPicPr>
          <p:cNvPr id="30" name="Picture 6" descr="garval"/>
          <p:cNvPicPr>
            <a:picLocks noChangeAspect="1" noChangeArrowheads="1"/>
          </p:cNvPicPr>
          <p:nvPr/>
        </p:nvPicPr>
        <p:blipFill>
          <a:blip r:embed="rId6" cstate="print"/>
          <a:srcRect/>
          <a:stretch>
            <a:fillRect/>
          </a:stretch>
        </p:blipFill>
        <p:spPr bwMode="auto">
          <a:xfrm>
            <a:off x="3015309" y="3704426"/>
            <a:ext cx="1521180" cy="342842"/>
          </a:xfrm>
          <a:prstGeom prst="rect">
            <a:avLst/>
          </a:prstGeom>
          <a:noFill/>
          <a:ln w="9525">
            <a:noFill/>
            <a:miter lim="800000"/>
            <a:headEnd/>
            <a:tailEnd/>
          </a:ln>
        </p:spPr>
      </p:pic>
      <p:pic>
        <p:nvPicPr>
          <p:cNvPr id="31" name="Picture 30"/>
          <p:cNvPicPr>
            <a:picLocks noChangeAspect="1" noChangeArrowheads="1"/>
          </p:cNvPicPr>
          <p:nvPr/>
        </p:nvPicPr>
        <p:blipFill>
          <a:blip r:embed="rId7" cstate="print"/>
          <a:srcRect/>
          <a:stretch>
            <a:fillRect/>
          </a:stretch>
        </p:blipFill>
        <p:spPr bwMode="auto">
          <a:xfrm>
            <a:off x="1074568" y="3698219"/>
            <a:ext cx="1677988" cy="347662"/>
          </a:xfrm>
          <a:prstGeom prst="rect">
            <a:avLst/>
          </a:prstGeom>
          <a:noFill/>
          <a:ln w="9525">
            <a:noFill/>
            <a:miter lim="800000"/>
            <a:headEnd/>
            <a:tailEnd/>
          </a:ln>
        </p:spPr>
      </p:pic>
      <p:sp>
        <p:nvSpPr>
          <p:cNvPr id="32" name="TextBox 31"/>
          <p:cNvSpPr txBox="1"/>
          <p:nvPr/>
        </p:nvSpPr>
        <p:spPr>
          <a:xfrm>
            <a:off x="1491448" y="4083729"/>
            <a:ext cx="932156" cy="338554"/>
          </a:xfrm>
          <a:prstGeom prst="rect">
            <a:avLst/>
          </a:prstGeom>
          <a:noFill/>
        </p:spPr>
        <p:txBody>
          <a:bodyPr wrap="square" rtlCol="0">
            <a:spAutoFit/>
          </a:bodyPr>
          <a:lstStyle/>
          <a:p>
            <a:pPr algn="ctr"/>
            <a:r>
              <a:rPr lang="pt-PT" sz="1600" dirty="0" smtClean="0">
                <a:solidFill>
                  <a:srgbClr val="00B050"/>
                </a:solidFill>
                <a:latin typeface="Arial Narrow" pitchFamily="34" charset="0"/>
              </a:rPr>
              <a:t>Coimbra</a:t>
            </a:r>
            <a:endParaRPr lang="pt-PT" sz="1600" dirty="0">
              <a:solidFill>
                <a:srgbClr val="00B050"/>
              </a:solidFill>
              <a:latin typeface="Arial Narrow" pitchFamily="34" charset="0"/>
            </a:endParaRPr>
          </a:p>
        </p:txBody>
      </p:sp>
      <p:sp>
        <p:nvSpPr>
          <p:cNvPr id="33" name="TextBox 32"/>
          <p:cNvSpPr txBox="1"/>
          <p:nvPr/>
        </p:nvSpPr>
        <p:spPr>
          <a:xfrm>
            <a:off x="1074195" y="4395926"/>
            <a:ext cx="1748902" cy="338554"/>
          </a:xfrm>
          <a:prstGeom prst="rect">
            <a:avLst/>
          </a:prstGeom>
          <a:noFill/>
        </p:spPr>
        <p:txBody>
          <a:bodyPr wrap="square" rtlCol="0">
            <a:spAutoFit/>
          </a:bodyPr>
          <a:lstStyle/>
          <a:p>
            <a:pPr algn="ctr"/>
            <a:r>
              <a:rPr lang="pt-PT" sz="1600" dirty="0" smtClean="0">
                <a:solidFill>
                  <a:srgbClr val="00B050"/>
                </a:solidFill>
                <a:latin typeface="Arial Narrow" pitchFamily="34" charset="0"/>
              </a:rPr>
              <a:t>(</a:t>
            </a:r>
            <a:r>
              <a:rPr lang="pt-PT" sz="1600" dirty="0" err="1" smtClean="0">
                <a:solidFill>
                  <a:srgbClr val="00B050"/>
                </a:solidFill>
                <a:latin typeface="Arial Narrow" pitchFamily="34" charset="0"/>
              </a:rPr>
              <a:t>nationwide</a:t>
            </a:r>
            <a:r>
              <a:rPr lang="pt-PT" sz="1600" dirty="0" smtClean="0">
                <a:solidFill>
                  <a:srgbClr val="00B050"/>
                </a:solidFill>
                <a:latin typeface="Arial Narrow" pitchFamily="34" charset="0"/>
              </a:rPr>
              <a:t>)</a:t>
            </a:r>
            <a:endParaRPr lang="pt-PT" sz="1600" dirty="0">
              <a:solidFill>
                <a:srgbClr val="00B050"/>
              </a:solidFill>
              <a:latin typeface="Arial Narrow" pitchFamily="34" charset="0"/>
            </a:endParaRPr>
          </a:p>
        </p:txBody>
      </p:sp>
      <p:sp>
        <p:nvSpPr>
          <p:cNvPr id="34" name="TextBox 33"/>
          <p:cNvSpPr txBox="1"/>
          <p:nvPr/>
        </p:nvSpPr>
        <p:spPr>
          <a:xfrm>
            <a:off x="3295134" y="4085206"/>
            <a:ext cx="932156" cy="338554"/>
          </a:xfrm>
          <a:prstGeom prst="rect">
            <a:avLst/>
          </a:prstGeom>
          <a:noFill/>
        </p:spPr>
        <p:txBody>
          <a:bodyPr wrap="square" rtlCol="0">
            <a:spAutoFit/>
          </a:bodyPr>
          <a:lstStyle/>
          <a:p>
            <a:pPr algn="ctr"/>
            <a:r>
              <a:rPr lang="pt-PT" sz="1600" dirty="0" smtClean="0">
                <a:solidFill>
                  <a:srgbClr val="00682F"/>
                </a:solidFill>
                <a:latin typeface="Arial Narrow" pitchFamily="34" charset="0"/>
              </a:rPr>
              <a:t>Santaré</a:t>
            </a:r>
            <a:r>
              <a:rPr lang="pt-PT" sz="1600" dirty="0">
                <a:solidFill>
                  <a:srgbClr val="00682F"/>
                </a:solidFill>
                <a:latin typeface="Arial Narrow" pitchFamily="34" charset="0"/>
              </a:rPr>
              <a:t>m</a:t>
            </a:r>
          </a:p>
        </p:txBody>
      </p:sp>
      <p:sp>
        <p:nvSpPr>
          <p:cNvPr id="35" name="TextBox 34"/>
          <p:cNvSpPr txBox="1"/>
          <p:nvPr/>
        </p:nvSpPr>
        <p:spPr>
          <a:xfrm>
            <a:off x="2627784" y="4397403"/>
            <a:ext cx="2232248" cy="338554"/>
          </a:xfrm>
          <a:prstGeom prst="rect">
            <a:avLst/>
          </a:prstGeom>
          <a:noFill/>
        </p:spPr>
        <p:txBody>
          <a:bodyPr wrap="square" rtlCol="0">
            <a:spAutoFit/>
          </a:bodyPr>
          <a:lstStyle/>
          <a:p>
            <a:pPr algn="ctr"/>
            <a:r>
              <a:rPr lang="pt-PT" sz="1600" dirty="0" smtClean="0">
                <a:solidFill>
                  <a:srgbClr val="00682F"/>
                </a:solidFill>
                <a:latin typeface="Arial Narrow" pitchFamily="34" charset="0"/>
              </a:rPr>
              <a:t>(centre </a:t>
            </a:r>
            <a:r>
              <a:rPr lang="pt-PT" sz="1600" dirty="0" err="1" smtClean="0">
                <a:solidFill>
                  <a:srgbClr val="00682F"/>
                </a:solidFill>
                <a:latin typeface="Arial Narrow" pitchFamily="34" charset="0"/>
              </a:rPr>
              <a:t>and</a:t>
            </a:r>
            <a:r>
              <a:rPr lang="pt-PT" sz="1600" dirty="0" smtClean="0">
                <a:solidFill>
                  <a:srgbClr val="00682F"/>
                </a:solidFill>
                <a:latin typeface="Arial Narrow" pitchFamily="34" charset="0"/>
              </a:rPr>
              <a:t> </a:t>
            </a:r>
            <a:r>
              <a:rPr lang="pt-PT" sz="1600" dirty="0" err="1" smtClean="0">
                <a:solidFill>
                  <a:srgbClr val="00682F"/>
                </a:solidFill>
                <a:latin typeface="Arial Narrow" pitchFamily="34" charset="0"/>
              </a:rPr>
              <a:t>Azores</a:t>
            </a:r>
            <a:r>
              <a:rPr lang="pt-PT" sz="1600" dirty="0" smtClean="0">
                <a:solidFill>
                  <a:srgbClr val="00682F"/>
                </a:solidFill>
                <a:latin typeface="Arial Narrow" pitchFamily="34" charset="0"/>
              </a:rPr>
              <a:t>)</a:t>
            </a:r>
            <a:endParaRPr lang="pt-PT" sz="1600" dirty="0">
              <a:solidFill>
                <a:srgbClr val="00682F"/>
              </a:solidFill>
              <a:latin typeface="Arial Narrow" pitchFamily="34" charset="0"/>
            </a:endParaRPr>
          </a:p>
        </p:txBody>
      </p:sp>
      <p:sp>
        <p:nvSpPr>
          <p:cNvPr id="36" name="TextBox 35"/>
          <p:cNvSpPr txBox="1"/>
          <p:nvPr/>
        </p:nvSpPr>
        <p:spPr>
          <a:xfrm>
            <a:off x="5107668" y="4086683"/>
            <a:ext cx="932156" cy="338554"/>
          </a:xfrm>
          <a:prstGeom prst="rect">
            <a:avLst/>
          </a:prstGeom>
          <a:noFill/>
        </p:spPr>
        <p:txBody>
          <a:bodyPr wrap="square" rtlCol="0">
            <a:spAutoFit/>
          </a:bodyPr>
          <a:lstStyle/>
          <a:p>
            <a:pPr algn="ctr"/>
            <a:r>
              <a:rPr lang="pt-PT" sz="1600" dirty="0" smtClean="0">
                <a:solidFill>
                  <a:srgbClr val="C00000"/>
                </a:solidFill>
                <a:latin typeface="Arial Narrow" pitchFamily="34" charset="0"/>
              </a:rPr>
              <a:t>Lisboa</a:t>
            </a:r>
            <a:endParaRPr lang="pt-PT" sz="1600" dirty="0">
              <a:solidFill>
                <a:srgbClr val="C00000"/>
              </a:solidFill>
              <a:latin typeface="Arial Narrow" pitchFamily="34" charset="0"/>
            </a:endParaRPr>
          </a:p>
        </p:txBody>
      </p:sp>
      <p:sp>
        <p:nvSpPr>
          <p:cNvPr id="37" name="TextBox 36"/>
          <p:cNvSpPr txBox="1"/>
          <p:nvPr/>
        </p:nvSpPr>
        <p:spPr>
          <a:xfrm>
            <a:off x="4601635" y="4398880"/>
            <a:ext cx="2012226" cy="584775"/>
          </a:xfrm>
          <a:prstGeom prst="rect">
            <a:avLst/>
          </a:prstGeom>
          <a:noFill/>
        </p:spPr>
        <p:txBody>
          <a:bodyPr wrap="square" rtlCol="0">
            <a:spAutoFit/>
          </a:bodyPr>
          <a:lstStyle/>
          <a:p>
            <a:pPr algn="ctr"/>
            <a:r>
              <a:rPr lang="pt-PT" sz="1600" dirty="0" smtClean="0">
                <a:solidFill>
                  <a:srgbClr val="C00000"/>
                </a:solidFill>
                <a:latin typeface="Arial Narrow" pitchFamily="34" charset="0"/>
              </a:rPr>
              <a:t>(</a:t>
            </a:r>
            <a:r>
              <a:rPr lang="pt-PT" sz="1600" dirty="0" err="1" smtClean="0">
                <a:solidFill>
                  <a:srgbClr val="C00000"/>
                </a:solidFill>
                <a:latin typeface="Arial Narrow" pitchFamily="34" charset="0"/>
              </a:rPr>
              <a:t>Lisbon</a:t>
            </a:r>
            <a:r>
              <a:rPr lang="pt-PT" sz="1600" dirty="0" smtClean="0">
                <a:solidFill>
                  <a:srgbClr val="C00000"/>
                </a:solidFill>
                <a:latin typeface="Arial Narrow" pitchFamily="34" charset="0"/>
              </a:rPr>
              <a:t>, </a:t>
            </a:r>
            <a:r>
              <a:rPr lang="pt-PT" sz="1600" dirty="0" err="1">
                <a:solidFill>
                  <a:srgbClr val="C00000"/>
                </a:solidFill>
                <a:latin typeface="Arial Narrow" pitchFamily="34" charset="0"/>
              </a:rPr>
              <a:t>s</a:t>
            </a:r>
            <a:r>
              <a:rPr lang="pt-PT" sz="1600" dirty="0" err="1" smtClean="0">
                <a:solidFill>
                  <a:srgbClr val="C00000"/>
                </a:solidFill>
                <a:latin typeface="Arial Narrow" pitchFamily="34" charset="0"/>
              </a:rPr>
              <a:t>outh</a:t>
            </a:r>
            <a:r>
              <a:rPr lang="pt-PT" sz="1600" dirty="0" smtClean="0">
                <a:solidFill>
                  <a:srgbClr val="C00000"/>
                </a:solidFill>
                <a:latin typeface="Arial Narrow" pitchFamily="34" charset="0"/>
              </a:rPr>
              <a:t> </a:t>
            </a:r>
            <a:r>
              <a:rPr lang="pt-PT" sz="1600" dirty="0" err="1" smtClean="0">
                <a:solidFill>
                  <a:srgbClr val="C00000"/>
                </a:solidFill>
                <a:latin typeface="Arial Narrow" pitchFamily="34" charset="0"/>
              </a:rPr>
              <a:t>and</a:t>
            </a:r>
            <a:r>
              <a:rPr lang="pt-PT" sz="1600" dirty="0" smtClean="0">
                <a:solidFill>
                  <a:srgbClr val="C00000"/>
                </a:solidFill>
                <a:latin typeface="Arial Narrow" pitchFamily="34" charset="0"/>
              </a:rPr>
              <a:t> Madeira)</a:t>
            </a:r>
            <a:endParaRPr lang="pt-PT" sz="1600" dirty="0">
              <a:solidFill>
                <a:srgbClr val="C00000"/>
              </a:solidFill>
              <a:latin typeface="Arial Narrow" pitchFamily="34" charset="0"/>
            </a:endParaRPr>
          </a:p>
        </p:txBody>
      </p:sp>
      <p:sp>
        <p:nvSpPr>
          <p:cNvPr id="38" name="TextBox 37"/>
          <p:cNvSpPr txBox="1"/>
          <p:nvPr/>
        </p:nvSpPr>
        <p:spPr>
          <a:xfrm>
            <a:off x="7151015" y="4088160"/>
            <a:ext cx="932156" cy="338554"/>
          </a:xfrm>
          <a:prstGeom prst="rect">
            <a:avLst/>
          </a:prstGeom>
          <a:noFill/>
        </p:spPr>
        <p:txBody>
          <a:bodyPr wrap="square" rtlCol="0">
            <a:spAutoFit/>
          </a:bodyPr>
          <a:lstStyle/>
          <a:p>
            <a:pPr algn="ctr"/>
            <a:r>
              <a:rPr lang="pt-PT" sz="1600" dirty="0" smtClean="0">
                <a:solidFill>
                  <a:schemeClr val="accent2"/>
                </a:solidFill>
                <a:latin typeface="Arial Narrow" pitchFamily="34" charset="0"/>
              </a:rPr>
              <a:t>Porto</a:t>
            </a:r>
            <a:endParaRPr lang="pt-PT" sz="1600" dirty="0">
              <a:solidFill>
                <a:schemeClr val="accent2"/>
              </a:solidFill>
              <a:latin typeface="Arial Narrow" pitchFamily="34" charset="0"/>
            </a:endParaRPr>
          </a:p>
        </p:txBody>
      </p:sp>
      <p:sp>
        <p:nvSpPr>
          <p:cNvPr id="39" name="TextBox 38"/>
          <p:cNvSpPr txBox="1"/>
          <p:nvPr/>
        </p:nvSpPr>
        <p:spPr>
          <a:xfrm>
            <a:off x="6733762" y="4400357"/>
            <a:ext cx="1748902" cy="338554"/>
          </a:xfrm>
          <a:prstGeom prst="rect">
            <a:avLst/>
          </a:prstGeom>
          <a:noFill/>
        </p:spPr>
        <p:txBody>
          <a:bodyPr wrap="square" rtlCol="0">
            <a:spAutoFit/>
          </a:bodyPr>
          <a:lstStyle/>
          <a:p>
            <a:pPr algn="ctr"/>
            <a:r>
              <a:rPr lang="pt-PT" sz="1600" dirty="0" smtClean="0">
                <a:solidFill>
                  <a:schemeClr val="accent2"/>
                </a:solidFill>
                <a:latin typeface="Arial Narrow" pitchFamily="34" charset="0"/>
              </a:rPr>
              <a:t>(</a:t>
            </a:r>
            <a:r>
              <a:rPr lang="pt-PT" sz="1600" dirty="0" err="1">
                <a:solidFill>
                  <a:schemeClr val="accent2"/>
                </a:solidFill>
                <a:latin typeface="Arial Narrow" pitchFamily="34" charset="0"/>
              </a:rPr>
              <a:t>n</a:t>
            </a:r>
            <a:r>
              <a:rPr lang="pt-PT" sz="1600" dirty="0" err="1" smtClean="0">
                <a:solidFill>
                  <a:schemeClr val="accent2"/>
                </a:solidFill>
                <a:latin typeface="Arial Narrow" pitchFamily="34" charset="0"/>
              </a:rPr>
              <a:t>orth</a:t>
            </a:r>
            <a:r>
              <a:rPr lang="pt-PT" sz="1600" dirty="0" smtClean="0">
                <a:solidFill>
                  <a:schemeClr val="accent2"/>
                </a:solidFill>
                <a:latin typeface="Arial Narrow" pitchFamily="34" charset="0"/>
              </a:rPr>
              <a:t> </a:t>
            </a:r>
            <a:r>
              <a:rPr lang="pt-PT" sz="1600" dirty="0" err="1" smtClean="0">
                <a:solidFill>
                  <a:schemeClr val="accent2"/>
                </a:solidFill>
                <a:latin typeface="Arial Narrow" pitchFamily="34" charset="0"/>
              </a:rPr>
              <a:t>and</a:t>
            </a:r>
            <a:r>
              <a:rPr lang="pt-PT" sz="1600" dirty="0" smtClean="0">
                <a:solidFill>
                  <a:schemeClr val="accent2"/>
                </a:solidFill>
                <a:latin typeface="Arial Narrow" pitchFamily="34" charset="0"/>
              </a:rPr>
              <a:t> centre)</a:t>
            </a:r>
            <a:endParaRPr lang="pt-PT" sz="1600" dirty="0">
              <a:solidFill>
                <a:schemeClr val="accent2"/>
              </a:solidFill>
              <a:latin typeface="Arial Narrow" pitchFamily="34" charset="0"/>
            </a:endParaRPr>
          </a:p>
        </p:txBody>
      </p:sp>
      <p:sp>
        <p:nvSpPr>
          <p:cNvPr id="40" name="Bent-Up Arrow 39"/>
          <p:cNvSpPr/>
          <p:nvPr/>
        </p:nvSpPr>
        <p:spPr bwMode="auto">
          <a:xfrm rot="5400000">
            <a:off x="1988599" y="4864963"/>
            <a:ext cx="461638" cy="585926"/>
          </a:xfrm>
          <a:prstGeom prst="ben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PT" sz="20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2593759" y="5079508"/>
            <a:ext cx="2963662" cy="584775"/>
          </a:xfrm>
          <a:prstGeom prst="rect">
            <a:avLst/>
          </a:prstGeom>
          <a:noFill/>
        </p:spPr>
        <p:txBody>
          <a:bodyPr wrap="square" rtlCol="0">
            <a:spAutoFit/>
          </a:bodyPr>
          <a:lstStyle/>
          <a:p>
            <a:r>
              <a:rPr lang="pt-PT" sz="1600" dirty="0" err="1" smtClean="0">
                <a:solidFill>
                  <a:srgbClr val="00B050"/>
                </a:solidFill>
                <a:latin typeface="Arial Narrow" pitchFamily="34" charset="0"/>
              </a:rPr>
              <a:t>Agriculture</a:t>
            </a:r>
            <a:r>
              <a:rPr lang="pt-PT" sz="1600" dirty="0" smtClean="0">
                <a:solidFill>
                  <a:srgbClr val="00B050"/>
                </a:solidFill>
                <a:latin typeface="Arial Narrow" pitchFamily="34" charset="0"/>
              </a:rPr>
              <a:t>, </a:t>
            </a:r>
            <a:r>
              <a:rPr lang="pt-PT" sz="1600" dirty="0" err="1" smtClean="0">
                <a:solidFill>
                  <a:srgbClr val="00B050"/>
                </a:solidFill>
                <a:latin typeface="Arial Narrow" pitchFamily="34" charset="0"/>
              </a:rPr>
              <a:t>forestry</a:t>
            </a:r>
            <a:r>
              <a:rPr lang="pt-PT" sz="1600" dirty="0" smtClean="0">
                <a:solidFill>
                  <a:srgbClr val="00B050"/>
                </a:solidFill>
                <a:latin typeface="Arial Narrow" pitchFamily="34" charset="0"/>
              </a:rPr>
              <a:t> </a:t>
            </a:r>
            <a:r>
              <a:rPr lang="pt-PT" sz="1600" dirty="0" err="1" smtClean="0">
                <a:solidFill>
                  <a:srgbClr val="00B050"/>
                </a:solidFill>
                <a:latin typeface="Arial Narrow" pitchFamily="34" charset="0"/>
              </a:rPr>
              <a:t>and</a:t>
            </a:r>
            <a:r>
              <a:rPr lang="pt-PT" sz="1600" dirty="0" smtClean="0">
                <a:solidFill>
                  <a:srgbClr val="00B050"/>
                </a:solidFill>
                <a:latin typeface="Arial Narrow" pitchFamily="34" charset="0"/>
              </a:rPr>
              <a:t> </a:t>
            </a:r>
            <a:r>
              <a:rPr lang="pt-PT" sz="1600" dirty="0" err="1" smtClean="0">
                <a:solidFill>
                  <a:srgbClr val="00B050"/>
                </a:solidFill>
                <a:latin typeface="Arial Narrow" pitchFamily="34" charset="0"/>
              </a:rPr>
              <a:t>other</a:t>
            </a:r>
            <a:r>
              <a:rPr lang="pt-PT" sz="1600" dirty="0" smtClean="0">
                <a:solidFill>
                  <a:srgbClr val="00B050"/>
                </a:solidFill>
                <a:latin typeface="Arial Narrow" pitchFamily="34" charset="0"/>
              </a:rPr>
              <a:t> </a:t>
            </a:r>
            <a:r>
              <a:rPr lang="pt-PT" sz="1600" dirty="0" err="1" smtClean="0">
                <a:solidFill>
                  <a:srgbClr val="00B050"/>
                </a:solidFill>
                <a:latin typeface="Arial Narrow" pitchFamily="34" charset="0"/>
              </a:rPr>
              <a:t>primary</a:t>
            </a:r>
            <a:r>
              <a:rPr lang="pt-PT" sz="1600" dirty="0" smtClean="0">
                <a:solidFill>
                  <a:srgbClr val="00B050"/>
                </a:solidFill>
                <a:latin typeface="Arial Narrow" pitchFamily="34" charset="0"/>
              </a:rPr>
              <a:t> sector </a:t>
            </a:r>
            <a:r>
              <a:rPr lang="pt-PT" sz="1600" dirty="0" err="1" smtClean="0">
                <a:solidFill>
                  <a:srgbClr val="00B050"/>
                </a:solidFill>
                <a:latin typeface="Arial Narrow" pitchFamily="34" charset="0"/>
              </a:rPr>
              <a:t>activities</a:t>
            </a:r>
            <a:endParaRPr lang="pt-PT" sz="1600" dirty="0">
              <a:solidFill>
                <a:srgbClr val="00B050"/>
              </a:solidFill>
              <a:latin typeface="Arial Narrow" pitchFamily="34" charset="0"/>
            </a:endParaRPr>
          </a:p>
        </p:txBody>
      </p:sp>
      <p:sp>
        <p:nvSpPr>
          <p:cNvPr id="20" name="Slide Number Placeholder 19"/>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15</a:t>
            </a:fld>
            <a:endParaRPr lang="pt-PT" sz="1000" dirty="0">
              <a:solidFill>
                <a:srgbClr val="00259A"/>
              </a:solidFill>
              <a:latin typeface="Arial Narrow" pitchFamily="34" charset="0"/>
            </a:endParaRPr>
          </a:p>
        </p:txBody>
      </p:sp>
      <p:sp>
        <p:nvSpPr>
          <p:cNvPr id="23" name="Rectangle 35"/>
          <p:cNvSpPr txBox="1">
            <a:spLocks noChangeArrowheads="1"/>
          </p:cNvSpPr>
          <p:nvPr/>
        </p:nvSpPr>
        <p:spPr bwMode="auto">
          <a:xfrm>
            <a:off x="3152775" y="122453"/>
            <a:ext cx="5591175" cy="11706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cap="all" dirty="0" smtClean="0">
                <a:solidFill>
                  <a:schemeClr val="bg1"/>
                </a:solidFill>
                <a:latin typeface="Futura Md" pitchFamily="34" charset="0"/>
              </a:rPr>
              <a:t>O SISTEMA PORTUGUÊS DE GARANTIA MÚTUA</a:t>
            </a:r>
          </a:p>
        </p:txBody>
      </p:sp>
      <p:pic>
        <p:nvPicPr>
          <p:cNvPr id="24" name="Picture 4"/>
          <p:cNvPicPr>
            <a:picLocks noChangeAspect="1" noChangeArrowheads="1"/>
          </p:cNvPicPr>
          <p:nvPr/>
        </p:nvPicPr>
        <p:blipFill>
          <a:blip r:embed="rId8" cstate="print"/>
          <a:srcRect l="11670" t="19481" r="807" b="3710"/>
          <a:stretch>
            <a:fillRect/>
          </a:stretch>
        </p:blipFill>
        <p:spPr bwMode="auto">
          <a:xfrm>
            <a:off x="1619672" y="0"/>
            <a:ext cx="7524328" cy="1340768"/>
          </a:xfrm>
          <a:prstGeom prst="rect">
            <a:avLst/>
          </a:prstGeom>
          <a:noFill/>
          <a:ln w="3175">
            <a:noFill/>
            <a:miter lim="800000"/>
            <a:headEnd/>
            <a:tailEnd/>
          </a:ln>
          <a:effectLst/>
        </p:spPr>
      </p:pic>
      <p:sp>
        <p:nvSpPr>
          <p:cNvPr id="25" name="Rectangle 35"/>
          <p:cNvSpPr txBox="1">
            <a:spLocks noChangeArrowheads="1"/>
          </p:cNvSpPr>
          <p:nvPr/>
        </p:nvSpPr>
        <p:spPr bwMode="auto">
          <a:xfrm>
            <a:off x="3134147" y="122453"/>
            <a:ext cx="5591175" cy="11706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cap="all" dirty="0" smtClean="0">
                <a:solidFill>
                  <a:schemeClr val="bg1"/>
                </a:solidFill>
                <a:latin typeface="Futura Md" pitchFamily="34" charset="0"/>
              </a:rPr>
              <a:t>PORTUGUESE SME GUARANTEE SCHEME</a:t>
            </a:r>
          </a:p>
        </p:txBody>
      </p:sp>
      <p:pic>
        <p:nvPicPr>
          <p:cNvPr id="22" name="Picture 21" descr="Cresça Connosco Logo.jpg"/>
          <p:cNvPicPr>
            <a:picLocks noChangeAspect="1"/>
          </p:cNvPicPr>
          <p:nvPr/>
        </p:nvPicPr>
        <p:blipFill>
          <a:blip r:embed="rId9" cstate="print"/>
          <a:stretch>
            <a:fillRect/>
          </a:stretch>
        </p:blipFill>
        <p:spPr>
          <a:xfrm>
            <a:off x="287439" y="173102"/>
            <a:ext cx="1789969" cy="949911"/>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16</a:t>
            </a:fld>
            <a:endParaRPr lang="pt-PT" sz="1000" dirty="0">
              <a:solidFill>
                <a:srgbClr val="00259A"/>
              </a:solidFill>
              <a:latin typeface="Arial Narrow" pitchFamily="34" charset="0"/>
            </a:endParaRPr>
          </a:p>
        </p:txBody>
      </p:sp>
      <p:pic>
        <p:nvPicPr>
          <p:cNvPr id="21" name="Picture 4"/>
          <p:cNvPicPr>
            <a:picLocks noChangeAspect="1" noChangeArrowheads="1"/>
          </p:cNvPicPr>
          <p:nvPr/>
        </p:nvPicPr>
        <p:blipFill>
          <a:blip r:embed="rId3" cstate="print"/>
          <a:srcRect l="11670" t="19481" r="807" b="3710"/>
          <a:stretch>
            <a:fillRect/>
          </a:stretch>
        </p:blipFill>
        <p:spPr bwMode="auto">
          <a:xfrm>
            <a:off x="1638300" y="0"/>
            <a:ext cx="7505700" cy="1340768"/>
          </a:xfrm>
          <a:prstGeom prst="rect">
            <a:avLst/>
          </a:prstGeom>
          <a:noFill/>
          <a:ln w="3175">
            <a:noFill/>
            <a:miter lim="800000"/>
            <a:headEnd/>
            <a:tailEnd/>
          </a:ln>
          <a:effectLst/>
        </p:spPr>
      </p:pic>
      <p:pic>
        <p:nvPicPr>
          <p:cNvPr id="22" name="Picture 21" descr="Cresça Connosco Logo.jpg"/>
          <p:cNvPicPr>
            <a:picLocks noChangeAspect="1"/>
          </p:cNvPicPr>
          <p:nvPr/>
        </p:nvPicPr>
        <p:blipFill>
          <a:blip r:embed="rId4" cstate="print"/>
          <a:stretch>
            <a:fillRect/>
          </a:stretch>
        </p:blipFill>
        <p:spPr>
          <a:xfrm>
            <a:off x="287439" y="173102"/>
            <a:ext cx="1789969" cy="949911"/>
          </a:xfrm>
          <a:prstGeom prst="rect">
            <a:avLst/>
          </a:prstGeom>
        </p:spPr>
      </p:pic>
      <p:sp>
        <p:nvSpPr>
          <p:cNvPr id="24" name="Text Box 6"/>
          <p:cNvSpPr txBox="1">
            <a:spLocks noChangeArrowheads="1"/>
          </p:cNvSpPr>
          <p:nvPr/>
        </p:nvSpPr>
        <p:spPr bwMode="auto">
          <a:xfrm>
            <a:off x="228789" y="1555045"/>
            <a:ext cx="8217370" cy="4524315"/>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5"/>
              </a:buBlip>
            </a:pPr>
            <a:r>
              <a:rPr lang="en-US" b="1" u="sng" dirty="0" smtClean="0">
                <a:solidFill>
                  <a:srgbClr val="003399"/>
                </a:solidFill>
                <a:latin typeface="Arial Narrow" pitchFamily="34" charset="0"/>
              </a:rPr>
              <a:t>The Portuguese Mutual Guarantee System integrates the European Mutual Guarantee Association (AECM).</a:t>
            </a:r>
            <a:endParaRPr lang="en-US" sz="1800" b="1" u="sng" dirty="0" smtClean="0">
              <a:solidFill>
                <a:srgbClr val="003399"/>
              </a:solidFill>
              <a:latin typeface="Arial Narrow" pitchFamily="34" charset="0"/>
            </a:endParaRPr>
          </a:p>
          <a:p>
            <a:pPr marL="723900" lvl="1" indent="-266700" algn="just">
              <a:spcBef>
                <a:spcPct val="50000"/>
              </a:spcBef>
              <a:buSzPct val="120000"/>
              <a:buBlip>
                <a:blip r:embed="rId5"/>
              </a:buBlip>
            </a:pPr>
            <a:r>
              <a:rPr lang="en-US" sz="1400" dirty="0" smtClean="0">
                <a:solidFill>
                  <a:srgbClr val="003399"/>
                </a:solidFill>
                <a:latin typeface="Arial Narrow" pitchFamily="34" charset="0"/>
              </a:rPr>
              <a:t>The AECM has 3 main goals</a:t>
            </a:r>
            <a:r>
              <a:rPr lang="pt-PT" sz="1400" dirty="0" smtClean="0">
                <a:solidFill>
                  <a:srgbClr val="003399"/>
                </a:solidFill>
                <a:latin typeface="Arial Narrow" pitchFamily="34" charset="0"/>
              </a:rPr>
              <a:t>:</a:t>
            </a:r>
          </a:p>
          <a:p>
            <a:pPr marL="1181100" lvl="2" indent="-266700" algn="just">
              <a:spcBef>
                <a:spcPct val="50000"/>
              </a:spcBef>
              <a:buSzPct val="120000"/>
              <a:buBlip>
                <a:blip r:embed="rId5"/>
              </a:buBlip>
            </a:pPr>
            <a:r>
              <a:rPr lang="en-US" sz="1400" b="1" dirty="0" smtClean="0">
                <a:solidFill>
                  <a:srgbClr val="003399"/>
                </a:solidFill>
                <a:latin typeface="Arial Narrow" pitchFamily="34" charset="0"/>
              </a:rPr>
              <a:t>Political Representation: </a:t>
            </a:r>
            <a:r>
              <a:rPr lang="en-US" sz="1400" dirty="0" smtClean="0">
                <a:solidFill>
                  <a:srgbClr val="003399"/>
                </a:solidFill>
                <a:latin typeface="Arial Narrow" pitchFamily="34" charset="0"/>
              </a:rPr>
              <a:t>AECM represents the political interest of its member organizations both towards the European Institutions, such as the European Commission, the European Parliament and Council, as well as towards other, multilateral bodies, among which the European Investment Bank (EIB), the European Investment Fund (EIF), the Bank for International Settlement (BIS), the World Bank, etc. It deals primarily with issues related to state aid regulation relevant for guarantee schemes within the internal market, to European support </a:t>
            </a:r>
            <a:r>
              <a:rPr lang="en-US" sz="1400" dirty="0" err="1" smtClean="0">
                <a:solidFill>
                  <a:srgbClr val="003399"/>
                </a:solidFill>
                <a:latin typeface="Arial Narrow" pitchFamily="34" charset="0"/>
              </a:rPr>
              <a:t>programmes</a:t>
            </a:r>
            <a:r>
              <a:rPr lang="en-US" sz="1400" dirty="0" smtClean="0">
                <a:solidFill>
                  <a:srgbClr val="003399"/>
                </a:solidFill>
                <a:latin typeface="Arial Narrow" pitchFamily="34" charset="0"/>
              </a:rPr>
              <a:t> and to prudential supervision. It has also dealt with the policy response to the financial crisis. </a:t>
            </a:r>
          </a:p>
          <a:p>
            <a:pPr marL="1181100" lvl="2" indent="-266700" algn="just">
              <a:spcBef>
                <a:spcPct val="50000"/>
              </a:spcBef>
              <a:buSzPct val="120000"/>
              <a:buBlip>
                <a:blip r:embed="rId5"/>
              </a:buBlip>
            </a:pPr>
            <a:r>
              <a:rPr lang="en-US" sz="1400" b="1" dirty="0" smtClean="0">
                <a:solidFill>
                  <a:srgbClr val="003399"/>
                </a:solidFill>
                <a:latin typeface="Arial Narrow" pitchFamily="34" charset="0"/>
              </a:rPr>
              <a:t>Exchange of best practices: </a:t>
            </a:r>
            <a:r>
              <a:rPr lang="en-US" sz="1400" dirty="0" smtClean="0">
                <a:solidFill>
                  <a:srgbClr val="003399"/>
                </a:solidFill>
                <a:latin typeface="Arial Narrow" pitchFamily="34" charset="0"/>
              </a:rPr>
              <a:t>AECM serves as platform for exchange of best practices on a variety of operational issues. For this purpose, AECM has set up working groups and organizes annual seminars, operational training sessions as well as specific ad-hoc events on selected issues.</a:t>
            </a:r>
            <a:r>
              <a:rPr lang="en-US" sz="1400" b="1" dirty="0" smtClean="0">
                <a:solidFill>
                  <a:srgbClr val="003399"/>
                </a:solidFill>
                <a:latin typeface="Arial Narrow" pitchFamily="34" charset="0"/>
              </a:rPr>
              <a:t> </a:t>
            </a:r>
          </a:p>
          <a:p>
            <a:pPr marL="1181100" lvl="2" indent="-266700" algn="just">
              <a:spcBef>
                <a:spcPct val="50000"/>
              </a:spcBef>
              <a:buSzPct val="120000"/>
              <a:buBlip>
                <a:blip r:embed="rId5"/>
              </a:buBlip>
            </a:pPr>
            <a:r>
              <a:rPr lang="en-US" sz="1400" b="1" dirty="0" smtClean="0">
                <a:solidFill>
                  <a:srgbClr val="003399"/>
                </a:solidFill>
                <a:latin typeface="Arial Narrow" pitchFamily="34" charset="0"/>
              </a:rPr>
              <a:t>Promotion of guarantee instrument: </a:t>
            </a:r>
            <a:r>
              <a:rPr lang="en-US" sz="1400" dirty="0" smtClean="0">
                <a:solidFill>
                  <a:srgbClr val="003399"/>
                </a:solidFill>
                <a:latin typeface="Arial Narrow" pitchFamily="34" charset="0"/>
              </a:rPr>
              <a:t>AECM undertakes surveys on the guarantee sector, provides relevant technical information, statistics, newsletters as well as other publications to promote the guarantee instrument. It takes part a sector representative in events both in Europe as well as beyond.</a:t>
            </a:r>
          </a:p>
          <a:p>
            <a:pPr marL="723900" lvl="1" indent="-266700" algn="just">
              <a:spcBef>
                <a:spcPct val="50000"/>
              </a:spcBef>
              <a:buSzPct val="120000"/>
              <a:buBlip>
                <a:blip r:embed="rId5"/>
              </a:buBlip>
            </a:pPr>
            <a:r>
              <a:rPr lang="en-US" sz="1400" dirty="0" smtClean="0">
                <a:solidFill>
                  <a:srgbClr val="003399"/>
                </a:solidFill>
                <a:latin typeface="Arial Narrow" pitchFamily="34" charset="0"/>
              </a:rPr>
              <a:t>The AECM has 40 active member organizations in 21 member states of the EU, Montenegro, Russia and Turkey.</a:t>
            </a:r>
            <a:endParaRPr lang="pt-PT" sz="1400" dirty="0" smtClean="0">
              <a:solidFill>
                <a:srgbClr val="003399"/>
              </a:solidFill>
              <a:latin typeface="Arial Narrow" pitchFamily="34" charset="0"/>
            </a:endParaRPr>
          </a:p>
        </p:txBody>
      </p:sp>
      <p:sp>
        <p:nvSpPr>
          <p:cNvPr id="7" name="Rectangle 35"/>
          <p:cNvSpPr txBox="1">
            <a:spLocks noChangeArrowheads="1"/>
          </p:cNvSpPr>
          <p:nvPr/>
        </p:nvSpPr>
        <p:spPr bwMode="auto">
          <a:xfrm>
            <a:off x="3134147" y="122453"/>
            <a:ext cx="5591175" cy="11706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cap="all" dirty="0" smtClean="0">
                <a:solidFill>
                  <a:schemeClr val="bg1"/>
                </a:solidFill>
                <a:latin typeface="Futura Md" pitchFamily="34" charset="0"/>
              </a:rPr>
              <a:t>PORTUGUESE SME GUARANTEE SCHEME - AECM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1248" t="20568" r="6699" b="16526"/>
          <a:stretch>
            <a:fillRect/>
          </a:stretch>
        </p:blipFill>
        <p:spPr bwMode="auto">
          <a:xfrm>
            <a:off x="107504" y="2492896"/>
            <a:ext cx="8866376" cy="4248472"/>
          </a:xfrm>
          <a:prstGeom prst="rect">
            <a:avLst/>
          </a:prstGeom>
          <a:noFill/>
          <a:ln w="9525">
            <a:noFill/>
            <a:miter lim="800000"/>
            <a:headEnd/>
            <a:tailEnd/>
          </a:ln>
        </p:spPr>
      </p:pic>
      <p:sp>
        <p:nvSpPr>
          <p:cNvPr id="20" name="Slide Number Placeholder 19"/>
          <p:cNvSpPr>
            <a:spLocks noGrp="1"/>
          </p:cNvSpPr>
          <p:nvPr>
            <p:ph type="sldNum" sz="quarter" idx="12"/>
          </p:nvPr>
        </p:nvSpPr>
        <p:spPr>
          <a:xfrm>
            <a:off x="6553200" y="6448251"/>
            <a:ext cx="2133600" cy="365125"/>
          </a:xfrm>
        </p:spPr>
        <p:txBody>
          <a:bodyPr/>
          <a:lstStyle/>
          <a:p>
            <a:pPr>
              <a:defRPr/>
            </a:pPr>
            <a:fld id="{EED9A143-7674-42E5-B1A2-F18FAEBC6322}" type="slidenum">
              <a:rPr lang="pt-PT" sz="1000" smtClean="0">
                <a:solidFill>
                  <a:srgbClr val="00259A"/>
                </a:solidFill>
                <a:latin typeface="Arial Narrow" pitchFamily="34" charset="0"/>
              </a:rPr>
              <a:pPr>
                <a:defRPr/>
              </a:pPr>
              <a:t>17</a:t>
            </a:fld>
            <a:endParaRPr lang="pt-PT" sz="1000" dirty="0">
              <a:solidFill>
                <a:srgbClr val="00259A"/>
              </a:solidFill>
              <a:latin typeface="Arial Narrow" pitchFamily="34" charset="0"/>
            </a:endParaRPr>
          </a:p>
        </p:txBody>
      </p:sp>
      <p:pic>
        <p:nvPicPr>
          <p:cNvPr id="21" name="Picture 4"/>
          <p:cNvPicPr>
            <a:picLocks noChangeAspect="1" noChangeArrowheads="1"/>
          </p:cNvPicPr>
          <p:nvPr/>
        </p:nvPicPr>
        <p:blipFill>
          <a:blip r:embed="rId4" cstate="print"/>
          <a:srcRect l="11670" t="19481" r="807" b="3710"/>
          <a:stretch>
            <a:fillRect/>
          </a:stretch>
        </p:blipFill>
        <p:spPr bwMode="auto">
          <a:xfrm>
            <a:off x="1638300" y="0"/>
            <a:ext cx="7505700" cy="1340768"/>
          </a:xfrm>
          <a:prstGeom prst="rect">
            <a:avLst/>
          </a:prstGeom>
          <a:noFill/>
          <a:ln w="3175">
            <a:noFill/>
            <a:miter lim="800000"/>
            <a:headEnd/>
            <a:tailEnd/>
          </a:ln>
          <a:effectLst/>
        </p:spPr>
      </p:pic>
      <p:pic>
        <p:nvPicPr>
          <p:cNvPr id="22" name="Picture 21" descr="Cresça Connosco Logo.jpg"/>
          <p:cNvPicPr>
            <a:picLocks noChangeAspect="1"/>
          </p:cNvPicPr>
          <p:nvPr/>
        </p:nvPicPr>
        <p:blipFill>
          <a:blip r:embed="rId5" cstate="print"/>
          <a:stretch>
            <a:fillRect/>
          </a:stretch>
        </p:blipFill>
        <p:spPr>
          <a:xfrm>
            <a:off x="287439" y="173102"/>
            <a:ext cx="1789969" cy="949911"/>
          </a:xfrm>
          <a:prstGeom prst="rect">
            <a:avLst/>
          </a:prstGeom>
        </p:spPr>
      </p:pic>
      <p:sp>
        <p:nvSpPr>
          <p:cNvPr id="24" name="Text Box 6"/>
          <p:cNvSpPr txBox="1">
            <a:spLocks noChangeArrowheads="1"/>
          </p:cNvSpPr>
          <p:nvPr/>
        </p:nvSpPr>
        <p:spPr bwMode="auto">
          <a:xfrm>
            <a:off x="228789" y="1484784"/>
            <a:ext cx="8217370" cy="969496"/>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6"/>
              </a:buBlip>
            </a:pPr>
            <a:r>
              <a:rPr lang="en-US" sz="1800" b="1" u="sng" dirty="0" smtClean="0">
                <a:solidFill>
                  <a:srgbClr val="003399"/>
                </a:solidFill>
                <a:latin typeface="Arial Narrow" pitchFamily="34" charset="0"/>
              </a:rPr>
              <a:t>Proportion of the outstanding guarantees in portfolio of each member toward AECM total: comparison 2011 and 2012 figures (in % of total AECM portfolio)</a:t>
            </a:r>
          </a:p>
          <a:p>
            <a:pPr marL="723900" lvl="1" indent="-266700" algn="just">
              <a:spcBef>
                <a:spcPct val="50000"/>
              </a:spcBef>
              <a:buSzPct val="120000"/>
              <a:buBlip>
                <a:blip r:embed="rId6"/>
              </a:buBlip>
            </a:pPr>
            <a:r>
              <a:rPr lang="en-US" sz="1400" dirty="0" smtClean="0">
                <a:solidFill>
                  <a:srgbClr val="003399"/>
                </a:solidFill>
                <a:latin typeface="Arial Narrow" pitchFamily="34" charset="0"/>
              </a:rPr>
              <a:t>Occupies the sixth position either to the year 2011 or 2012.</a:t>
            </a:r>
            <a:endParaRPr lang="pt-PT" sz="1400" dirty="0" smtClean="0">
              <a:solidFill>
                <a:srgbClr val="003399"/>
              </a:solidFill>
              <a:latin typeface="Arial Narrow" pitchFamily="34" charset="0"/>
            </a:endParaRPr>
          </a:p>
        </p:txBody>
      </p:sp>
      <p:sp>
        <p:nvSpPr>
          <p:cNvPr id="8" name="Rectangle 35"/>
          <p:cNvSpPr txBox="1">
            <a:spLocks noChangeArrowheads="1"/>
          </p:cNvSpPr>
          <p:nvPr/>
        </p:nvSpPr>
        <p:spPr bwMode="auto">
          <a:xfrm>
            <a:off x="3134147" y="122453"/>
            <a:ext cx="5591175" cy="11706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cap="all" dirty="0" smtClean="0">
                <a:solidFill>
                  <a:schemeClr val="bg1"/>
                </a:solidFill>
                <a:latin typeface="Futura Md" pitchFamily="34" charset="0"/>
              </a:rPr>
              <a:t>PORTUGUESE SME GUARANTEE SCHEME - AECM</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18</a:t>
            </a:fld>
            <a:endParaRPr lang="pt-PT" sz="1000" dirty="0">
              <a:solidFill>
                <a:srgbClr val="00259A"/>
              </a:solidFill>
              <a:latin typeface="Arial Narrow" pitchFamily="34" charset="0"/>
            </a:endParaRPr>
          </a:p>
        </p:txBody>
      </p:sp>
      <p:pic>
        <p:nvPicPr>
          <p:cNvPr id="21" name="Picture 4"/>
          <p:cNvPicPr>
            <a:picLocks noChangeAspect="1" noChangeArrowheads="1"/>
          </p:cNvPicPr>
          <p:nvPr/>
        </p:nvPicPr>
        <p:blipFill>
          <a:blip r:embed="rId3" cstate="print"/>
          <a:srcRect l="11670" t="19481" r="807" b="3710"/>
          <a:stretch>
            <a:fillRect/>
          </a:stretch>
        </p:blipFill>
        <p:spPr bwMode="auto">
          <a:xfrm>
            <a:off x="1638300" y="0"/>
            <a:ext cx="7505700" cy="1340768"/>
          </a:xfrm>
          <a:prstGeom prst="rect">
            <a:avLst/>
          </a:prstGeom>
          <a:noFill/>
          <a:ln w="3175">
            <a:noFill/>
            <a:miter lim="800000"/>
            <a:headEnd/>
            <a:tailEnd/>
          </a:ln>
          <a:effectLst/>
        </p:spPr>
      </p:pic>
      <p:pic>
        <p:nvPicPr>
          <p:cNvPr id="22" name="Picture 21" descr="Cresça Connosco Logo.jpg"/>
          <p:cNvPicPr>
            <a:picLocks noChangeAspect="1"/>
          </p:cNvPicPr>
          <p:nvPr/>
        </p:nvPicPr>
        <p:blipFill>
          <a:blip r:embed="rId4" cstate="print"/>
          <a:stretch>
            <a:fillRect/>
          </a:stretch>
        </p:blipFill>
        <p:spPr>
          <a:xfrm>
            <a:off x="287439" y="173102"/>
            <a:ext cx="1789969" cy="949911"/>
          </a:xfrm>
          <a:prstGeom prst="rect">
            <a:avLst/>
          </a:prstGeom>
        </p:spPr>
      </p:pic>
      <p:sp>
        <p:nvSpPr>
          <p:cNvPr id="24" name="Text Box 6"/>
          <p:cNvSpPr txBox="1">
            <a:spLocks noChangeArrowheads="1"/>
          </p:cNvSpPr>
          <p:nvPr/>
        </p:nvSpPr>
        <p:spPr bwMode="auto">
          <a:xfrm>
            <a:off x="228789" y="1555045"/>
            <a:ext cx="8217370" cy="907941"/>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5"/>
              </a:buBlip>
            </a:pPr>
            <a:r>
              <a:rPr lang="en-US" b="1" u="sng" dirty="0" smtClean="0">
                <a:solidFill>
                  <a:srgbClr val="003399"/>
                </a:solidFill>
                <a:latin typeface="Arial Narrow" pitchFamily="34" charset="0"/>
              </a:rPr>
              <a:t>Volume of guarantee activity compared to the value of economic activity</a:t>
            </a:r>
          </a:p>
          <a:p>
            <a:pPr marL="723900" lvl="1" indent="-266700" algn="just">
              <a:spcBef>
                <a:spcPct val="50000"/>
              </a:spcBef>
              <a:buSzPct val="120000"/>
              <a:buBlip>
                <a:blip r:embed="rId5"/>
              </a:buBlip>
            </a:pPr>
            <a:r>
              <a:rPr lang="en-US" sz="1400" dirty="0" smtClean="0">
                <a:solidFill>
                  <a:srgbClr val="003399"/>
                </a:solidFill>
                <a:latin typeface="Arial Narrow" pitchFamily="34" charset="0"/>
              </a:rPr>
              <a:t>In 2012, the SNGM appears as the fourth member of AECM with the greatest burden of production on the annual gross domestic product.</a:t>
            </a:r>
            <a:endParaRPr lang="pt-PT" sz="1400" dirty="0" smtClean="0">
              <a:solidFill>
                <a:srgbClr val="003399"/>
              </a:solidFill>
              <a:latin typeface="Arial Narrow" pitchFamily="34" charset="0"/>
            </a:endParaRPr>
          </a:p>
        </p:txBody>
      </p:sp>
      <p:pic>
        <p:nvPicPr>
          <p:cNvPr id="22530" name="Picture 2"/>
          <p:cNvPicPr>
            <a:picLocks noChangeAspect="1" noChangeArrowheads="1"/>
          </p:cNvPicPr>
          <p:nvPr/>
        </p:nvPicPr>
        <p:blipFill>
          <a:blip r:embed="rId6" cstate="print"/>
          <a:srcRect l="12855" t="33423" r="19657" b="12587"/>
          <a:stretch>
            <a:fillRect/>
          </a:stretch>
        </p:blipFill>
        <p:spPr bwMode="auto">
          <a:xfrm>
            <a:off x="1187624" y="2672916"/>
            <a:ext cx="6840760" cy="3420380"/>
          </a:xfrm>
          <a:prstGeom prst="rect">
            <a:avLst/>
          </a:prstGeom>
          <a:noFill/>
          <a:ln w="9525">
            <a:noFill/>
            <a:miter lim="800000"/>
            <a:headEnd/>
            <a:tailEnd/>
          </a:ln>
        </p:spPr>
      </p:pic>
      <p:sp>
        <p:nvSpPr>
          <p:cNvPr id="8" name="Rectangle 35"/>
          <p:cNvSpPr txBox="1">
            <a:spLocks noChangeArrowheads="1"/>
          </p:cNvSpPr>
          <p:nvPr/>
        </p:nvSpPr>
        <p:spPr bwMode="auto">
          <a:xfrm>
            <a:off x="3134147" y="122453"/>
            <a:ext cx="5591175" cy="11706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cap="all" dirty="0" smtClean="0">
                <a:solidFill>
                  <a:schemeClr val="bg1"/>
                </a:solidFill>
                <a:latin typeface="Futura Md" pitchFamily="34" charset="0"/>
              </a:rPr>
              <a:t>PORTUGUESE SME GUARANTEE SCHEME - AECM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19</a:t>
            </a:fld>
            <a:endParaRPr lang="pt-PT" sz="1000" dirty="0">
              <a:solidFill>
                <a:srgbClr val="00259A"/>
              </a:solidFill>
              <a:latin typeface="Arial Narrow" pitchFamily="34" charset="0"/>
            </a:endParaRPr>
          </a:p>
        </p:txBody>
      </p:sp>
      <p:pic>
        <p:nvPicPr>
          <p:cNvPr id="21" name="Picture 4"/>
          <p:cNvPicPr>
            <a:picLocks noChangeAspect="1" noChangeArrowheads="1"/>
          </p:cNvPicPr>
          <p:nvPr/>
        </p:nvPicPr>
        <p:blipFill>
          <a:blip r:embed="rId3" cstate="print"/>
          <a:srcRect l="11670" t="19481" r="807" b="3710"/>
          <a:stretch>
            <a:fillRect/>
          </a:stretch>
        </p:blipFill>
        <p:spPr bwMode="auto">
          <a:xfrm>
            <a:off x="1638300" y="0"/>
            <a:ext cx="7505700" cy="1340768"/>
          </a:xfrm>
          <a:prstGeom prst="rect">
            <a:avLst/>
          </a:prstGeom>
          <a:noFill/>
          <a:ln w="3175">
            <a:noFill/>
            <a:miter lim="800000"/>
            <a:headEnd/>
            <a:tailEnd/>
          </a:ln>
          <a:effectLst/>
        </p:spPr>
      </p:pic>
      <p:pic>
        <p:nvPicPr>
          <p:cNvPr id="22" name="Picture 21" descr="Cresça Connosco Logo.jpg"/>
          <p:cNvPicPr>
            <a:picLocks noChangeAspect="1"/>
          </p:cNvPicPr>
          <p:nvPr/>
        </p:nvPicPr>
        <p:blipFill>
          <a:blip r:embed="rId4" cstate="print"/>
          <a:stretch>
            <a:fillRect/>
          </a:stretch>
        </p:blipFill>
        <p:spPr>
          <a:xfrm>
            <a:off x="287439" y="173102"/>
            <a:ext cx="1789969" cy="949911"/>
          </a:xfrm>
          <a:prstGeom prst="rect">
            <a:avLst/>
          </a:prstGeom>
        </p:spPr>
      </p:pic>
      <p:pic>
        <p:nvPicPr>
          <p:cNvPr id="23554" name="Picture 2"/>
          <p:cNvPicPr>
            <a:picLocks noChangeAspect="1" noChangeArrowheads="1"/>
          </p:cNvPicPr>
          <p:nvPr/>
        </p:nvPicPr>
        <p:blipFill>
          <a:blip r:embed="rId5" cstate="print"/>
          <a:srcRect l="10662" t="26048" r="9373" b="10440"/>
          <a:stretch>
            <a:fillRect/>
          </a:stretch>
        </p:blipFill>
        <p:spPr bwMode="auto">
          <a:xfrm>
            <a:off x="920498" y="2708920"/>
            <a:ext cx="7107886" cy="3528392"/>
          </a:xfrm>
          <a:prstGeom prst="rect">
            <a:avLst/>
          </a:prstGeom>
          <a:noFill/>
          <a:ln w="9525">
            <a:noFill/>
            <a:miter lim="800000"/>
            <a:headEnd/>
            <a:tailEnd/>
          </a:ln>
        </p:spPr>
      </p:pic>
      <p:sp>
        <p:nvSpPr>
          <p:cNvPr id="24" name="Text Box 6"/>
          <p:cNvSpPr txBox="1">
            <a:spLocks noChangeArrowheads="1"/>
          </p:cNvSpPr>
          <p:nvPr/>
        </p:nvSpPr>
        <p:spPr bwMode="auto">
          <a:xfrm>
            <a:off x="228789" y="1555045"/>
            <a:ext cx="8217370" cy="907941"/>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6"/>
              </a:buBlip>
            </a:pPr>
            <a:r>
              <a:rPr lang="en-US" b="1" u="sng" dirty="0" smtClean="0">
                <a:solidFill>
                  <a:srgbClr val="003399"/>
                </a:solidFill>
                <a:latin typeface="Arial Narrow" pitchFamily="34" charset="0"/>
              </a:rPr>
              <a:t>Volumes of outstanding guarantees in portfolio scaled by GDP for 2012 </a:t>
            </a:r>
            <a:r>
              <a:rPr lang="en-US" sz="1100" b="1" u="sng" dirty="0" smtClean="0">
                <a:solidFill>
                  <a:srgbClr val="003399"/>
                </a:solidFill>
                <a:latin typeface="Arial Narrow" pitchFamily="34" charset="0"/>
              </a:rPr>
              <a:t>(values in %)</a:t>
            </a:r>
            <a:endParaRPr lang="en-US" b="1" u="sng" dirty="0" smtClean="0">
              <a:solidFill>
                <a:srgbClr val="003399"/>
              </a:solidFill>
              <a:latin typeface="Arial Narrow" pitchFamily="34" charset="0"/>
            </a:endParaRPr>
          </a:p>
          <a:p>
            <a:pPr marL="723900" lvl="1" indent="-266700" algn="just">
              <a:spcBef>
                <a:spcPct val="50000"/>
              </a:spcBef>
              <a:buSzPct val="120000"/>
              <a:buBlip>
                <a:blip r:embed="rId6"/>
              </a:buBlip>
            </a:pPr>
            <a:r>
              <a:rPr lang="en-US" sz="1400" dirty="0" smtClean="0">
                <a:solidFill>
                  <a:srgbClr val="003399"/>
                </a:solidFill>
                <a:latin typeface="Arial Narrow" pitchFamily="34" charset="0"/>
              </a:rPr>
              <a:t>In 2012, the SNGM appears as the second member of AECM with the greater weight of the portfolio on the gross domestic product.</a:t>
            </a:r>
            <a:endParaRPr lang="pt-PT" sz="1400" dirty="0" smtClean="0">
              <a:solidFill>
                <a:srgbClr val="003399"/>
              </a:solidFill>
              <a:latin typeface="Arial Narrow" pitchFamily="34" charset="0"/>
            </a:endParaRPr>
          </a:p>
        </p:txBody>
      </p:sp>
      <p:sp>
        <p:nvSpPr>
          <p:cNvPr id="8" name="Rectangle 35"/>
          <p:cNvSpPr txBox="1">
            <a:spLocks noChangeArrowheads="1"/>
          </p:cNvSpPr>
          <p:nvPr/>
        </p:nvSpPr>
        <p:spPr bwMode="auto">
          <a:xfrm>
            <a:off x="3134147" y="122453"/>
            <a:ext cx="5591175" cy="11706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cap="all" dirty="0" smtClean="0">
                <a:solidFill>
                  <a:schemeClr val="bg1"/>
                </a:solidFill>
                <a:latin typeface="Futura Md" pitchFamily="34" charset="0"/>
              </a:rPr>
              <a:t>PORTUGUESE SME GUARANTEE SCHEME - AECM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33" name="Picture 32" descr="Cresça Connosco Logo.jpg"/>
          <p:cNvPicPr>
            <a:picLocks noChangeAspect="1"/>
          </p:cNvPicPr>
          <p:nvPr/>
        </p:nvPicPr>
        <p:blipFill>
          <a:blip r:embed="rId4" cstate="print"/>
          <a:stretch>
            <a:fillRect/>
          </a:stretch>
        </p:blipFill>
        <p:spPr>
          <a:xfrm>
            <a:off x="287439" y="174833"/>
            <a:ext cx="1789969" cy="949911"/>
          </a:xfrm>
          <a:prstGeom prst="rect">
            <a:avLst/>
          </a:prstGeom>
        </p:spPr>
      </p:pic>
      <p:sp>
        <p:nvSpPr>
          <p:cNvPr id="35" name="Rectangle 35"/>
          <p:cNvSpPr txBox="1">
            <a:spLocks noChangeArrowheads="1"/>
          </p:cNvSpPr>
          <p:nvPr/>
        </p:nvSpPr>
        <p:spPr bwMode="auto">
          <a:xfrm>
            <a:off x="2905124" y="119115"/>
            <a:ext cx="6238875"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1800" dirty="0" smtClean="0">
                <a:solidFill>
                  <a:schemeClr val="bg1"/>
                </a:solidFill>
                <a:latin typeface="Futura Md" pitchFamily="34" charset="0"/>
              </a:rPr>
              <a:t>FILL THE MARKET GAP ON SME DEBT FINANCING …</a:t>
            </a:r>
          </a:p>
          <a:p>
            <a:pPr lvl="0" algn="ctr"/>
            <a:r>
              <a:rPr lang="en-US" dirty="0">
                <a:solidFill>
                  <a:schemeClr val="bg1"/>
                </a:solidFill>
                <a:latin typeface="Futura Md" pitchFamily="34" charset="0"/>
              </a:rPr>
              <a:t>t</a:t>
            </a:r>
            <a:r>
              <a:rPr lang="en-US" sz="1800" dirty="0" smtClean="0">
                <a:solidFill>
                  <a:schemeClr val="bg1"/>
                </a:solidFill>
                <a:latin typeface="Futura Md" pitchFamily="34" charset="0"/>
              </a:rPr>
              <a:t>hus strengthening the market mechanisms…</a:t>
            </a:r>
          </a:p>
        </p:txBody>
      </p:sp>
      <p:sp>
        <p:nvSpPr>
          <p:cNvPr id="28" name="Oval 27"/>
          <p:cNvSpPr/>
          <p:nvPr/>
        </p:nvSpPr>
        <p:spPr bwMode="auto">
          <a:xfrm rot="166541">
            <a:off x="1187362" y="1624085"/>
            <a:ext cx="8227326" cy="2156346"/>
          </a:xfrm>
          <a:prstGeom prst="ellipse">
            <a:avLst/>
          </a:prstGeom>
          <a:solidFill>
            <a:schemeClr val="accent3">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0000" tIns="46800" rIns="90000" bIns="46800" anchor="ctr"/>
          <a:lstStyle/>
          <a:p>
            <a:pPr algn="l">
              <a:defRPr/>
            </a:pPr>
            <a:endParaRPr lang="pt-PT"/>
          </a:p>
        </p:txBody>
      </p:sp>
      <p:sp>
        <p:nvSpPr>
          <p:cNvPr id="36" name="Cubo 15"/>
          <p:cNvSpPr/>
          <p:nvPr/>
        </p:nvSpPr>
        <p:spPr bwMode="auto">
          <a:xfrm>
            <a:off x="627798" y="2183642"/>
            <a:ext cx="1132764" cy="4067033"/>
          </a:xfrm>
          <a:prstGeom prst="cube">
            <a:avLst/>
          </a:prstGeom>
          <a:solidFill>
            <a:schemeClr val="accent1"/>
          </a:solidFill>
          <a:ln w="9525" cap="flat" cmpd="sng" algn="ctr">
            <a:noFill/>
            <a:prstDash val="solid"/>
            <a:round/>
            <a:headEnd type="none" w="med" len="med"/>
            <a:tailEnd type="none" w="med" len="med"/>
          </a:ln>
          <a:effectLst/>
        </p:spPr>
        <p:txBody>
          <a:bodyPr vert="vert270" wrap="none" lIns="90000" tIns="46800" rIns="90000" bIns="46800" anchor="ctr" anchorCtr="1"/>
          <a:lstStyle/>
          <a:p>
            <a:pPr>
              <a:defRPr/>
            </a:pPr>
            <a:r>
              <a:rPr lang="pt-PT" spc="300" dirty="0">
                <a:effectLst>
                  <a:outerShdw blurRad="38100" dist="38100" dir="2700000" algn="tl">
                    <a:srgbClr val="000000">
                      <a:alpha val="43137"/>
                    </a:srgbClr>
                  </a:outerShdw>
                </a:effectLst>
                <a:latin typeface="Calibri" pitchFamily="34" charset="0"/>
                <a:cs typeface="+mn-cs"/>
              </a:rPr>
              <a:t>SME</a:t>
            </a:r>
          </a:p>
        </p:txBody>
      </p:sp>
      <p:sp>
        <p:nvSpPr>
          <p:cNvPr id="37" name="Cubo 16"/>
          <p:cNvSpPr/>
          <p:nvPr/>
        </p:nvSpPr>
        <p:spPr bwMode="auto">
          <a:xfrm>
            <a:off x="7262813" y="1598613"/>
            <a:ext cx="1133475" cy="4187825"/>
          </a:xfrm>
          <a:prstGeom prst="cube">
            <a:avLst/>
          </a:prstGeom>
          <a:solidFill>
            <a:schemeClr val="accent1"/>
          </a:solidFill>
          <a:ln w="9525" cap="flat" cmpd="sng" algn="ctr">
            <a:noFill/>
            <a:prstDash val="solid"/>
            <a:round/>
            <a:headEnd type="none" w="med" len="med"/>
            <a:tailEnd type="none" w="med" len="med"/>
          </a:ln>
          <a:effectLst/>
        </p:spPr>
        <p:txBody>
          <a:bodyPr vert="vert" wrap="none" lIns="90000" tIns="46800" rIns="90000" bIns="46800" anchor="ctr" anchorCtr="1"/>
          <a:lstStyle/>
          <a:p>
            <a:pPr>
              <a:defRPr/>
            </a:pPr>
            <a:r>
              <a:rPr lang="pt-PT" spc="300" dirty="0" err="1">
                <a:effectLst>
                  <a:outerShdw blurRad="38100" dist="38100" dir="2700000" algn="tl">
                    <a:srgbClr val="000000">
                      <a:alpha val="43137"/>
                    </a:srgbClr>
                  </a:outerShdw>
                </a:effectLst>
                <a:latin typeface="Calibri" pitchFamily="34" charset="0"/>
                <a:cs typeface="+mn-cs"/>
              </a:rPr>
              <a:t>Savings</a:t>
            </a:r>
            <a:endParaRPr lang="pt-PT" spc="300" dirty="0">
              <a:effectLst>
                <a:outerShdw blurRad="38100" dist="38100" dir="2700000" algn="tl">
                  <a:srgbClr val="000000">
                    <a:alpha val="43137"/>
                  </a:srgbClr>
                </a:outerShdw>
              </a:effectLst>
              <a:latin typeface="Calibri" pitchFamily="34" charset="0"/>
              <a:cs typeface="+mn-cs"/>
            </a:endParaRPr>
          </a:p>
        </p:txBody>
      </p:sp>
      <p:sp>
        <p:nvSpPr>
          <p:cNvPr id="38" name="Rectângulo arredondado 28"/>
          <p:cNvSpPr/>
          <p:nvPr/>
        </p:nvSpPr>
        <p:spPr bwMode="auto">
          <a:xfrm>
            <a:off x="3794078" y="2060812"/>
            <a:ext cx="1746913" cy="723330"/>
          </a:xfrm>
          <a:prstGeom prst="roundRect">
            <a:avLst/>
          </a:prstGeom>
          <a:solidFill>
            <a:schemeClr val="accent1"/>
          </a:solidFill>
          <a:ln w="9525" cap="flat" cmpd="sng" algn="ctr">
            <a:noFill/>
            <a:prstDash val="solid"/>
            <a:round/>
            <a:headEnd type="none" w="med" len="med"/>
            <a:tailEnd type="none" w="med" len="med"/>
          </a:ln>
          <a:effectLst>
            <a:glow rad="63500">
              <a:schemeClr val="accent1">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slope"/>
            <a:bevelB w="82550" h="44450" prst="angle"/>
            <a:contourClr>
              <a:srgbClr val="FFFFFF"/>
            </a:contourClr>
          </a:sp3d>
        </p:spPr>
        <p:txBody>
          <a:bodyPr lIns="90000" tIns="46800" rIns="90000" bIns="46800" anchor="ctr"/>
          <a:lstStyle/>
          <a:p>
            <a:pPr algn="ctr">
              <a:defRPr/>
            </a:pPr>
            <a:r>
              <a:rPr lang="pt-PT" dirty="0" err="1">
                <a:effectLst>
                  <a:outerShdw blurRad="38100" dist="38100" dir="2700000" algn="tl">
                    <a:srgbClr val="000000">
                      <a:alpha val="43137"/>
                    </a:srgbClr>
                  </a:outerShdw>
                </a:effectLst>
                <a:latin typeface="Calibri" pitchFamily="34" charset="0"/>
                <a:cs typeface="+mn-cs"/>
              </a:rPr>
              <a:t>Bank</a:t>
            </a:r>
            <a:r>
              <a:rPr lang="pt-PT" dirty="0">
                <a:effectLst>
                  <a:outerShdw blurRad="38100" dist="38100" dir="2700000" algn="tl">
                    <a:srgbClr val="000000">
                      <a:alpha val="43137"/>
                    </a:srgbClr>
                  </a:outerShdw>
                </a:effectLst>
                <a:latin typeface="Calibri" pitchFamily="34" charset="0"/>
                <a:cs typeface="+mn-cs"/>
              </a:rPr>
              <a:t> </a:t>
            </a:r>
            <a:r>
              <a:rPr lang="pt-PT" dirty="0" err="1">
                <a:effectLst>
                  <a:outerShdw blurRad="38100" dist="38100" dir="2700000" algn="tl">
                    <a:srgbClr val="000000">
                      <a:alpha val="43137"/>
                    </a:srgbClr>
                  </a:outerShdw>
                </a:effectLst>
                <a:latin typeface="Calibri" pitchFamily="34" charset="0"/>
                <a:cs typeface="+mn-cs"/>
              </a:rPr>
              <a:t>Intermediation</a:t>
            </a:r>
            <a:endParaRPr lang="pt-PT" dirty="0">
              <a:effectLst>
                <a:outerShdw blurRad="38100" dist="38100" dir="2700000" algn="tl">
                  <a:srgbClr val="000000">
                    <a:alpha val="43137"/>
                  </a:srgbClr>
                </a:outerShdw>
              </a:effectLst>
              <a:latin typeface="Calibri" pitchFamily="34" charset="0"/>
              <a:cs typeface="+mn-cs"/>
            </a:endParaRPr>
          </a:p>
        </p:txBody>
      </p:sp>
      <p:cxnSp>
        <p:nvCxnSpPr>
          <p:cNvPr id="40" name="Conexão recta 33"/>
          <p:cNvCxnSpPr/>
          <p:nvPr/>
        </p:nvCxnSpPr>
        <p:spPr bwMode="auto">
          <a:xfrm>
            <a:off x="5322627" y="2292824"/>
            <a:ext cx="1924334" cy="109182"/>
          </a:xfrm>
          <a:prstGeom prst="line">
            <a:avLst/>
          </a:prstGeom>
          <a:solidFill>
            <a:schemeClr val="accent1"/>
          </a:solidFill>
          <a:ln w="38100" cap="flat" cmpd="sng" algn="ctr">
            <a:gradFill>
              <a:gsLst>
                <a:gs pos="33000">
                  <a:schemeClr val="accent6">
                    <a:lumMod val="50000"/>
                  </a:schemeClr>
                </a:gs>
                <a:gs pos="50000">
                  <a:schemeClr val="bg2">
                    <a:lumMod val="60000"/>
                    <a:lumOff val="4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prstMaterial="metal"/>
        </p:spPr>
      </p:cxnSp>
      <p:sp>
        <p:nvSpPr>
          <p:cNvPr id="41" name="Rectângulo arredondado 29"/>
          <p:cNvSpPr/>
          <p:nvPr/>
        </p:nvSpPr>
        <p:spPr bwMode="auto">
          <a:xfrm>
            <a:off x="3823646" y="5379548"/>
            <a:ext cx="1746913" cy="723330"/>
          </a:xfrm>
          <a:prstGeom prst="roundRect">
            <a:avLst/>
          </a:prstGeom>
          <a:solidFill>
            <a:schemeClr val="accent1"/>
          </a:solidFill>
          <a:ln w="9525" cap="flat" cmpd="sng" algn="ctr">
            <a:noFill/>
            <a:prstDash val="solid"/>
            <a:round/>
            <a:headEnd type="none" w="med" len="med"/>
            <a:tailEnd type="none" w="med" len="med"/>
          </a:ln>
          <a:effectLst>
            <a:glow rad="63500">
              <a:schemeClr val="accent1">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slope"/>
            <a:bevelB w="82550" h="44450" prst="angle"/>
            <a:contourClr>
              <a:srgbClr val="FFFFFF"/>
            </a:contourClr>
          </a:sp3d>
        </p:spPr>
        <p:txBody>
          <a:bodyPr lIns="90000" tIns="46800" rIns="90000" bIns="46800" anchor="ctr"/>
          <a:lstStyle/>
          <a:p>
            <a:pPr algn="ctr">
              <a:defRPr/>
            </a:pPr>
            <a:r>
              <a:rPr lang="pt-PT" sz="1800" dirty="0" err="1">
                <a:effectLst>
                  <a:outerShdw blurRad="38100" dist="38100" dir="2700000" algn="tl">
                    <a:srgbClr val="000000">
                      <a:alpha val="43137"/>
                    </a:srgbClr>
                  </a:outerShdw>
                </a:effectLst>
                <a:latin typeface="Calibri" pitchFamily="34" charset="0"/>
                <a:cs typeface="+mn-cs"/>
              </a:rPr>
              <a:t>Equity</a:t>
            </a:r>
            <a:r>
              <a:rPr lang="pt-PT" sz="1800" dirty="0">
                <a:effectLst>
                  <a:outerShdw blurRad="38100" dist="38100" dir="2700000" algn="tl">
                    <a:srgbClr val="000000">
                      <a:alpha val="43137"/>
                    </a:srgbClr>
                  </a:outerShdw>
                </a:effectLst>
                <a:latin typeface="Calibri" pitchFamily="34" charset="0"/>
                <a:cs typeface="+mn-cs"/>
              </a:rPr>
              <a:t> </a:t>
            </a:r>
            <a:r>
              <a:rPr lang="pt-PT" sz="1800" dirty="0" err="1">
                <a:effectLst>
                  <a:outerShdw blurRad="38100" dist="38100" dir="2700000" algn="tl">
                    <a:srgbClr val="000000">
                      <a:alpha val="43137"/>
                    </a:srgbClr>
                  </a:outerShdw>
                </a:effectLst>
                <a:latin typeface="Calibri" pitchFamily="34" charset="0"/>
                <a:cs typeface="+mn-cs"/>
              </a:rPr>
              <a:t>Chain</a:t>
            </a:r>
            <a:endParaRPr lang="pt-PT" sz="1800" dirty="0">
              <a:effectLst>
                <a:outerShdw blurRad="38100" dist="38100" dir="2700000" algn="tl">
                  <a:srgbClr val="000000">
                    <a:alpha val="43137"/>
                  </a:srgbClr>
                </a:outerShdw>
              </a:effectLst>
              <a:latin typeface="Calibri" pitchFamily="34" charset="0"/>
              <a:cs typeface="+mn-cs"/>
            </a:endParaRPr>
          </a:p>
        </p:txBody>
      </p:sp>
      <p:cxnSp>
        <p:nvCxnSpPr>
          <p:cNvPr id="42" name="Conexão recta 31"/>
          <p:cNvCxnSpPr>
            <a:endCxn id="38" idx="1"/>
          </p:cNvCxnSpPr>
          <p:nvPr/>
        </p:nvCxnSpPr>
        <p:spPr bwMode="auto">
          <a:xfrm flipV="1">
            <a:off x="1719618" y="2422477"/>
            <a:ext cx="2074460" cy="470848"/>
          </a:xfrm>
          <a:prstGeom prst="line">
            <a:avLst/>
          </a:prstGeom>
          <a:solidFill>
            <a:schemeClr val="accent1"/>
          </a:solidFill>
          <a:ln w="38100" cap="flat" cmpd="sng" algn="ctr">
            <a:gradFill>
              <a:gsLst>
                <a:gs pos="33000">
                  <a:schemeClr val="accent6">
                    <a:lumMod val="50000"/>
                  </a:schemeClr>
                </a:gs>
                <a:gs pos="50000">
                  <a:schemeClr val="bg2">
                    <a:lumMod val="60000"/>
                    <a:lumOff val="40000"/>
                  </a:schemeClr>
                </a:gs>
                <a:gs pos="100000">
                  <a:schemeClr val="accent1">
                    <a:tint val="23500"/>
                    <a:satMod val="160000"/>
                  </a:schemeClr>
                </a:gs>
              </a:gsLst>
              <a:lin ang="5400000" scaled="0"/>
            </a:gradFill>
            <a:prstDash val="solid"/>
            <a:round/>
            <a:headEnd type="oval" w="med" len="med"/>
            <a:tailEnd type="oval" w="med" len="med"/>
          </a:ln>
          <a:effectLst/>
          <a:scene3d>
            <a:camera prst="orthographicFront"/>
            <a:lightRig rig="threePt" dir="t"/>
          </a:scene3d>
          <a:sp3d prstMaterial="metal"/>
        </p:spPr>
      </p:cxnSp>
      <p:cxnSp>
        <p:nvCxnSpPr>
          <p:cNvPr id="44" name="Conexão recta 38"/>
          <p:cNvCxnSpPr/>
          <p:nvPr/>
        </p:nvCxnSpPr>
        <p:spPr bwMode="auto">
          <a:xfrm>
            <a:off x="1680949" y="5761631"/>
            <a:ext cx="2154071" cy="120554"/>
          </a:xfrm>
          <a:prstGeom prst="line">
            <a:avLst/>
          </a:prstGeom>
          <a:solidFill>
            <a:schemeClr val="accent1"/>
          </a:solidFill>
          <a:ln w="38100" cap="flat" cmpd="sng" algn="ctr">
            <a:solidFill>
              <a:schemeClr val="tx2"/>
            </a:solidFill>
            <a:prstDash val="solid"/>
            <a:round/>
            <a:headEnd type="oval" w="med" len="med"/>
            <a:tailEnd type="oval" w="med" len="med"/>
          </a:ln>
          <a:effectLst/>
          <a:scene3d>
            <a:camera prst="orthographicFront"/>
            <a:lightRig rig="threePt" dir="t"/>
          </a:scene3d>
          <a:sp3d prstMaterial="metal"/>
        </p:spPr>
      </p:cxnSp>
      <p:cxnSp>
        <p:nvCxnSpPr>
          <p:cNvPr id="45" name="Conexão recta 42"/>
          <p:cNvCxnSpPr/>
          <p:nvPr/>
        </p:nvCxnSpPr>
        <p:spPr bwMode="auto">
          <a:xfrm flipV="1">
            <a:off x="5363570" y="5322628"/>
            <a:ext cx="1910687" cy="354841"/>
          </a:xfrm>
          <a:prstGeom prst="line">
            <a:avLst/>
          </a:prstGeom>
          <a:solidFill>
            <a:schemeClr val="accent1"/>
          </a:solidFill>
          <a:ln w="38100" cap="flat" cmpd="sng" algn="ctr">
            <a:solidFill>
              <a:schemeClr val="tx2"/>
            </a:solidFill>
            <a:prstDash val="solid"/>
            <a:round/>
            <a:headEnd type="none" w="med" len="med"/>
            <a:tailEnd type="none" w="med" len="med"/>
          </a:ln>
          <a:effectLst/>
          <a:scene3d>
            <a:camera prst="orthographicFront"/>
            <a:lightRig rig="threePt" dir="t"/>
          </a:scene3d>
          <a:sp3d prstMaterial="metal"/>
        </p:spPr>
      </p:cxnSp>
      <p:sp>
        <p:nvSpPr>
          <p:cNvPr id="46" name="Forma livre 53"/>
          <p:cNvSpPr/>
          <p:nvPr/>
        </p:nvSpPr>
        <p:spPr bwMode="auto">
          <a:xfrm>
            <a:off x="1749425" y="1426142"/>
            <a:ext cx="5513388" cy="866682"/>
          </a:xfrm>
          <a:custGeom>
            <a:avLst/>
            <a:gdLst>
              <a:gd name="connsiteX0" fmla="*/ 0 w 5513695"/>
              <a:gd name="connsiteY0" fmla="*/ 1198729 h 1198729"/>
              <a:gd name="connsiteX1" fmla="*/ 2811438 w 5513695"/>
              <a:gd name="connsiteY1" fmla="*/ 79612 h 1198729"/>
              <a:gd name="connsiteX2" fmla="*/ 5513695 w 5513695"/>
              <a:gd name="connsiteY2" fmla="*/ 721057 h 1198729"/>
            </a:gdLst>
            <a:ahLst/>
            <a:cxnLst>
              <a:cxn ang="0">
                <a:pos x="connsiteX0" y="connsiteY0"/>
              </a:cxn>
              <a:cxn ang="0">
                <a:pos x="connsiteX1" y="connsiteY1"/>
              </a:cxn>
              <a:cxn ang="0">
                <a:pos x="connsiteX2" y="connsiteY2"/>
              </a:cxn>
            </a:cxnLst>
            <a:rect l="l" t="t" r="r" b="b"/>
            <a:pathLst>
              <a:path w="5513695" h="1198729">
                <a:moveTo>
                  <a:pt x="0" y="1198729"/>
                </a:moveTo>
                <a:cubicBezTo>
                  <a:pt x="946244" y="678976"/>
                  <a:pt x="1892489" y="159224"/>
                  <a:pt x="2811438" y="79612"/>
                </a:cubicBezTo>
                <a:cubicBezTo>
                  <a:pt x="3730387" y="0"/>
                  <a:pt x="5513695" y="721057"/>
                  <a:pt x="5513695" y="721057"/>
                </a:cubicBezTo>
              </a:path>
            </a:pathLst>
          </a:custGeom>
          <a:noFill/>
          <a:ln w="38100" cap="flat" cmpd="sng" algn="ctr">
            <a:solidFill>
              <a:schemeClr val="tx2"/>
            </a:solidFill>
            <a:prstDash val="dash"/>
            <a:round/>
            <a:headEnd type="stealth" w="med" len="med"/>
            <a:tailEnd type="none" w="med" len="med"/>
          </a:ln>
          <a:effectLst/>
        </p:spPr>
        <p:txBody>
          <a:bodyPr wrap="none" lIns="90000" tIns="46800" rIns="90000" bIns="46800" anchor="ctr"/>
          <a:lstStyle/>
          <a:p>
            <a:pPr algn="l">
              <a:defRPr/>
            </a:pPr>
            <a:endParaRPr lang="pt-PT"/>
          </a:p>
        </p:txBody>
      </p:sp>
      <p:sp>
        <p:nvSpPr>
          <p:cNvPr id="47" name="Pentágono regular 56"/>
          <p:cNvSpPr/>
          <p:nvPr/>
        </p:nvSpPr>
        <p:spPr bwMode="auto">
          <a:xfrm>
            <a:off x="1857376" y="2766373"/>
            <a:ext cx="1788850" cy="832513"/>
          </a:xfrm>
          <a:prstGeom prst="pentagon">
            <a:avLst/>
          </a:prstGeom>
          <a:solidFill>
            <a:srgbClr val="FFFF00"/>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90000" tIns="46800" rIns="90000" bIns="46800" anchor="ctr"/>
          <a:lstStyle/>
          <a:p>
            <a:pPr>
              <a:defRPr/>
            </a:pPr>
            <a:r>
              <a:rPr lang="pt-PT" sz="1400" b="1" dirty="0" err="1" smtClean="0">
                <a:latin typeface="Calibri" pitchFamily="34" charset="0"/>
              </a:rPr>
              <a:t>Guarantees</a:t>
            </a:r>
            <a:r>
              <a:rPr lang="pt-PT" sz="1400" b="1" dirty="0" smtClean="0">
                <a:latin typeface="Calibri" pitchFamily="34" charset="0"/>
              </a:rPr>
              <a:t> / Mutual </a:t>
            </a:r>
            <a:r>
              <a:rPr lang="pt-PT" sz="1400" b="1" dirty="0" err="1" smtClean="0">
                <a:latin typeface="Calibri" pitchFamily="34" charset="0"/>
              </a:rPr>
              <a:t>Guarantees</a:t>
            </a:r>
            <a:endParaRPr lang="pt-PT" sz="1400" b="1" dirty="0">
              <a:latin typeface="Calibri" pitchFamily="34" charset="0"/>
            </a:endParaRPr>
          </a:p>
        </p:txBody>
      </p:sp>
      <p:sp>
        <p:nvSpPr>
          <p:cNvPr id="48" name="Pentágono regular 57"/>
          <p:cNvSpPr/>
          <p:nvPr/>
        </p:nvSpPr>
        <p:spPr bwMode="auto">
          <a:xfrm>
            <a:off x="3934394" y="2823237"/>
            <a:ext cx="1405719" cy="832513"/>
          </a:xfrm>
          <a:prstGeom prst="pentagon">
            <a:avLst/>
          </a:prstGeom>
          <a:solidFill>
            <a:srgbClr val="FFFF00"/>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90000" tIns="46800" rIns="90000" bIns="46800" anchor="ctr"/>
          <a:lstStyle/>
          <a:p>
            <a:pPr>
              <a:defRPr/>
            </a:pPr>
            <a:r>
              <a:rPr lang="pt-PT" sz="1400" b="1" dirty="0" err="1">
                <a:latin typeface="Calibri" pitchFamily="34" charset="0"/>
              </a:rPr>
              <a:t>Banks</a:t>
            </a:r>
            <a:endParaRPr lang="pt-PT" sz="1400" b="1" dirty="0">
              <a:latin typeface="Calibri" pitchFamily="34" charset="0"/>
            </a:endParaRPr>
          </a:p>
        </p:txBody>
      </p:sp>
      <p:sp>
        <p:nvSpPr>
          <p:cNvPr id="49" name="Pentágono regular 58"/>
          <p:cNvSpPr/>
          <p:nvPr/>
        </p:nvSpPr>
        <p:spPr bwMode="auto">
          <a:xfrm>
            <a:off x="5133976" y="2460151"/>
            <a:ext cx="1971674" cy="832513"/>
          </a:xfrm>
          <a:prstGeom prst="pentagon">
            <a:avLst/>
          </a:prstGeom>
          <a:solidFill>
            <a:srgbClr val="FFFF00"/>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90000" tIns="46800" rIns="90000" bIns="46800" anchor="ctr"/>
          <a:lstStyle/>
          <a:p>
            <a:pPr>
              <a:defRPr/>
            </a:pPr>
            <a:r>
              <a:rPr lang="pt-PT" sz="1400" b="1" dirty="0" err="1">
                <a:latin typeface="Calibri" pitchFamily="34" charset="0"/>
              </a:rPr>
              <a:t>Securitization</a:t>
            </a:r>
            <a:endParaRPr lang="pt-PT" sz="1400" b="1" dirty="0">
              <a:latin typeface="Calibri" pitchFamily="34" charset="0"/>
            </a:endParaRPr>
          </a:p>
        </p:txBody>
      </p:sp>
      <p:sp>
        <p:nvSpPr>
          <p:cNvPr id="50" name="Pentágono regular 59"/>
          <p:cNvSpPr/>
          <p:nvPr/>
        </p:nvSpPr>
        <p:spPr bwMode="auto">
          <a:xfrm>
            <a:off x="2240507" y="4683488"/>
            <a:ext cx="1405719" cy="832513"/>
          </a:xfrm>
          <a:prstGeom prst="pentagon">
            <a:avLst/>
          </a:prstGeom>
          <a:solidFill>
            <a:srgbClr val="FFFF00"/>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90000" tIns="46800" rIns="90000" bIns="46800" anchor="ctr"/>
          <a:lstStyle/>
          <a:p>
            <a:pPr>
              <a:defRPr/>
            </a:pPr>
            <a:r>
              <a:rPr lang="pt-PT" sz="1200" b="1" dirty="0">
                <a:latin typeface="Calibri" pitchFamily="34" charset="0"/>
              </a:rPr>
              <a:t>Financial </a:t>
            </a:r>
            <a:r>
              <a:rPr lang="pt-PT" sz="1200" b="1" dirty="0" err="1">
                <a:latin typeface="Calibri" pitchFamily="34" charset="0"/>
              </a:rPr>
              <a:t>Rising</a:t>
            </a:r>
            <a:r>
              <a:rPr lang="pt-PT" sz="1200" b="1" dirty="0">
                <a:latin typeface="Calibri" pitchFamily="34" charset="0"/>
              </a:rPr>
              <a:t> </a:t>
            </a:r>
            <a:r>
              <a:rPr lang="pt-PT" sz="1200" b="1" dirty="0" err="1">
                <a:latin typeface="Calibri" pitchFamily="34" charset="0"/>
              </a:rPr>
              <a:t>Platforms</a:t>
            </a:r>
            <a:endParaRPr lang="pt-PT" sz="1200" b="1" dirty="0">
              <a:latin typeface="Calibri" pitchFamily="34" charset="0"/>
            </a:endParaRPr>
          </a:p>
        </p:txBody>
      </p:sp>
      <p:sp>
        <p:nvSpPr>
          <p:cNvPr id="51" name="Pentágono regular 60"/>
          <p:cNvSpPr/>
          <p:nvPr/>
        </p:nvSpPr>
        <p:spPr bwMode="auto">
          <a:xfrm>
            <a:off x="4112525" y="4303616"/>
            <a:ext cx="1405719" cy="832513"/>
          </a:xfrm>
          <a:prstGeom prst="pentagon">
            <a:avLst/>
          </a:prstGeom>
          <a:solidFill>
            <a:srgbClr val="FFFF00"/>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90000" tIns="46800" rIns="90000" bIns="46800" anchor="ctr"/>
          <a:lstStyle/>
          <a:p>
            <a:pPr>
              <a:defRPr/>
            </a:pPr>
            <a:r>
              <a:rPr lang="pt-PT" sz="1400" b="1" dirty="0" err="1">
                <a:latin typeface="Calibri" pitchFamily="34" charset="0"/>
              </a:rPr>
              <a:t>Private</a:t>
            </a:r>
            <a:r>
              <a:rPr lang="pt-PT" sz="1400" b="1" dirty="0">
                <a:latin typeface="Calibri" pitchFamily="34" charset="0"/>
              </a:rPr>
              <a:t> </a:t>
            </a:r>
            <a:r>
              <a:rPr lang="pt-PT" sz="1400" b="1" dirty="0" err="1">
                <a:latin typeface="Calibri" pitchFamily="34" charset="0"/>
              </a:rPr>
              <a:t>Equity</a:t>
            </a:r>
            <a:endParaRPr lang="pt-PT" sz="1400" b="1" dirty="0">
              <a:latin typeface="Calibri" pitchFamily="34" charset="0"/>
            </a:endParaRPr>
          </a:p>
        </p:txBody>
      </p:sp>
      <p:sp>
        <p:nvSpPr>
          <p:cNvPr id="52" name="Pentágono regular 61"/>
          <p:cNvSpPr/>
          <p:nvPr/>
        </p:nvSpPr>
        <p:spPr bwMode="auto">
          <a:xfrm>
            <a:off x="5695664" y="4358216"/>
            <a:ext cx="1405719" cy="832513"/>
          </a:xfrm>
          <a:prstGeom prst="pentagon">
            <a:avLst/>
          </a:prstGeom>
          <a:solidFill>
            <a:srgbClr val="FFFF00"/>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90000" tIns="46800" rIns="90000" bIns="46800" anchor="ctr"/>
          <a:lstStyle/>
          <a:p>
            <a:pPr>
              <a:defRPr/>
            </a:pPr>
            <a:r>
              <a:rPr lang="pt-PT" sz="1200" b="1" dirty="0">
                <a:latin typeface="Calibri" pitchFamily="34" charset="0"/>
              </a:rPr>
              <a:t>Access</a:t>
            </a:r>
          </a:p>
          <a:p>
            <a:pPr>
              <a:defRPr/>
            </a:pPr>
            <a:r>
              <a:rPr lang="pt-PT" sz="1200" b="1" dirty="0">
                <a:latin typeface="Calibri" pitchFamily="34" charset="0"/>
              </a:rPr>
              <a:t>to </a:t>
            </a:r>
            <a:r>
              <a:rPr lang="pt-PT" sz="1200" b="1" dirty="0" err="1">
                <a:latin typeface="Calibri" pitchFamily="34" charset="0"/>
              </a:rPr>
              <a:t>Markets</a:t>
            </a:r>
            <a:endParaRPr lang="pt-PT" sz="1200" b="1" dirty="0">
              <a:latin typeface="Calibri" pitchFamily="34" charset="0"/>
            </a:endParaRPr>
          </a:p>
        </p:txBody>
      </p:sp>
      <p:sp>
        <p:nvSpPr>
          <p:cNvPr id="53" name="AutoShape 31"/>
          <p:cNvSpPr>
            <a:spLocks noChangeArrowheads="1"/>
          </p:cNvSpPr>
          <p:nvPr/>
        </p:nvSpPr>
        <p:spPr bwMode="auto">
          <a:xfrm>
            <a:off x="1925638" y="2633663"/>
            <a:ext cx="2073275" cy="1174750"/>
          </a:xfrm>
          <a:prstGeom prst="homePlate">
            <a:avLst>
              <a:gd name="adj" fmla="val 44122"/>
            </a:avLst>
          </a:prstGeom>
          <a:noFill/>
          <a:ln w="101600" algn="ctr">
            <a:solidFill>
              <a:srgbClr val="00269E"/>
            </a:solidFill>
            <a:miter lim="800000"/>
            <a:headEnd/>
            <a:tailEnd/>
          </a:ln>
        </p:spPr>
        <p:txBody>
          <a:bodyPr wrap="none" anchor="ctr"/>
          <a:lstStyle/>
          <a:p>
            <a:endParaRPr lang="en-GB"/>
          </a:p>
        </p:txBody>
      </p:sp>
      <p:sp>
        <p:nvSpPr>
          <p:cNvPr id="63" name="Slide Number Placeholder 24"/>
          <p:cNvSpPr>
            <a:spLocks noGrp="1"/>
          </p:cNvSpPr>
          <p:nvPr>
            <p:ph type="sldNum" sz="quarter" idx="12"/>
          </p:nvPr>
        </p:nvSpPr>
        <p:spPr>
          <a:xfrm>
            <a:off x="6553200" y="6245225"/>
            <a:ext cx="2133600" cy="476250"/>
          </a:xfrm>
        </p:spPr>
        <p:txBody>
          <a:bodyPr/>
          <a:lstStyle/>
          <a:p>
            <a:pPr>
              <a:defRPr/>
            </a:pPr>
            <a:fld id="{EED9A143-7674-42E5-B1A2-F18FAEBC6322}" type="slidenum">
              <a:rPr lang="pt-PT" sz="1000" smtClean="0">
                <a:solidFill>
                  <a:srgbClr val="00259A"/>
                </a:solidFill>
                <a:latin typeface="Arial Narrow" pitchFamily="34" charset="0"/>
              </a:rPr>
              <a:pPr>
                <a:defRPr/>
              </a:pPr>
              <a:t>2</a:t>
            </a:fld>
            <a:endParaRPr lang="pt-PT" sz="1000" dirty="0">
              <a:solidFill>
                <a:srgbClr val="00259A"/>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24972" t="20269" r="50403" b="38049"/>
          <a:stretch>
            <a:fillRect/>
          </a:stretch>
        </p:blipFill>
        <p:spPr bwMode="auto">
          <a:xfrm>
            <a:off x="3289493" y="1785756"/>
            <a:ext cx="2633472" cy="3343275"/>
          </a:xfrm>
          <a:prstGeom prst="rect">
            <a:avLst/>
          </a:prstGeom>
          <a:noFill/>
          <a:ln w="9525" cap="flat" cmpd="sng" algn="ctr">
            <a:noFill/>
            <a:prstDash val="solid"/>
            <a:miter lim="800000"/>
            <a:headEnd/>
            <a:tailEnd/>
          </a:ln>
        </p:spPr>
      </p:pic>
      <p:pic>
        <p:nvPicPr>
          <p:cNvPr id="6" name="Picture 2"/>
          <p:cNvPicPr>
            <a:picLocks noChangeAspect="1" noChangeArrowheads="1"/>
          </p:cNvPicPr>
          <p:nvPr/>
        </p:nvPicPr>
        <p:blipFill>
          <a:blip r:embed="rId2" cstate="print"/>
          <a:srcRect l="19142" t="69881" r="19104" b="17657"/>
          <a:stretch>
            <a:fillRect/>
          </a:stretch>
        </p:blipFill>
        <p:spPr bwMode="auto">
          <a:xfrm>
            <a:off x="538967" y="4866699"/>
            <a:ext cx="8104382" cy="1226597"/>
          </a:xfrm>
          <a:prstGeom prst="rect">
            <a:avLst/>
          </a:prstGeom>
          <a:noFill/>
          <a:ln w="9525" cap="flat" cmpd="sng" algn="ctr">
            <a:noFill/>
            <a:prstDash val="solid"/>
            <a:miter lim="800000"/>
            <a:headEnd/>
            <a:tailEnd/>
          </a:ln>
        </p:spPr>
      </p:pic>
      <p:sp>
        <p:nvSpPr>
          <p:cNvPr id="7" name="Rectangle 35"/>
          <p:cNvSpPr txBox="1">
            <a:spLocks noChangeArrowheads="1"/>
          </p:cNvSpPr>
          <p:nvPr/>
        </p:nvSpPr>
        <p:spPr bwMode="auto">
          <a:xfrm>
            <a:off x="2864297" y="49439"/>
            <a:ext cx="6172199"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dirty="0" smtClean="0">
                <a:solidFill>
                  <a:schemeClr val="bg1"/>
                </a:solidFill>
                <a:latin typeface="Futura Md" pitchFamily="34" charset="0"/>
              </a:rPr>
              <a:t>DADOS ESTATISTICOS SNGM</a:t>
            </a:r>
          </a:p>
          <a:p>
            <a:pPr lvl="0" algn="ctr"/>
            <a:r>
              <a:rPr lang="pt-PT" sz="2400" dirty="0" smtClean="0">
                <a:solidFill>
                  <a:schemeClr val="bg1"/>
                </a:solidFill>
                <a:latin typeface="Futura Md" pitchFamily="34" charset="0"/>
              </a:rPr>
              <a:t>(1994-2012)</a:t>
            </a:r>
          </a:p>
        </p:txBody>
      </p:sp>
      <p:pic>
        <p:nvPicPr>
          <p:cNvPr id="8" name="Picture 7"/>
          <p:cNvPicPr>
            <a:picLocks noChangeAspect="1" noChangeArrowheads="1"/>
          </p:cNvPicPr>
          <p:nvPr/>
        </p:nvPicPr>
        <p:blipFill>
          <a:blip r:embed="rId3" cstate="print"/>
          <a:srcRect l="25998" t="19481" r="807" b="3710"/>
          <a:stretch>
            <a:fillRect/>
          </a:stretch>
        </p:blipFill>
        <p:spPr bwMode="auto">
          <a:xfrm>
            <a:off x="1654622" y="44624"/>
            <a:ext cx="6276975" cy="1314450"/>
          </a:xfrm>
          <a:prstGeom prst="rect">
            <a:avLst/>
          </a:prstGeom>
          <a:noFill/>
          <a:ln w="3175">
            <a:noFill/>
            <a:miter lim="800000"/>
            <a:headEnd/>
            <a:tailEnd/>
          </a:ln>
          <a:effectLst/>
        </p:spPr>
      </p:pic>
      <p:sp>
        <p:nvSpPr>
          <p:cNvPr id="9" name="Rectangle 35"/>
          <p:cNvSpPr txBox="1">
            <a:spLocks noChangeArrowheads="1"/>
          </p:cNvSpPr>
          <p:nvPr/>
        </p:nvSpPr>
        <p:spPr bwMode="auto">
          <a:xfrm>
            <a:off x="2164331" y="163739"/>
            <a:ext cx="5431582"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dirty="0" smtClean="0">
                <a:solidFill>
                  <a:schemeClr val="bg1"/>
                </a:solidFill>
                <a:latin typeface="Futura Md" pitchFamily="34" charset="0"/>
              </a:rPr>
              <a:t>STATISTIC DATA PMGS</a:t>
            </a:r>
          </a:p>
          <a:p>
            <a:pPr lvl="0" algn="ctr"/>
            <a:r>
              <a:rPr lang="pt-PT" sz="2400" dirty="0" smtClean="0">
                <a:solidFill>
                  <a:schemeClr val="bg1"/>
                </a:solidFill>
                <a:latin typeface="Futura Md" pitchFamily="34" charset="0"/>
              </a:rPr>
              <a:t>(1994-2013</a:t>
            </a:r>
            <a:r>
              <a:rPr lang="pt-PT" sz="1050" dirty="0" smtClean="0">
                <a:solidFill>
                  <a:schemeClr val="bg1"/>
                </a:solidFill>
                <a:latin typeface="Futura Md" pitchFamily="34" charset="0"/>
              </a:rPr>
              <a:t>July</a:t>
            </a:r>
            <a:r>
              <a:rPr lang="pt-PT" sz="2400" dirty="0" smtClean="0">
                <a:solidFill>
                  <a:schemeClr val="bg1"/>
                </a:solidFill>
                <a:latin typeface="Futura Md" pitchFamily="34" charset="0"/>
              </a:rPr>
              <a:t>)</a:t>
            </a:r>
          </a:p>
        </p:txBody>
      </p:sp>
    </p:spTree>
    <p:extLst>
      <p:ext uri="{BB962C8B-B14F-4D97-AF65-F5344CB8AC3E}">
        <p14:creationId xmlns:p14="http://schemas.microsoft.com/office/powerpoint/2010/main" val="66499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21</a:t>
            </a:fld>
            <a:endParaRPr lang="pt-PT" sz="1000" dirty="0">
              <a:solidFill>
                <a:srgbClr val="00259A"/>
              </a:solidFill>
              <a:latin typeface="Arial Narrow" pitchFamily="34" charset="0"/>
            </a:endParaRPr>
          </a:p>
        </p:txBody>
      </p:sp>
      <p:pic>
        <p:nvPicPr>
          <p:cNvPr id="10"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2" name="Picture 11" descr="Cresça Connosco Logo.jpg"/>
          <p:cNvPicPr>
            <a:picLocks noChangeAspect="1"/>
          </p:cNvPicPr>
          <p:nvPr/>
        </p:nvPicPr>
        <p:blipFill>
          <a:blip r:embed="rId4" cstate="print"/>
          <a:stretch>
            <a:fillRect/>
          </a:stretch>
        </p:blipFill>
        <p:spPr>
          <a:xfrm>
            <a:off x="287439" y="200486"/>
            <a:ext cx="1789969" cy="949911"/>
          </a:xfrm>
          <a:prstGeom prst="rect">
            <a:avLst/>
          </a:prstGeom>
        </p:spPr>
      </p:pic>
      <p:sp>
        <p:nvSpPr>
          <p:cNvPr id="13" name="Rectangle 35"/>
          <p:cNvSpPr txBox="1">
            <a:spLocks noChangeArrowheads="1"/>
          </p:cNvSpPr>
          <p:nvPr/>
        </p:nvSpPr>
        <p:spPr bwMode="auto">
          <a:xfrm>
            <a:off x="2857500" y="119115"/>
            <a:ext cx="6172199"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algn="ctr"/>
            <a:r>
              <a:rPr lang="pt-PT" sz="2400" dirty="0" smtClean="0">
                <a:solidFill>
                  <a:schemeClr val="bg1"/>
                </a:solidFill>
                <a:latin typeface="Futura Md" pitchFamily="34" charset="0"/>
              </a:rPr>
              <a:t>GROWTH DYNAMIC =&gt; SCALE</a:t>
            </a:r>
          </a:p>
        </p:txBody>
      </p:sp>
      <p:sp>
        <p:nvSpPr>
          <p:cNvPr id="9" name="Text Box 6"/>
          <p:cNvSpPr txBox="1">
            <a:spLocks noChangeArrowheads="1"/>
          </p:cNvSpPr>
          <p:nvPr/>
        </p:nvSpPr>
        <p:spPr bwMode="auto">
          <a:xfrm>
            <a:off x="1864084" y="1744278"/>
            <a:ext cx="5415832" cy="3216265"/>
          </a:xfrm>
          <a:prstGeom prst="rect">
            <a:avLst/>
          </a:prstGeom>
          <a:noFill/>
          <a:ln w="9525" algn="ctr">
            <a:noFill/>
            <a:miter lim="800000"/>
            <a:headEnd/>
            <a:tailEnd/>
          </a:ln>
        </p:spPr>
        <p:txBody>
          <a:bodyPr wrap="square">
            <a:spAutoFit/>
          </a:bodyPr>
          <a:lstStyle/>
          <a:p>
            <a:pPr algn="ctr"/>
            <a:r>
              <a:rPr lang="pt-PT" b="1" u="sng" dirty="0" smtClean="0">
                <a:solidFill>
                  <a:srgbClr val="00008A"/>
                </a:solidFill>
                <a:latin typeface="Arial Narrow" pitchFamily="34" charset="0"/>
              </a:rPr>
              <a:t>PME INVESTE</a:t>
            </a:r>
          </a:p>
          <a:p>
            <a:pPr algn="just"/>
            <a:endParaRPr lang="pt-PT" sz="1800" b="1" u="sng" dirty="0" smtClean="0">
              <a:solidFill>
                <a:srgbClr val="00008A"/>
              </a:solidFill>
              <a:latin typeface="Arial Narrow" pitchFamily="34" charset="0"/>
            </a:endParaRPr>
          </a:p>
          <a:p>
            <a:pPr lvl="1" algn="just">
              <a:spcAft>
                <a:spcPts val="600"/>
              </a:spcAft>
              <a:buSzPct val="120000"/>
              <a:buBlip>
                <a:blip r:embed="rId5"/>
              </a:buBlip>
            </a:pPr>
            <a:r>
              <a:rPr lang="pt-PT" sz="1800" dirty="0" smtClean="0">
                <a:solidFill>
                  <a:srgbClr val="00008A"/>
                </a:solidFill>
                <a:latin typeface="Arial Narrow" pitchFamily="34" charset="0"/>
              </a:rPr>
              <a:t>1</a:t>
            </a:r>
            <a:r>
              <a:rPr lang="pt-PT" sz="1800" baseline="30000" dirty="0" smtClean="0">
                <a:solidFill>
                  <a:srgbClr val="00008A"/>
                </a:solidFill>
                <a:latin typeface="Arial Narrow" pitchFamily="34" charset="0"/>
              </a:rPr>
              <a:t>st</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July</a:t>
            </a:r>
            <a:r>
              <a:rPr lang="pt-PT" sz="1800" dirty="0" smtClean="0">
                <a:solidFill>
                  <a:srgbClr val="00008A"/>
                </a:solidFill>
                <a:latin typeface="Arial Narrow" pitchFamily="34" charset="0"/>
              </a:rPr>
              <a:t>/08, 750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p>
          <a:p>
            <a:pPr lvl="1" algn="just">
              <a:spcAft>
                <a:spcPts val="600"/>
              </a:spcAft>
              <a:buSzPct val="120000"/>
              <a:buBlip>
                <a:blip r:embed="rId5"/>
              </a:buBlip>
            </a:pPr>
            <a:r>
              <a:rPr lang="pt-PT" sz="1800" dirty="0" smtClean="0">
                <a:solidFill>
                  <a:srgbClr val="00008A"/>
                </a:solidFill>
                <a:latin typeface="Arial Narrow" pitchFamily="34" charset="0"/>
              </a:rPr>
              <a:t> 2</a:t>
            </a:r>
            <a:r>
              <a:rPr lang="pt-PT" sz="1800" baseline="30000" dirty="0" smtClean="0">
                <a:solidFill>
                  <a:srgbClr val="00008A"/>
                </a:solidFill>
                <a:latin typeface="Arial Narrow" pitchFamily="34" charset="0"/>
              </a:rPr>
              <a:t>nd</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October</a:t>
            </a:r>
            <a:r>
              <a:rPr lang="pt-PT" sz="1800" dirty="0" smtClean="0">
                <a:solidFill>
                  <a:srgbClr val="00008A"/>
                </a:solidFill>
                <a:latin typeface="Arial Narrow" pitchFamily="34" charset="0"/>
              </a:rPr>
              <a:t>/08, 1 000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p>
          <a:p>
            <a:pPr lvl="1" algn="just">
              <a:spcAft>
                <a:spcPts val="600"/>
              </a:spcAft>
              <a:buSzPct val="120000"/>
              <a:buBlip>
                <a:blip r:embed="rId5"/>
              </a:buBlip>
            </a:pPr>
            <a:r>
              <a:rPr lang="pt-PT" sz="1800" dirty="0" smtClean="0">
                <a:solidFill>
                  <a:srgbClr val="00008A"/>
                </a:solidFill>
                <a:latin typeface="Arial Narrow" pitchFamily="34" charset="0"/>
              </a:rPr>
              <a:t> 3</a:t>
            </a:r>
            <a:r>
              <a:rPr lang="pt-PT" sz="1800" baseline="30000" dirty="0" smtClean="0">
                <a:solidFill>
                  <a:srgbClr val="00008A"/>
                </a:solidFill>
                <a:latin typeface="Arial Narrow" pitchFamily="34" charset="0"/>
              </a:rPr>
              <a:t>rd</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January</a:t>
            </a:r>
            <a:r>
              <a:rPr lang="pt-PT" sz="1800" dirty="0" smtClean="0">
                <a:solidFill>
                  <a:srgbClr val="00008A"/>
                </a:solidFill>
                <a:latin typeface="Arial Narrow" pitchFamily="34" charset="0"/>
              </a:rPr>
              <a:t>/09, 1 800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p>
          <a:p>
            <a:pPr lvl="1" algn="just">
              <a:spcAft>
                <a:spcPts val="600"/>
              </a:spcAft>
              <a:buSzPct val="120000"/>
              <a:buBlip>
                <a:blip r:embed="rId5"/>
              </a:buBlip>
            </a:pPr>
            <a:r>
              <a:rPr lang="pt-PT" sz="1800" dirty="0" smtClean="0">
                <a:solidFill>
                  <a:srgbClr val="00008A"/>
                </a:solidFill>
                <a:latin typeface="Arial Narrow" pitchFamily="34" charset="0"/>
              </a:rPr>
              <a:t> 4</a:t>
            </a:r>
            <a:r>
              <a:rPr lang="pt-PT" sz="1800" baseline="30000" dirty="0" smtClean="0">
                <a:solidFill>
                  <a:srgbClr val="00008A"/>
                </a:solidFill>
                <a:latin typeface="Arial Narrow" pitchFamily="34" charset="0"/>
              </a:rPr>
              <a:t>th</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July</a:t>
            </a:r>
            <a:r>
              <a:rPr lang="pt-PT" sz="1800" dirty="0" smtClean="0">
                <a:solidFill>
                  <a:srgbClr val="00008A"/>
                </a:solidFill>
                <a:latin typeface="Arial Narrow" pitchFamily="34" charset="0"/>
              </a:rPr>
              <a:t>/09, 1 000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p>
          <a:p>
            <a:pPr lvl="1" algn="just">
              <a:spcAft>
                <a:spcPts val="600"/>
              </a:spcAft>
              <a:buSzPct val="120000"/>
              <a:buBlip>
                <a:blip r:embed="rId5"/>
              </a:buBlip>
            </a:pPr>
            <a:r>
              <a:rPr lang="pt-PT" sz="1800" dirty="0" smtClean="0">
                <a:solidFill>
                  <a:srgbClr val="00008A"/>
                </a:solidFill>
                <a:latin typeface="Arial Narrow" pitchFamily="34" charset="0"/>
              </a:rPr>
              <a:t> 5</a:t>
            </a:r>
            <a:r>
              <a:rPr lang="pt-PT" sz="1800" baseline="30000" dirty="0" smtClean="0">
                <a:solidFill>
                  <a:srgbClr val="00008A"/>
                </a:solidFill>
                <a:latin typeface="Arial Narrow" pitchFamily="34" charset="0"/>
              </a:rPr>
              <a:t>th</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April</a:t>
            </a:r>
            <a:r>
              <a:rPr lang="pt-PT" sz="1800" dirty="0" smtClean="0">
                <a:solidFill>
                  <a:srgbClr val="00008A"/>
                </a:solidFill>
                <a:latin typeface="Arial Narrow" pitchFamily="34" charset="0"/>
              </a:rPr>
              <a:t>/10, 750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p>
          <a:p>
            <a:pPr lvl="1" algn="just">
              <a:spcAft>
                <a:spcPts val="600"/>
              </a:spcAft>
              <a:buSzPct val="120000"/>
              <a:buBlip>
                <a:blip r:embed="rId5"/>
              </a:buBlip>
            </a:pPr>
            <a:r>
              <a:rPr lang="pt-PT" sz="1800" dirty="0" smtClean="0">
                <a:solidFill>
                  <a:srgbClr val="00008A"/>
                </a:solidFill>
                <a:latin typeface="Arial Narrow" pitchFamily="34" charset="0"/>
              </a:rPr>
              <a:t> 6</a:t>
            </a:r>
            <a:r>
              <a:rPr lang="pt-PT" sz="1800" baseline="30000" dirty="0" smtClean="0">
                <a:solidFill>
                  <a:srgbClr val="00008A"/>
                </a:solidFill>
                <a:latin typeface="Arial Narrow" pitchFamily="34" charset="0"/>
              </a:rPr>
              <a:t>th</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June</a:t>
            </a:r>
            <a:r>
              <a:rPr lang="pt-PT" sz="1800" dirty="0" smtClean="0">
                <a:solidFill>
                  <a:srgbClr val="00008A"/>
                </a:solidFill>
                <a:latin typeface="Arial Narrow" pitchFamily="34" charset="0"/>
              </a:rPr>
              <a:t>/10, 1 250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p>
          <a:p>
            <a:pPr lvl="1" algn="just">
              <a:lnSpc>
                <a:spcPct val="150000"/>
              </a:lnSpc>
              <a:spcAft>
                <a:spcPts val="600"/>
              </a:spcAft>
              <a:buSzPct val="120000"/>
              <a:buBlip>
                <a:blip r:embed="rId5"/>
              </a:buBlip>
            </a:pP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Addendum</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December</a:t>
            </a:r>
            <a:r>
              <a:rPr lang="pt-PT" sz="1800" dirty="0" smtClean="0">
                <a:solidFill>
                  <a:srgbClr val="00008A"/>
                </a:solidFill>
                <a:latin typeface="Arial Narrow" pitchFamily="34" charset="0"/>
              </a:rPr>
              <a:t>/10, 1 500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22</a:t>
            </a:fld>
            <a:endParaRPr lang="pt-PT" sz="1000" dirty="0">
              <a:solidFill>
                <a:srgbClr val="00259A"/>
              </a:solidFill>
              <a:latin typeface="Arial Narrow" pitchFamily="34" charset="0"/>
            </a:endParaRPr>
          </a:p>
        </p:txBody>
      </p:sp>
      <p:pic>
        <p:nvPicPr>
          <p:cNvPr id="10"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2" name="Picture 11" descr="Cresça Connosco Logo.jpg"/>
          <p:cNvPicPr>
            <a:picLocks noChangeAspect="1"/>
          </p:cNvPicPr>
          <p:nvPr/>
        </p:nvPicPr>
        <p:blipFill>
          <a:blip r:embed="rId4" cstate="print"/>
          <a:stretch>
            <a:fillRect/>
          </a:stretch>
        </p:blipFill>
        <p:spPr>
          <a:xfrm>
            <a:off x="287439" y="200486"/>
            <a:ext cx="1789969" cy="949911"/>
          </a:xfrm>
          <a:prstGeom prst="rect">
            <a:avLst/>
          </a:prstGeom>
        </p:spPr>
      </p:pic>
      <p:sp>
        <p:nvSpPr>
          <p:cNvPr id="8" name="Text Box 6"/>
          <p:cNvSpPr txBox="1">
            <a:spLocks noChangeArrowheads="1"/>
          </p:cNvSpPr>
          <p:nvPr/>
        </p:nvSpPr>
        <p:spPr bwMode="auto">
          <a:xfrm>
            <a:off x="1907704" y="3789040"/>
            <a:ext cx="5415832" cy="830997"/>
          </a:xfrm>
          <a:prstGeom prst="rect">
            <a:avLst/>
          </a:prstGeom>
          <a:noFill/>
          <a:ln w="9525" algn="ctr">
            <a:noFill/>
            <a:miter lim="800000"/>
            <a:headEnd/>
            <a:tailEnd/>
          </a:ln>
        </p:spPr>
        <p:txBody>
          <a:bodyPr wrap="square">
            <a:spAutoFit/>
          </a:bodyPr>
          <a:lstStyle/>
          <a:p>
            <a:pPr algn="ctr"/>
            <a:r>
              <a:rPr lang="pt-PT" b="1" u="sng" dirty="0" smtClean="0">
                <a:solidFill>
                  <a:srgbClr val="00008A"/>
                </a:solidFill>
                <a:latin typeface="Arial Narrow" pitchFamily="34" charset="0"/>
              </a:rPr>
              <a:t>Investe QREN</a:t>
            </a:r>
          </a:p>
          <a:p>
            <a:pPr lvl="1" algn="just">
              <a:spcBef>
                <a:spcPts val="1200"/>
              </a:spcBef>
              <a:buSzPct val="120000"/>
              <a:buFontTx/>
              <a:buBlip>
                <a:blip r:embed="rId5"/>
              </a:buBlip>
            </a:pPr>
            <a:r>
              <a:rPr lang="pt-PT" sz="1800" dirty="0" smtClean="0">
                <a:solidFill>
                  <a:srgbClr val="00008A"/>
                </a:solidFill>
                <a:latin typeface="Arial Narrow" pitchFamily="34" charset="0"/>
              </a:rPr>
              <a:t> 1</a:t>
            </a:r>
            <a:r>
              <a:rPr lang="pt-PT" sz="1800" baseline="30000" dirty="0" smtClean="0">
                <a:solidFill>
                  <a:srgbClr val="00008A"/>
                </a:solidFill>
                <a:latin typeface="Arial Narrow" pitchFamily="34" charset="0"/>
              </a:rPr>
              <a:t>st</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October</a:t>
            </a:r>
            <a:r>
              <a:rPr lang="pt-PT" sz="1800" dirty="0" smtClean="0">
                <a:solidFill>
                  <a:srgbClr val="00008A"/>
                </a:solidFill>
                <a:latin typeface="Arial Narrow" pitchFamily="34" charset="0"/>
              </a:rPr>
              <a:t>/12, 1 000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p>
        </p:txBody>
      </p:sp>
      <p:sp>
        <p:nvSpPr>
          <p:cNvPr id="14" name="Text Box 6"/>
          <p:cNvSpPr txBox="1">
            <a:spLocks noChangeArrowheads="1"/>
          </p:cNvSpPr>
          <p:nvPr/>
        </p:nvSpPr>
        <p:spPr bwMode="auto">
          <a:xfrm>
            <a:off x="755576" y="1909862"/>
            <a:ext cx="7776864" cy="1231106"/>
          </a:xfrm>
          <a:prstGeom prst="rect">
            <a:avLst/>
          </a:prstGeom>
          <a:noFill/>
          <a:ln w="9525" algn="ctr">
            <a:noFill/>
            <a:miter lim="800000"/>
            <a:headEnd/>
            <a:tailEnd/>
          </a:ln>
        </p:spPr>
        <p:txBody>
          <a:bodyPr wrap="square">
            <a:spAutoFit/>
          </a:bodyPr>
          <a:lstStyle/>
          <a:p>
            <a:pPr algn="ctr"/>
            <a:r>
              <a:rPr lang="pt-PT" b="1" u="sng" dirty="0" smtClean="0">
                <a:solidFill>
                  <a:srgbClr val="00008A"/>
                </a:solidFill>
                <a:latin typeface="Arial Narrow" pitchFamily="34" charset="0"/>
              </a:rPr>
              <a:t>PME Crescimento</a:t>
            </a:r>
          </a:p>
          <a:p>
            <a:pPr lvl="1" algn="just">
              <a:spcBef>
                <a:spcPts val="1200"/>
              </a:spcBef>
              <a:buSzPct val="120000"/>
              <a:buBlip>
                <a:blip r:embed="rId5"/>
              </a:buBlip>
            </a:pPr>
            <a:r>
              <a:rPr lang="pt-PT" sz="1800" dirty="0" smtClean="0">
                <a:solidFill>
                  <a:srgbClr val="00008A"/>
                </a:solidFill>
                <a:latin typeface="Arial Narrow" pitchFamily="34" charset="0"/>
              </a:rPr>
              <a:t> 1</a:t>
            </a:r>
            <a:r>
              <a:rPr lang="pt-PT" sz="1800" baseline="30000" dirty="0" smtClean="0">
                <a:solidFill>
                  <a:srgbClr val="00008A"/>
                </a:solidFill>
                <a:latin typeface="Arial Narrow" pitchFamily="34" charset="0"/>
              </a:rPr>
              <a:t>st</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January</a:t>
            </a:r>
            <a:r>
              <a:rPr lang="pt-PT" sz="1800" dirty="0" smtClean="0">
                <a:solidFill>
                  <a:srgbClr val="00008A"/>
                </a:solidFill>
                <a:latin typeface="Arial Narrow" pitchFamily="34" charset="0"/>
              </a:rPr>
              <a:t>/12, 1 500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 + 1 000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a:t>
            </a:r>
            <a:r>
              <a:rPr lang="pt-PT" dirty="0" smtClean="0">
                <a:solidFill>
                  <a:srgbClr val="00008A"/>
                </a:solidFill>
                <a:latin typeface="Arial Narrow" pitchFamily="34" charset="0"/>
              </a:rPr>
              <a:t>euros </a:t>
            </a:r>
            <a:r>
              <a:rPr lang="pt-PT" dirty="0" err="1" smtClean="0">
                <a:solidFill>
                  <a:srgbClr val="00008A"/>
                </a:solidFill>
                <a:latin typeface="Arial Narrow" pitchFamily="34" charset="0"/>
              </a:rPr>
              <a:t>reinforcement</a:t>
            </a:r>
            <a:r>
              <a:rPr lang="pt-PT" sz="1800" dirty="0" smtClean="0">
                <a:solidFill>
                  <a:srgbClr val="00008A"/>
                </a:solidFill>
                <a:latin typeface="Arial Narrow" pitchFamily="34" charset="0"/>
              </a:rPr>
              <a:t>)</a:t>
            </a:r>
          </a:p>
          <a:p>
            <a:pPr lvl="1" algn="just">
              <a:spcBef>
                <a:spcPts val="1200"/>
              </a:spcBef>
              <a:buSzPct val="120000"/>
              <a:buFontTx/>
              <a:buBlip>
                <a:blip r:embed="rId5"/>
              </a:buBlip>
            </a:pPr>
            <a:r>
              <a:rPr lang="pt-PT" sz="1800" dirty="0" smtClean="0">
                <a:solidFill>
                  <a:srgbClr val="00008A"/>
                </a:solidFill>
                <a:latin typeface="Arial Narrow" pitchFamily="34" charset="0"/>
              </a:rPr>
              <a:t> 2</a:t>
            </a:r>
            <a:r>
              <a:rPr lang="pt-PT" sz="1800" baseline="30000" dirty="0" smtClean="0">
                <a:solidFill>
                  <a:srgbClr val="00008A"/>
                </a:solidFill>
                <a:latin typeface="Arial Narrow" pitchFamily="34" charset="0"/>
              </a:rPr>
              <a:t>nd</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edition</a:t>
            </a:r>
            <a:r>
              <a:rPr lang="pt-PT" sz="1800" dirty="0" smtClean="0">
                <a:solidFill>
                  <a:srgbClr val="00008A"/>
                </a:solidFill>
                <a:latin typeface="Arial Narrow" pitchFamily="34" charset="0"/>
              </a:rPr>
              <a:t> (</a:t>
            </a:r>
            <a:r>
              <a:rPr lang="pt-PT" sz="1800" dirty="0" err="1" smtClean="0">
                <a:solidFill>
                  <a:srgbClr val="00008A"/>
                </a:solidFill>
                <a:latin typeface="Arial Narrow" pitchFamily="34" charset="0"/>
              </a:rPr>
              <a:t>January</a:t>
            </a:r>
            <a:r>
              <a:rPr lang="pt-PT" sz="1800" dirty="0" smtClean="0">
                <a:solidFill>
                  <a:srgbClr val="00008A"/>
                </a:solidFill>
                <a:latin typeface="Arial Narrow" pitchFamily="34" charset="0"/>
              </a:rPr>
              <a:t>/13, 2 000 </a:t>
            </a:r>
            <a:r>
              <a:rPr lang="pt-PT" sz="1800" dirty="0" err="1" smtClean="0">
                <a:solidFill>
                  <a:srgbClr val="00008A"/>
                </a:solidFill>
                <a:latin typeface="Arial Narrow" pitchFamily="34" charset="0"/>
              </a:rPr>
              <a:t>Million</a:t>
            </a:r>
            <a:r>
              <a:rPr lang="pt-PT" sz="1800" dirty="0" smtClean="0">
                <a:solidFill>
                  <a:srgbClr val="00008A"/>
                </a:solidFill>
                <a:latin typeface="Arial Narrow" pitchFamily="34" charset="0"/>
              </a:rPr>
              <a:t> euros)</a:t>
            </a:r>
            <a:endParaRPr lang="pt-PT" sz="1800" dirty="0">
              <a:solidFill>
                <a:srgbClr val="00008A"/>
              </a:solidFill>
              <a:latin typeface="Arial Narrow" pitchFamily="34" charset="0"/>
            </a:endParaRPr>
          </a:p>
        </p:txBody>
      </p:sp>
      <p:sp>
        <p:nvSpPr>
          <p:cNvPr id="15" name="Rectangle 35"/>
          <p:cNvSpPr txBox="1">
            <a:spLocks noChangeArrowheads="1"/>
          </p:cNvSpPr>
          <p:nvPr/>
        </p:nvSpPr>
        <p:spPr bwMode="auto">
          <a:xfrm>
            <a:off x="2857500" y="119115"/>
            <a:ext cx="6172199"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algn="ctr"/>
            <a:r>
              <a:rPr lang="pt-PT" sz="2400" dirty="0" smtClean="0">
                <a:solidFill>
                  <a:schemeClr val="bg1"/>
                </a:solidFill>
                <a:latin typeface="Futura Md" pitchFamily="34" charset="0"/>
              </a:rPr>
              <a:t>GROWTH DYNAMIC =&gt; SCALE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23</a:t>
            </a:fld>
            <a:endParaRPr lang="pt-PT" sz="1000" dirty="0">
              <a:solidFill>
                <a:srgbClr val="00259A"/>
              </a:solidFill>
              <a:latin typeface="Arial Narrow" pitchFamily="34" charset="0"/>
            </a:endParaRPr>
          </a:p>
        </p:txBody>
      </p:sp>
      <p:graphicFrame>
        <p:nvGraphicFramePr>
          <p:cNvPr id="13" name="Table 12"/>
          <p:cNvGraphicFramePr>
            <a:graphicFrameLocks noGrp="1"/>
          </p:cNvGraphicFramePr>
          <p:nvPr/>
        </p:nvGraphicFramePr>
        <p:xfrm>
          <a:off x="251520" y="2276872"/>
          <a:ext cx="8712968" cy="2095134"/>
        </p:xfrm>
        <a:graphic>
          <a:graphicData uri="http://schemas.openxmlformats.org/drawingml/2006/table">
            <a:tbl>
              <a:tblPr>
                <a:tableStyleId>{8EC20E35-A176-4012-BC5E-935CFFF8708E}</a:tableStyleId>
              </a:tblPr>
              <a:tblGrid>
                <a:gridCol w="2160240"/>
                <a:gridCol w="799052"/>
                <a:gridCol w="1361188"/>
                <a:gridCol w="1233338"/>
                <a:gridCol w="926902"/>
                <a:gridCol w="936104"/>
                <a:gridCol w="1296144"/>
              </a:tblGrid>
              <a:tr h="514163">
                <a:tc>
                  <a:txBody>
                    <a:bodyPr/>
                    <a:lstStyle/>
                    <a:p>
                      <a:pPr algn="l" fontAlgn="t"/>
                      <a:r>
                        <a:rPr lang="pt-PT" sz="1400" u="none" strike="noStrike" dirty="0"/>
                        <a:t> </a:t>
                      </a:r>
                      <a:endParaRPr lang="pt-PT" sz="1400" b="0" i="0" u="none" strike="noStrike" dirty="0">
                        <a:solidFill>
                          <a:srgbClr val="000066"/>
                        </a:solidFill>
                        <a:latin typeface="Arial Narrow" pitchFamily="34" charset="0"/>
                      </a:endParaRPr>
                    </a:p>
                  </a:txBody>
                  <a:tcPr marL="9388" marR="9388" marT="9388"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pt-PT" sz="1200" u="none" strike="noStrike" dirty="0">
                          <a:solidFill>
                            <a:schemeClr val="bg1"/>
                          </a:solidFill>
                        </a:rPr>
                        <a:t>PME INVESTE</a:t>
                      </a:r>
                      <a:endParaRPr lang="pt-PT" sz="1200" b="1" i="0" u="none" strike="noStrike" dirty="0">
                        <a:solidFill>
                          <a:schemeClr val="bg1"/>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pt-PT" sz="1200" u="none" strike="noStrike" dirty="0" smtClean="0">
                          <a:solidFill>
                            <a:schemeClr val="bg1"/>
                          </a:solidFill>
                        </a:rPr>
                        <a:t>PME Crescimento</a:t>
                      </a:r>
                      <a:endParaRPr lang="pt-PT" sz="1200" b="1" i="0" u="none" strike="noStrike" dirty="0">
                        <a:solidFill>
                          <a:schemeClr val="bg1"/>
                        </a:solidFill>
                        <a:latin typeface="Arial Narrow" pitchFamily="34" charset="0"/>
                      </a:endParaRPr>
                    </a:p>
                  </a:txBody>
                  <a:tcPr marL="9388" marR="9388" marT="9388" marB="0" anchor="ctr">
                    <a:solidFill>
                      <a:schemeClr val="tx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PT" sz="1200" u="none" strike="noStrike" dirty="0" smtClean="0">
                          <a:solidFill>
                            <a:schemeClr val="bg1"/>
                          </a:solidFill>
                        </a:rPr>
                        <a:t>PME Crescimento</a:t>
                      </a:r>
                      <a:r>
                        <a:rPr lang="pt-PT" sz="1200" u="none" strike="noStrike" baseline="0" dirty="0">
                          <a:solidFill>
                            <a:schemeClr val="bg1"/>
                          </a:solidFill>
                        </a:rPr>
                        <a:t> </a:t>
                      </a:r>
                      <a:r>
                        <a:rPr lang="pt-PT" sz="1200" u="none" strike="noStrike" baseline="0" dirty="0" smtClean="0">
                          <a:solidFill>
                            <a:schemeClr val="bg1"/>
                          </a:solidFill>
                        </a:rPr>
                        <a:t>2013</a:t>
                      </a:r>
                      <a:endParaRPr lang="pt-PT" sz="1200" b="1" i="0" u="none" strike="noStrike" dirty="0" smtClean="0">
                        <a:solidFill>
                          <a:schemeClr val="bg1"/>
                        </a:solidFill>
                        <a:latin typeface="Arial Narrow" pitchFamily="34" charset="0"/>
                      </a:endParaRPr>
                    </a:p>
                  </a:txBody>
                  <a:tcPr marL="9388" marR="9388" marT="9388" marB="0" anchor="ctr">
                    <a:solidFill>
                      <a:schemeClr val="tx2"/>
                    </a:solidFill>
                  </a:tcPr>
                </a:tc>
                <a:tc>
                  <a:txBody>
                    <a:bodyPr/>
                    <a:lstStyle/>
                    <a:p>
                      <a:pPr algn="ctr" rtl="0" fontAlgn="ctr"/>
                      <a:r>
                        <a:rPr lang="pt-PT" sz="1200" u="none" strike="noStrike" dirty="0">
                          <a:solidFill>
                            <a:schemeClr val="bg1"/>
                          </a:solidFill>
                        </a:rPr>
                        <a:t>Açores INVESTE</a:t>
                      </a:r>
                      <a:endParaRPr lang="pt-PT" sz="1200" b="1" i="0" u="none" strike="noStrike" dirty="0">
                        <a:solidFill>
                          <a:schemeClr val="bg1"/>
                        </a:solidFill>
                        <a:latin typeface="Arial Narrow" pitchFamily="34" charset="0"/>
                      </a:endParaRPr>
                    </a:p>
                  </a:txBody>
                  <a:tcPr marL="9388" marR="9388" marT="9388" marB="0" anchor="ctr">
                    <a:solidFill>
                      <a:schemeClr val="tx2"/>
                    </a:solidFill>
                  </a:tcPr>
                </a:tc>
                <a:tc>
                  <a:txBody>
                    <a:bodyPr/>
                    <a:lstStyle/>
                    <a:p>
                      <a:pPr algn="ctr" rtl="0" fontAlgn="ctr"/>
                      <a:r>
                        <a:rPr lang="pt-PT" sz="1200" u="none" strike="noStrike" dirty="0">
                          <a:solidFill>
                            <a:schemeClr val="bg1"/>
                          </a:solidFill>
                        </a:rPr>
                        <a:t>Madeira INVESTE</a:t>
                      </a:r>
                      <a:endParaRPr lang="pt-PT" sz="1200" b="1" i="0" u="none" strike="noStrike" dirty="0">
                        <a:solidFill>
                          <a:schemeClr val="bg1"/>
                        </a:solidFill>
                        <a:latin typeface="Arial Narrow" pitchFamily="34" charset="0"/>
                      </a:endParaRPr>
                    </a:p>
                  </a:txBody>
                  <a:tcPr marL="9388" marR="9388" marT="9388" marB="0" anchor="ctr">
                    <a:solidFill>
                      <a:schemeClr val="tx2"/>
                    </a:solidFill>
                  </a:tcPr>
                </a:tc>
                <a:tc>
                  <a:txBody>
                    <a:bodyPr/>
                    <a:lstStyle/>
                    <a:p>
                      <a:pPr algn="ctr" rtl="0" fontAlgn="ctr"/>
                      <a:r>
                        <a:rPr lang="pt-PT" sz="1200" b="0" i="0" u="none" strike="noStrike" dirty="0" smtClean="0">
                          <a:solidFill>
                            <a:schemeClr val="bg1"/>
                          </a:solidFill>
                          <a:latin typeface="Arial Narrow" pitchFamily="34" charset="0"/>
                        </a:rPr>
                        <a:t>INVESTE </a:t>
                      </a:r>
                      <a:r>
                        <a:rPr lang="pt-PT" sz="1200" b="0" i="0" u="none" strike="noStrike" dirty="0" err="1" smtClean="0">
                          <a:solidFill>
                            <a:schemeClr val="bg1"/>
                          </a:solidFill>
                          <a:latin typeface="Arial Narrow" pitchFamily="34" charset="0"/>
                        </a:rPr>
                        <a:t>Qren</a:t>
                      </a:r>
                      <a:endParaRPr lang="pt-PT" sz="1200" b="0" i="0" u="none" strike="noStrike" dirty="0">
                        <a:solidFill>
                          <a:schemeClr val="bg1"/>
                        </a:solidFill>
                        <a:latin typeface="Arial Narrow" pitchFamily="34" charset="0"/>
                      </a:endParaRPr>
                    </a:p>
                  </a:txBody>
                  <a:tcPr marL="9388" marR="9388" marT="9388" marB="0" anchor="ctr">
                    <a:solidFill>
                      <a:schemeClr val="tx2"/>
                    </a:solidFill>
                  </a:tcPr>
                </a:tc>
              </a:tr>
              <a:tr h="297103">
                <a:tc>
                  <a:txBody>
                    <a:bodyPr/>
                    <a:lstStyle/>
                    <a:p>
                      <a:pPr algn="l" rtl="0" fontAlgn="ctr"/>
                      <a:r>
                        <a:rPr lang="pt-PT" sz="1400" u="none" strike="noStrike" dirty="0" err="1" smtClean="0">
                          <a:solidFill>
                            <a:srgbClr val="002060"/>
                          </a:solidFill>
                        </a:rPr>
                        <a:t>Operations</a:t>
                      </a:r>
                      <a:endParaRPr lang="pt-PT" sz="1400" b="0" i="0" u="none" strike="noStrike" dirty="0">
                        <a:solidFill>
                          <a:srgbClr val="002060"/>
                        </a:solidFill>
                        <a:latin typeface="Arial Narrow" pitchFamily="34" charset="0"/>
                      </a:endParaRPr>
                    </a:p>
                  </a:txBody>
                  <a:tcPr marL="9388" marR="9388" marT="93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89 686</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PT" sz="1400" u="none" strike="noStrike" dirty="0" smtClean="0">
                          <a:solidFill>
                            <a:srgbClr val="002060"/>
                          </a:solidFill>
                        </a:rPr>
                        <a:t>18 057</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rtl="0" fontAlgn="ctr"/>
                      <a:r>
                        <a:rPr lang="pt-PT" sz="1400" u="none" strike="noStrike" dirty="0" smtClean="0">
                          <a:solidFill>
                            <a:srgbClr val="002060"/>
                          </a:solidFill>
                        </a:rPr>
                        <a:t>6 351</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rtl="0" fontAlgn="ctr"/>
                      <a:r>
                        <a:rPr lang="pt-PT" sz="1400" u="none" strike="noStrike" dirty="0" smtClean="0">
                          <a:solidFill>
                            <a:srgbClr val="002060"/>
                          </a:solidFill>
                        </a:rPr>
                        <a:t>1 484</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PT" sz="1400" u="none" strike="noStrike" dirty="0" smtClean="0">
                          <a:solidFill>
                            <a:srgbClr val="002060"/>
                          </a:solidFill>
                        </a:rPr>
                        <a:t>920</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PT" sz="1400" b="0" i="0" u="none" strike="noStrike" dirty="0" smtClean="0">
                          <a:solidFill>
                            <a:srgbClr val="002060"/>
                          </a:solidFill>
                          <a:latin typeface="Arial Narrow" pitchFamily="34" charset="0"/>
                        </a:rPr>
                        <a:t>79</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340862">
                <a:tc>
                  <a:txBody>
                    <a:bodyPr/>
                    <a:lstStyle/>
                    <a:p>
                      <a:pPr algn="l" rtl="0" fontAlgn="ctr"/>
                      <a:r>
                        <a:rPr lang="pt-PT" sz="1400" u="none" strike="noStrike" dirty="0" smtClean="0">
                          <a:solidFill>
                            <a:srgbClr val="002060"/>
                          </a:solidFill>
                        </a:rPr>
                        <a:t>Global Funding </a:t>
                      </a:r>
                      <a:r>
                        <a:rPr lang="pt-PT" sz="1400" u="none" strike="noStrike" dirty="0" err="1" smtClean="0">
                          <a:solidFill>
                            <a:srgbClr val="002060"/>
                          </a:solidFill>
                        </a:rPr>
                        <a:t>Amount</a:t>
                      </a:r>
                      <a:r>
                        <a:rPr lang="pt-PT" sz="1400" u="none" strike="noStrike" dirty="0" smtClean="0">
                          <a:solidFill>
                            <a:srgbClr val="002060"/>
                          </a:solidFill>
                        </a:rPr>
                        <a:t> (*)</a:t>
                      </a:r>
                      <a:endParaRPr lang="pt-PT" sz="1400" b="0" i="0" u="none" strike="noStrike" dirty="0">
                        <a:solidFill>
                          <a:srgbClr val="002060"/>
                        </a:solidFill>
                        <a:latin typeface="Arial Narrow" pitchFamily="34" charset="0"/>
                      </a:endParaRPr>
                    </a:p>
                  </a:txBody>
                  <a:tcPr marL="9388" marR="9388" marT="93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baseline="0" dirty="0" smtClean="0">
                          <a:solidFill>
                            <a:srgbClr val="002060"/>
                          </a:solidFill>
                        </a:rPr>
                        <a:t>10 123</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b="0" i="0" u="none" strike="noStrike" dirty="0" smtClean="0">
                          <a:solidFill>
                            <a:srgbClr val="002060"/>
                          </a:solidFill>
                          <a:latin typeface="+mn-lt"/>
                        </a:rPr>
                        <a:t>2</a:t>
                      </a:r>
                      <a:r>
                        <a:rPr lang="pt-PT" sz="1400" b="0" i="0" u="none" strike="noStrike" baseline="0" dirty="0" smtClean="0">
                          <a:solidFill>
                            <a:srgbClr val="002060"/>
                          </a:solidFill>
                          <a:latin typeface="+mn-lt"/>
                        </a:rPr>
                        <a:t> 052</a:t>
                      </a:r>
                      <a:endParaRPr lang="pt-PT" sz="1400" b="0" i="0" u="none" strike="noStrike" dirty="0" smtClean="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b="0" i="0" u="none" strike="noStrike" dirty="0" smtClean="0">
                          <a:solidFill>
                            <a:srgbClr val="002060"/>
                          </a:solidFill>
                          <a:latin typeface="+mn-lt"/>
                        </a:rPr>
                        <a:t>506</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71</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79</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b="0" i="0" u="none" strike="noStrike" dirty="0" smtClean="0">
                          <a:solidFill>
                            <a:srgbClr val="002060"/>
                          </a:solidFill>
                          <a:latin typeface="Arial Narrow" pitchFamily="34" charset="0"/>
                        </a:rPr>
                        <a:t>27</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103">
                <a:tc>
                  <a:txBody>
                    <a:bodyPr/>
                    <a:lstStyle/>
                    <a:p>
                      <a:pPr algn="l" rtl="0" fontAlgn="ctr"/>
                      <a:r>
                        <a:rPr lang="pt-PT" sz="1400" u="none" strike="noStrike" dirty="0" smtClean="0">
                          <a:solidFill>
                            <a:srgbClr val="002060"/>
                          </a:solidFill>
                        </a:rPr>
                        <a:t>Global </a:t>
                      </a:r>
                      <a:r>
                        <a:rPr lang="pt-PT" sz="1400" u="none" strike="noStrike" dirty="0" err="1" smtClean="0">
                          <a:solidFill>
                            <a:srgbClr val="002060"/>
                          </a:solidFill>
                        </a:rPr>
                        <a:t>Guarantee</a:t>
                      </a:r>
                      <a:r>
                        <a:rPr lang="pt-PT" sz="1400" u="none" strike="noStrike" dirty="0" smtClean="0">
                          <a:solidFill>
                            <a:srgbClr val="002060"/>
                          </a:solidFill>
                        </a:rPr>
                        <a:t> </a:t>
                      </a:r>
                      <a:r>
                        <a:rPr lang="pt-PT" sz="1400" u="none" strike="noStrike" dirty="0" err="1" smtClean="0">
                          <a:solidFill>
                            <a:srgbClr val="002060"/>
                          </a:solidFill>
                        </a:rPr>
                        <a:t>Amount</a:t>
                      </a:r>
                      <a:r>
                        <a:rPr lang="pt-PT" sz="1400" u="none" strike="noStrike" dirty="0" smtClean="0">
                          <a:solidFill>
                            <a:srgbClr val="002060"/>
                          </a:solidFill>
                        </a:rPr>
                        <a:t> (*)</a:t>
                      </a:r>
                      <a:endParaRPr lang="pt-PT" sz="1400" b="0" i="0" u="none" strike="noStrike" dirty="0">
                        <a:solidFill>
                          <a:srgbClr val="002060"/>
                        </a:solidFill>
                        <a:latin typeface="Arial Narrow" pitchFamily="34" charset="0"/>
                      </a:endParaRPr>
                    </a:p>
                  </a:txBody>
                  <a:tcPr marL="9388" marR="9388" marT="93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4 543</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890</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262</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50</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45</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b="0" i="0" u="none" strike="noStrike" dirty="0" smtClean="0">
                          <a:solidFill>
                            <a:srgbClr val="002060"/>
                          </a:solidFill>
                          <a:latin typeface="Arial Narrow" pitchFamily="34" charset="0"/>
                        </a:rPr>
                        <a:t>13,5</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103">
                <a:tc>
                  <a:txBody>
                    <a:bodyPr/>
                    <a:lstStyle/>
                    <a:p>
                      <a:pPr algn="l" rtl="0" fontAlgn="ctr"/>
                      <a:r>
                        <a:rPr lang="pt-PT" sz="1400" u="none" strike="noStrike" dirty="0">
                          <a:solidFill>
                            <a:srgbClr val="002060"/>
                          </a:solidFill>
                        </a:rPr>
                        <a:t>% </a:t>
                      </a:r>
                      <a:r>
                        <a:rPr lang="pt-PT" sz="1400" u="none" strike="noStrike" dirty="0" err="1" smtClean="0">
                          <a:solidFill>
                            <a:srgbClr val="002060"/>
                          </a:solidFill>
                        </a:rPr>
                        <a:t>Guarantee</a:t>
                      </a:r>
                      <a:r>
                        <a:rPr lang="pt-PT" sz="1400" u="none" strike="noStrike" dirty="0" smtClean="0">
                          <a:solidFill>
                            <a:srgbClr val="002060"/>
                          </a:solidFill>
                        </a:rPr>
                        <a:t> </a:t>
                      </a:r>
                      <a:r>
                        <a:rPr lang="pt-PT" sz="1400" u="none" strike="noStrike" dirty="0" err="1" smtClean="0">
                          <a:solidFill>
                            <a:srgbClr val="002060"/>
                          </a:solidFill>
                        </a:rPr>
                        <a:t>Average</a:t>
                      </a:r>
                      <a:endParaRPr lang="pt-PT" sz="1400" b="0" i="0" u="none" strike="noStrike" dirty="0">
                        <a:solidFill>
                          <a:srgbClr val="002060"/>
                        </a:solidFill>
                        <a:latin typeface="Arial Narrow" pitchFamily="34" charset="0"/>
                      </a:endParaRPr>
                    </a:p>
                  </a:txBody>
                  <a:tcPr marL="9388" marR="9388" marT="93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45%</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43%</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52%</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71%</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u="none" strike="noStrike" dirty="0" smtClean="0">
                          <a:solidFill>
                            <a:srgbClr val="002060"/>
                          </a:solidFill>
                        </a:rPr>
                        <a:t>57%</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PT" sz="1400" b="0" i="0" u="none" strike="noStrike" dirty="0" smtClean="0">
                          <a:solidFill>
                            <a:srgbClr val="002060"/>
                          </a:solidFill>
                          <a:latin typeface="Arial Narrow" pitchFamily="34" charset="0"/>
                        </a:rPr>
                        <a:t>50%</a:t>
                      </a:r>
                      <a:endParaRPr lang="pt-PT" sz="1400" b="0" i="0" u="none" strike="noStrike" dirty="0">
                        <a:solidFill>
                          <a:srgbClr val="002060"/>
                        </a:solidFill>
                        <a:latin typeface="Arial Narrow" pitchFamily="34" charset="0"/>
                      </a:endParaRPr>
                    </a:p>
                  </a:txBody>
                  <a:tcPr marL="9388" marR="9388" marT="93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800">
                <a:tc gridSpan="6">
                  <a:txBody>
                    <a:bodyPr/>
                    <a:lstStyle/>
                    <a:p>
                      <a:pPr algn="l" rtl="0" fontAlgn="ctr"/>
                      <a:r>
                        <a:rPr lang="pt-PT" sz="900" u="none" strike="noStrike" dirty="0">
                          <a:solidFill>
                            <a:srgbClr val="002060"/>
                          </a:solidFill>
                        </a:rPr>
                        <a:t>* </a:t>
                      </a:r>
                      <a:r>
                        <a:rPr lang="pt-PT" sz="900" u="none" strike="noStrike" dirty="0" err="1" smtClean="0">
                          <a:solidFill>
                            <a:srgbClr val="002060"/>
                          </a:solidFill>
                        </a:rPr>
                        <a:t>Values</a:t>
                      </a:r>
                      <a:r>
                        <a:rPr lang="pt-PT" sz="900" u="none" strike="noStrike" dirty="0" smtClean="0">
                          <a:solidFill>
                            <a:srgbClr val="002060"/>
                          </a:solidFill>
                        </a:rPr>
                        <a:t> in </a:t>
                      </a:r>
                      <a:r>
                        <a:rPr lang="pt-PT" sz="900" u="none" strike="noStrike" dirty="0" err="1" smtClean="0">
                          <a:solidFill>
                            <a:srgbClr val="002060"/>
                          </a:solidFill>
                        </a:rPr>
                        <a:t>Million</a:t>
                      </a:r>
                      <a:r>
                        <a:rPr lang="pt-PT" sz="900" u="none" strike="noStrike" dirty="0" smtClean="0">
                          <a:solidFill>
                            <a:srgbClr val="002060"/>
                          </a:solidFill>
                        </a:rPr>
                        <a:t> Euros</a:t>
                      </a:r>
                      <a:endParaRPr lang="pt-PT" sz="900" b="0" i="0" u="none" strike="noStrike" dirty="0">
                        <a:solidFill>
                          <a:srgbClr val="002060"/>
                        </a:solidFill>
                        <a:latin typeface="Arial Narrow" pitchFamily="34" charset="0"/>
                      </a:endParaRPr>
                    </a:p>
                  </a:txBody>
                  <a:tcPr marL="9388" marR="9388" marT="9388" marB="0" anchor="ctr">
                    <a:lnT w="12700" cap="flat" cmpd="sng" algn="ctr">
                      <a:solidFill>
                        <a:schemeClr val="tx1"/>
                      </a:solidFill>
                      <a:prstDash val="solid"/>
                      <a:round/>
                      <a:headEnd type="none" w="med" len="med"/>
                      <a:tailEnd type="none" w="med" len="med"/>
                    </a:lnT>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rtl="0" fontAlgn="ctr"/>
                      <a:endParaRPr lang="pt-PT" sz="900" b="0" i="0" u="none" strike="noStrike" dirty="0">
                        <a:solidFill>
                          <a:srgbClr val="002060"/>
                        </a:solidFill>
                        <a:latin typeface="Arial Narrow" pitchFamily="34" charset="0"/>
                      </a:endParaRPr>
                    </a:p>
                  </a:txBody>
                  <a:tcPr marL="9388" marR="9388" marT="9388" marB="0" anchor="ctr">
                    <a:lnT w="12700" cap="flat" cmpd="sng" algn="ctr">
                      <a:solidFill>
                        <a:schemeClr val="tx1"/>
                      </a:solidFill>
                      <a:prstDash val="solid"/>
                      <a:round/>
                      <a:headEnd type="none" w="med" len="med"/>
                      <a:tailEnd type="none" w="med" len="med"/>
                    </a:lnT>
                  </a:tcPr>
                </a:tc>
              </a:tr>
            </a:tbl>
          </a:graphicData>
        </a:graphic>
      </p:graphicFrame>
      <p:pic>
        <p:nvPicPr>
          <p:cNvPr id="9"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4" name="Picture 13" descr="Cresça Connosco Logo.jpg"/>
          <p:cNvPicPr>
            <a:picLocks noChangeAspect="1"/>
          </p:cNvPicPr>
          <p:nvPr/>
        </p:nvPicPr>
        <p:blipFill>
          <a:blip r:embed="rId4" cstate="print"/>
          <a:stretch>
            <a:fillRect/>
          </a:stretch>
        </p:blipFill>
        <p:spPr>
          <a:xfrm>
            <a:off x="287439" y="200486"/>
            <a:ext cx="1789969" cy="949911"/>
          </a:xfrm>
          <a:prstGeom prst="rect">
            <a:avLst/>
          </a:prstGeom>
        </p:spPr>
      </p:pic>
      <p:sp>
        <p:nvSpPr>
          <p:cNvPr id="16" name="CaixaDeTexto 8"/>
          <p:cNvSpPr txBox="1"/>
          <p:nvPr/>
        </p:nvSpPr>
        <p:spPr>
          <a:xfrm>
            <a:off x="185880" y="1527455"/>
            <a:ext cx="2233470" cy="276999"/>
          </a:xfrm>
          <a:prstGeom prst="rect">
            <a:avLst/>
          </a:prstGeom>
          <a:solidFill>
            <a:srgbClr val="004C8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pt-PT" sz="1200" b="1" dirty="0" smtClean="0">
                <a:solidFill>
                  <a:schemeClr val="bg1"/>
                </a:solidFill>
                <a:latin typeface="Arial Narrow" pitchFamily="34" charset="0"/>
                <a:cs typeface="+mn-cs"/>
              </a:rPr>
              <a:t>Data: </a:t>
            </a:r>
            <a:r>
              <a:rPr lang="pt-PT" sz="1200" b="1" dirty="0" err="1" smtClean="0">
                <a:solidFill>
                  <a:schemeClr val="bg1"/>
                </a:solidFill>
                <a:latin typeface="Arial Narrow" pitchFamily="34" charset="0"/>
                <a:cs typeface="+mn-cs"/>
              </a:rPr>
              <a:t>july</a:t>
            </a:r>
            <a:r>
              <a:rPr lang="pt-PT" sz="1200" b="1" dirty="0" smtClean="0">
                <a:solidFill>
                  <a:schemeClr val="bg1"/>
                </a:solidFill>
                <a:latin typeface="Arial Narrow" pitchFamily="34" charset="0"/>
                <a:cs typeface="+mn-cs"/>
              </a:rPr>
              <a:t> 2013</a:t>
            </a:r>
            <a:endParaRPr lang="pt-PT" sz="1200" b="1" dirty="0">
              <a:solidFill>
                <a:schemeClr val="bg1"/>
              </a:solidFill>
              <a:latin typeface="Arial Narrow" pitchFamily="34" charset="0"/>
              <a:cs typeface="+mn-cs"/>
            </a:endParaRPr>
          </a:p>
        </p:txBody>
      </p:sp>
      <p:sp>
        <p:nvSpPr>
          <p:cNvPr id="8" name="Rectangle 35"/>
          <p:cNvSpPr txBox="1">
            <a:spLocks noChangeArrowheads="1"/>
          </p:cNvSpPr>
          <p:nvPr/>
        </p:nvSpPr>
        <p:spPr bwMode="auto">
          <a:xfrm>
            <a:off x="2857500" y="119115"/>
            <a:ext cx="6172199"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algn="ctr"/>
            <a:r>
              <a:rPr lang="pt-PT" sz="2400" dirty="0" smtClean="0">
                <a:solidFill>
                  <a:schemeClr val="bg1"/>
                </a:solidFill>
                <a:latin typeface="Futura Md" pitchFamily="34" charset="0"/>
              </a:rPr>
              <a:t>GROWTH DYNAMIC =&gt; SCALE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24</a:t>
            </a:fld>
            <a:endParaRPr lang="pt-PT" sz="1000" dirty="0">
              <a:solidFill>
                <a:srgbClr val="00259A"/>
              </a:solidFill>
              <a:latin typeface="Arial Narrow" pitchFamily="34" charset="0"/>
            </a:endParaRPr>
          </a:p>
        </p:txBody>
      </p:sp>
      <p:pic>
        <p:nvPicPr>
          <p:cNvPr id="17"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8" name="Picture 17" descr="Cresça Connosco Logo.jpg"/>
          <p:cNvPicPr>
            <a:picLocks noChangeAspect="1"/>
          </p:cNvPicPr>
          <p:nvPr/>
        </p:nvPicPr>
        <p:blipFill>
          <a:blip r:embed="rId4" cstate="print"/>
          <a:stretch>
            <a:fillRect/>
          </a:stretch>
        </p:blipFill>
        <p:spPr>
          <a:xfrm>
            <a:off x="287439" y="200486"/>
            <a:ext cx="1789969" cy="949911"/>
          </a:xfrm>
          <a:prstGeom prst="rect">
            <a:avLst/>
          </a:prstGeom>
        </p:spPr>
      </p:pic>
      <p:sp>
        <p:nvSpPr>
          <p:cNvPr id="19" name="Rectangle 35"/>
          <p:cNvSpPr txBox="1">
            <a:spLocks noChangeArrowheads="1"/>
          </p:cNvSpPr>
          <p:nvPr/>
        </p:nvSpPr>
        <p:spPr bwMode="auto">
          <a:xfrm>
            <a:off x="2809876" y="119115"/>
            <a:ext cx="6334124"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dirty="0" smtClean="0">
                <a:solidFill>
                  <a:schemeClr val="bg1"/>
                </a:solidFill>
                <a:latin typeface="Futura Md" pitchFamily="34" charset="0"/>
              </a:rPr>
              <a:t>GROWTH DYNAMIC =&gt; INTEGRATION</a:t>
            </a:r>
          </a:p>
        </p:txBody>
      </p:sp>
      <p:sp>
        <p:nvSpPr>
          <p:cNvPr id="12" name="Text Box 8"/>
          <p:cNvSpPr txBox="1">
            <a:spLocks noChangeArrowheads="1"/>
          </p:cNvSpPr>
          <p:nvPr/>
        </p:nvSpPr>
        <p:spPr bwMode="auto">
          <a:xfrm>
            <a:off x="578573" y="1274614"/>
            <a:ext cx="8163646" cy="2702278"/>
          </a:xfrm>
          <a:prstGeom prst="rect">
            <a:avLst/>
          </a:prstGeom>
          <a:noFill/>
          <a:ln w="9525" algn="ctr">
            <a:noFill/>
            <a:miter lim="800000"/>
            <a:headEnd/>
            <a:tailEnd/>
          </a:ln>
        </p:spPr>
        <p:txBody>
          <a:bodyPr wrap="square">
            <a:spAutoFit/>
          </a:bodyPr>
          <a:lstStyle/>
          <a:p>
            <a:pPr marL="381000" indent="-381000" algn="ctr"/>
            <a:r>
              <a:rPr lang="pt-PT" b="1" u="sng" dirty="0" err="1" smtClean="0">
                <a:solidFill>
                  <a:srgbClr val="003399"/>
                </a:solidFill>
                <a:latin typeface="Arial Narrow" pitchFamily="34" charset="0"/>
              </a:rPr>
              <a:t>Line</a:t>
            </a:r>
            <a:r>
              <a:rPr lang="pt-PT" b="1" u="sng" dirty="0" smtClean="0">
                <a:solidFill>
                  <a:srgbClr val="003399"/>
                </a:solidFill>
                <a:latin typeface="Arial Narrow" pitchFamily="34" charset="0"/>
              </a:rPr>
              <a:t> for </a:t>
            </a:r>
            <a:r>
              <a:rPr lang="pt-PT" b="1" u="sng" dirty="0" err="1" smtClean="0">
                <a:solidFill>
                  <a:srgbClr val="003399"/>
                </a:solidFill>
                <a:latin typeface="Arial Narrow" pitchFamily="34" charset="0"/>
              </a:rPr>
              <a:t>Entrepreneurship</a:t>
            </a:r>
            <a:r>
              <a:rPr lang="pt-PT" b="1" u="sng" dirty="0" smtClean="0">
                <a:solidFill>
                  <a:srgbClr val="003399"/>
                </a:solidFill>
                <a:latin typeface="Arial Narrow" pitchFamily="34" charset="0"/>
              </a:rPr>
              <a:t> </a:t>
            </a:r>
            <a:r>
              <a:rPr lang="pt-PT" b="1" u="sng" dirty="0" err="1" smtClean="0">
                <a:solidFill>
                  <a:srgbClr val="003399"/>
                </a:solidFill>
                <a:latin typeface="Arial Narrow" pitchFamily="34" charset="0"/>
              </a:rPr>
              <a:t>and</a:t>
            </a:r>
            <a:r>
              <a:rPr lang="pt-PT" b="1" u="sng" dirty="0" smtClean="0">
                <a:solidFill>
                  <a:srgbClr val="003399"/>
                </a:solidFill>
                <a:latin typeface="Arial Narrow" pitchFamily="34" charset="0"/>
              </a:rPr>
              <a:t> </a:t>
            </a:r>
            <a:r>
              <a:rPr lang="pt-PT" b="1" u="sng" dirty="0" err="1" smtClean="0">
                <a:solidFill>
                  <a:srgbClr val="003399"/>
                </a:solidFill>
                <a:latin typeface="Arial Narrow" pitchFamily="34" charset="0"/>
              </a:rPr>
              <a:t>Self-Employment</a:t>
            </a:r>
            <a:r>
              <a:rPr lang="pt-PT" b="1" u="sng" dirty="0" smtClean="0">
                <a:solidFill>
                  <a:srgbClr val="003399"/>
                </a:solidFill>
                <a:latin typeface="Arial Narrow" pitchFamily="34" charset="0"/>
              </a:rPr>
              <a:t>  </a:t>
            </a:r>
            <a:br>
              <a:rPr lang="pt-PT" b="1" u="sng" dirty="0" smtClean="0">
                <a:solidFill>
                  <a:srgbClr val="003399"/>
                </a:solidFill>
                <a:latin typeface="Arial Narrow" pitchFamily="34" charset="0"/>
              </a:rPr>
            </a:br>
            <a:r>
              <a:rPr lang="pt-PT" b="1" u="sng" dirty="0" err="1" smtClean="0">
                <a:solidFill>
                  <a:srgbClr val="003399"/>
                </a:solidFill>
                <a:latin typeface="Arial Narrow" pitchFamily="34" charset="0"/>
              </a:rPr>
              <a:t>Ministry</a:t>
            </a:r>
            <a:r>
              <a:rPr lang="pt-PT" b="1" u="sng" dirty="0" smtClean="0">
                <a:solidFill>
                  <a:srgbClr val="003399"/>
                </a:solidFill>
                <a:latin typeface="Arial Narrow" pitchFamily="34" charset="0"/>
              </a:rPr>
              <a:t> </a:t>
            </a:r>
            <a:r>
              <a:rPr lang="pt-PT" b="1" u="sng" dirty="0" err="1" smtClean="0">
                <a:solidFill>
                  <a:srgbClr val="003399"/>
                </a:solidFill>
                <a:latin typeface="Arial Narrow" pitchFamily="34" charset="0"/>
              </a:rPr>
              <a:t>of</a:t>
            </a:r>
            <a:r>
              <a:rPr lang="pt-PT" b="1" u="sng" dirty="0" smtClean="0">
                <a:solidFill>
                  <a:srgbClr val="003399"/>
                </a:solidFill>
                <a:latin typeface="Arial Narrow" pitchFamily="34" charset="0"/>
              </a:rPr>
              <a:t> </a:t>
            </a:r>
            <a:r>
              <a:rPr lang="pt-PT" b="1" u="sng" dirty="0" err="1" smtClean="0">
                <a:solidFill>
                  <a:srgbClr val="003399"/>
                </a:solidFill>
                <a:latin typeface="Arial Narrow" pitchFamily="34" charset="0"/>
              </a:rPr>
              <a:t>Labour</a:t>
            </a:r>
            <a:r>
              <a:rPr lang="pt-PT" b="1" u="sng" dirty="0" smtClean="0">
                <a:solidFill>
                  <a:srgbClr val="003399"/>
                </a:solidFill>
                <a:latin typeface="Arial Narrow" pitchFamily="34" charset="0"/>
              </a:rPr>
              <a:t> </a:t>
            </a:r>
            <a:r>
              <a:rPr lang="pt-PT" b="1" u="sng" dirty="0" err="1" smtClean="0">
                <a:solidFill>
                  <a:srgbClr val="003399"/>
                </a:solidFill>
                <a:latin typeface="Arial Narrow" pitchFamily="34" charset="0"/>
              </a:rPr>
              <a:t>and</a:t>
            </a:r>
            <a:r>
              <a:rPr lang="pt-PT" b="1" u="sng" dirty="0" smtClean="0">
                <a:solidFill>
                  <a:srgbClr val="003399"/>
                </a:solidFill>
                <a:latin typeface="Arial Narrow" pitchFamily="34" charset="0"/>
              </a:rPr>
              <a:t> </a:t>
            </a:r>
            <a:r>
              <a:rPr lang="pt-PT" b="1" u="sng" dirty="0" err="1" smtClean="0">
                <a:solidFill>
                  <a:srgbClr val="003399"/>
                </a:solidFill>
                <a:latin typeface="Arial Narrow" pitchFamily="34" charset="0"/>
              </a:rPr>
              <a:t>Employment</a:t>
            </a:r>
            <a:endParaRPr lang="pt-PT" b="1" u="sng" noProof="1" smtClean="0">
              <a:solidFill>
                <a:srgbClr val="003399"/>
              </a:solidFill>
              <a:latin typeface="Arial Narrow" pitchFamily="34" charset="0"/>
            </a:endParaRPr>
          </a:p>
          <a:p>
            <a:pPr marL="381000" indent="-381000">
              <a:lnSpc>
                <a:spcPct val="120000"/>
              </a:lnSpc>
              <a:buFont typeface="Wingdings 3" pitchFamily="18" charset="2"/>
              <a:buNone/>
            </a:pPr>
            <a:endParaRPr lang="pt-PT" sz="1800" u="sng" dirty="0">
              <a:solidFill>
                <a:srgbClr val="003399"/>
              </a:solidFill>
              <a:latin typeface="Arial Narrow" pitchFamily="34" charset="0"/>
            </a:endParaRPr>
          </a:p>
          <a:p>
            <a:pPr marL="381000" indent="-381000">
              <a:lnSpc>
                <a:spcPct val="120000"/>
              </a:lnSpc>
              <a:buSzPct val="120000"/>
              <a:buBlip>
                <a:blip r:embed="rId5"/>
              </a:buBlip>
            </a:pPr>
            <a:r>
              <a:rPr lang="pt-PT" sz="1800" dirty="0" err="1" smtClean="0">
                <a:solidFill>
                  <a:srgbClr val="003399"/>
                </a:solidFill>
                <a:latin typeface="Arial Narrow" pitchFamily="34" charset="0"/>
              </a:rPr>
              <a:t>Unemployed</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registred</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in</a:t>
            </a:r>
            <a:r>
              <a:rPr lang="pt-PT" sz="1800" dirty="0" smtClean="0">
                <a:solidFill>
                  <a:srgbClr val="003399"/>
                </a:solidFill>
                <a:latin typeface="Arial Narrow" pitchFamily="34" charset="0"/>
              </a:rPr>
              <a:t> IEFP</a:t>
            </a:r>
          </a:p>
          <a:p>
            <a:pPr marL="381000" indent="-381000">
              <a:lnSpc>
                <a:spcPct val="120000"/>
              </a:lnSpc>
              <a:buSzPct val="120000"/>
              <a:buBlip>
                <a:blip r:embed="rId5"/>
              </a:buBlip>
            </a:pPr>
            <a:r>
              <a:rPr lang="pt-PT" sz="1800" dirty="0" err="1" smtClean="0">
                <a:solidFill>
                  <a:srgbClr val="003399"/>
                </a:solidFill>
                <a:latin typeface="Arial Narrow" pitchFamily="34" charset="0"/>
              </a:rPr>
              <a:t>People</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seeking</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their</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first</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job</a:t>
            </a:r>
            <a:endParaRPr lang="pt-PT" sz="1800" dirty="0" smtClean="0">
              <a:solidFill>
                <a:srgbClr val="003399"/>
              </a:solidFill>
              <a:latin typeface="Arial Narrow" pitchFamily="34" charset="0"/>
            </a:endParaRPr>
          </a:p>
          <a:p>
            <a:pPr marL="381000" indent="-381000">
              <a:lnSpc>
                <a:spcPct val="120000"/>
              </a:lnSpc>
              <a:buSzPct val="120000"/>
              <a:buBlip>
                <a:blip r:embed="rId5"/>
              </a:buBlip>
            </a:pPr>
            <a:r>
              <a:rPr lang="pt-PT" sz="1800" dirty="0" err="1" smtClean="0">
                <a:solidFill>
                  <a:srgbClr val="003399"/>
                </a:solidFill>
                <a:latin typeface="Arial Narrow" pitchFamily="34" charset="0"/>
              </a:rPr>
              <a:t>Self-employed</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workers</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whose</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average</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monthly</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income</a:t>
            </a:r>
            <a:r>
              <a:rPr lang="pt-PT" sz="1800" dirty="0" smtClean="0">
                <a:solidFill>
                  <a:srgbClr val="003399"/>
                </a:solidFill>
                <a:latin typeface="Arial Narrow" pitchFamily="34" charset="0"/>
              </a:rPr>
              <a:t> as </a:t>
            </a:r>
            <a:r>
              <a:rPr lang="pt-PT" sz="1800" dirty="0" err="1" smtClean="0">
                <a:solidFill>
                  <a:srgbClr val="003399"/>
                </a:solidFill>
                <a:latin typeface="Arial Narrow" pitchFamily="34" charset="0"/>
              </a:rPr>
              <a:t>measured</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in</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the</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last</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year</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is</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less</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than</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the</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national</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minimum</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wage</a:t>
            </a:r>
            <a:r>
              <a:rPr lang="pt-PT" sz="1800" dirty="0" smtClean="0">
                <a:solidFill>
                  <a:srgbClr val="003399"/>
                </a:solidFill>
                <a:latin typeface="Arial Narrow" pitchFamily="34" charset="0"/>
              </a:rPr>
              <a:t> </a:t>
            </a:r>
          </a:p>
          <a:p>
            <a:pPr marL="381000" indent="-381000">
              <a:lnSpc>
                <a:spcPct val="120000"/>
              </a:lnSpc>
              <a:buSzPct val="120000"/>
              <a:buBlip>
                <a:blip r:embed="rId5"/>
              </a:buBlip>
            </a:pPr>
            <a:endParaRPr lang="pt-PT" sz="1800" dirty="0">
              <a:solidFill>
                <a:srgbClr val="003399"/>
              </a:solidFill>
              <a:latin typeface="Arial Narrow" pitchFamily="34" charset="0"/>
            </a:endParaRPr>
          </a:p>
        </p:txBody>
      </p:sp>
      <p:sp>
        <p:nvSpPr>
          <p:cNvPr id="13" name="AutoShape 9"/>
          <p:cNvSpPr>
            <a:spLocks noChangeArrowheads="1"/>
          </p:cNvSpPr>
          <p:nvPr/>
        </p:nvSpPr>
        <p:spPr bwMode="auto">
          <a:xfrm>
            <a:off x="328613" y="3579813"/>
            <a:ext cx="4198937" cy="3154362"/>
          </a:xfrm>
          <a:prstGeom prst="roundRect">
            <a:avLst>
              <a:gd name="adj" fmla="val 16667"/>
            </a:avLst>
          </a:prstGeom>
          <a:solidFill>
            <a:srgbClr val="92D050">
              <a:alpha val="59999"/>
            </a:srgbClr>
          </a:solidFill>
          <a:ln w="9525" algn="ctr">
            <a:noFill/>
            <a:round/>
            <a:headEnd/>
            <a:tailEnd/>
          </a:ln>
        </p:spPr>
        <p:txBody>
          <a:bodyPr wrap="none" anchor="ctr"/>
          <a:lstStyle/>
          <a:p>
            <a:pPr algn="ctr"/>
            <a:endParaRPr lang="pt-PT" sz="1400"/>
          </a:p>
        </p:txBody>
      </p:sp>
      <p:sp>
        <p:nvSpPr>
          <p:cNvPr id="14" name="AutoShape 10"/>
          <p:cNvSpPr>
            <a:spLocks noChangeArrowheads="1"/>
          </p:cNvSpPr>
          <p:nvPr/>
        </p:nvSpPr>
        <p:spPr bwMode="auto">
          <a:xfrm>
            <a:off x="4664075" y="3576638"/>
            <a:ext cx="4198938" cy="3141662"/>
          </a:xfrm>
          <a:prstGeom prst="roundRect">
            <a:avLst>
              <a:gd name="adj" fmla="val 16667"/>
            </a:avLst>
          </a:prstGeom>
          <a:solidFill>
            <a:srgbClr val="92D050">
              <a:alpha val="59999"/>
            </a:srgbClr>
          </a:solidFill>
          <a:ln w="9525" algn="ctr">
            <a:noFill/>
            <a:round/>
            <a:headEnd/>
            <a:tailEnd/>
          </a:ln>
        </p:spPr>
        <p:txBody>
          <a:bodyPr wrap="none" anchor="ctr"/>
          <a:lstStyle/>
          <a:p>
            <a:pPr algn="ctr"/>
            <a:endParaRPr lang="pt-PT" sz="1800"/>
          </a:p>
        </p:txBody>
      </p:sp>
      <p:sp>
        <p:nvSpPr>
          <p:cNvPr id="15" name="Text Box 11"/>
          <p:cNvSpPr txBox="1">
            <a:spLocks noChangeArrowheads="1"/>
          </p:cNvSpPr>
          <p:nvPr/>
        </p:nvSpPr>
        <p:spPr bwMode="auto">
          <a:xfrm>
            <a:off x="442913" y="3619195"/>
            <a:ext cx="4014788" cy="3176254"/>
          </a:xfrm>
          <a:prstGeom prst="rect">
            <a:avLst/>
          </a:prstGeom>
          <a:noFill/>
          <a:ln w="9525" algn="ctr">
            <a:noFill/>
            <a:miter lim="800000"/>
            <a:headEnd/>
            <a:tailEnd/>
          </a:ln>
        </p:spPr>
        <p:txBody>
          <a:bodyPr wrap="square">
            <a:spAutoFit/>
          </a:bodyPr>
          <a:lstStyle/>
          <a:p>
            <a:pPr algn="ctr"/>
            <a:r>
              <a:rPr lang="pt-PT" sz="1800" b="1" u="sng" dirty="0">
                <a:solidFill>
                  <a:srgbClr val="003399"/>
                </a:solidFill>
                <a:latin typeface="Arial Narrow" pitchFamily="34" charset="0"/>
              </a:rPr>
              <a:t>MICROINVEST</a:t>
            </a:r>
          </a:p>
          <a:p>
            <a:pPr algn="ctr"/>
            <a:endParaRPr lang="pt-PT" sz="1200" dirty="0">
              <a:solidFill>
                <a:srgbClr val="003399"/>
              </a:solidFill>
              <a:latin typeface="Arial Narrow" pitchFamily="34" charset="0"/>
            </a:endParaRPr>
          </a:p>
          <a:p>
            <a:pPr>
              <a:lnSpc>
                <a:spcPct val="120000"/>
              </a:lnSpc>
              <a:buFont typeface="Wingdings 3" pitchFamily="18" charset="2"/>
              <a:buChar char="]"/>
            </a:pPr>
            <a:r>
              <a:rPr lang="pt-PT" sz="1400" dirty="0">
                <a:solidFill>
                  <a:srgbClr val="003399"/>
                </a:solidFill>
                <a:latin typeface="Arial Narrow" pitchFamily="34" charset="0"/>
              </a:rPr>
              <a:t> </a:t>
            </a:r>
            <a:r>
              <a:rPr lang="en-US" sz="1400" dirty="0" smtClean="0">
                <a:solidFill>
                  <a:srgbClr val="003399"/>
                </a:solidFill>
                <a:latin typeface="Arial Narrow" pitchFamily="34" charset="0"/>
              </a:rPr>
              <a:t>Credit lines with 100% of Portfolio Mutual Guarantee with a cap rate of 30%</a:t>
            </a:r>
          </a:p>
          <a:p>
            <a:pPr>
              <a:lnSpc>
                <a:spcPct val="120000"/>
              </a:lnSpc>
              <a:buFont typeface="Wingdings 3" pitchFamily="18" charset="2"/>
              <a:buChar char="]"/>
            </a:pPr>
            <a:r>
              <a:rPr lang="en-US" sz="1400" dirty="0" smtClean="0">
                <a:solidFill>
                  <a:srgbClr val="003399"/>
                </a:solidFill>
                <a:latin typeface="Arial Narrow" pitchFamily="34" charset="0"/>
              </a:rPr>
              <a:t> Loans &lt; € 15 000</a:t>
            </a:r>
          </a:p>
          <a:p>
            <a:pPr>
              <a:lnSpc>
                <a:spcPct val="120000"/>
              </a:lnSpc>
              <a:buFont typeface="Wingdings 3" pitchFamily="18" charset="2"/>
              <a:buChar char="]"/>
            </a:pPr>
            <a:r>
              <a:rPr lang="en-US" sz="1400" dirty="0" smtClean="0">
                <a:solidFill>
                  <a:srgbClr val="003399"/>
                </a:solidFill>
                <a:latin typeface="Arial Narrow" pitchFamily="34" charset="0"/>
              </a:rPr>
              <a:t> Maturity 7 years and 24 months without instatements</a:t>
            </a:r>
          </a:p>
          <a:p>
            <a:pPr>
              <a:lnSpc>
                <a:spcPct val="120000"/>
              </a:lnSpc>
              <a:buFont typeface="Wingdings 3" pitchFamily="18" charset="2"/>
              <a:buChar char="]"/>
            </a:pPr>
            <a:r>
              <a:rPr lang="en-US" sz="1400" dirty="0" smtClean="0">
                <a:solidFill>
                  <a:srgbClr val="003399"/>
                </a:solidFill>
                <a:latin typeface="Arial Narrow" pitchFamily="34" charset="0"/>
              </a:rPr>
              <a:t> Fixed Interest rates and guarantee fee, both subsidized by the State</a:t>
            </a:r>
          </a:p>
          <a:p>
            <a:pPr>
              <a:lnSpc>
                <a:spcPct val="120000"/>
              </a:lnSpc>
              <a:buFont typeface="Wingdings 3" pitchFamily="18" charset="2"/>
              <a:buChar char="]"/>
            </a:pPr>
            <a:r>
              <a:rPr lang="en-US" sz="1400" dirty="0" smtClean="0">
                <a:solidFill>
                  <a:srgbClr val="003399"/>
                </a:solidFill>
                <a:latin typeface="Arial Narrow" pitchFamily="34" charset="0"/>
              </a:rPr>
              <a:t> Public counter guarantee of 95%</a:t>
            </a:r>
          </a:p>
          <a:p>
            <a:pPr>
              <a:lnSpc>
                <a:spcPct val="120000"/>
              </a:lnSpc>
              <a:buFont typeface="Wingdings 3" pitchFamily="18" charset="2"/>
              <a:buChar char="]"/>
            </a:pP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Number</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of</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Operations</a:t>
            </a:r>
            <a:r>
              <a:rPr lang="pt-PT" sz="1400" dirty="0" smtClean="0">
                <a:solidFill>
                  <a:srgbClr val="003399"/>
                </a:solidFill>
                <a:latin typeface="Arial Narrow" pitchFamily="34" charset="0"/>
              </a:rPr>
              <a:t> :  472</a:t>
            </a:r>
            <a:endParaRPr lang="pt-PT" sz="1400" dirty="0">
              <a:solidFill>
                <a:srgbClr val="003399"/>
              </a:solidFill>
              <a:latin typeface="Arial Narrow" pitchFamily="34" charset="0"/>
            </a:endParaRPr>
          </a:p>
          <a:p>
            <a:pPr>
              <a:lnSpc>
                <a:spcPct val="120000"/>
              </a:lnSpc>
              <a:buFont typeface="Wingdings 3" pitchFamily="18" charset="2"/>
              <a:buChar char="]"/>
            </a:pPr>
            <a:r>
              <a:rPr lang="pt-PT" sz="1400" dirty="0">
                <a:solidFill>
                  <a:srgbClr val="003399"/>
                </a:solidFill>
                <a:latin typeface="Arial Narrow" pitchFamily="34" charset="0"/>
              </a:rPr>
              <a:t> </a:t>
            </a:r>
            <a:r>
              <a:rPr lang="pt-PT" sz="1400" dirty="0" err="1" smtClean="0">
                <a:solidFill>
                  <a:srgbClr val="003399"/>
                </a:solidFill>
                <a:latin typeface="Arial Narrow" pitchFamily="34" charset="0"/>
              </a:rPr>
              <a:t>Guarantee</a:t>
            </a:r>
            <a:r>
              <a:rPr lang="pt-PT" sz="1400" dirty="0" smtClean="0">
                <a:solidFill>
                  <a:srgbClr val="003399"/>
                </a:solidFill>
                <a:latin typeface="Arial Narrow" pitchFamily="34" charset="0"/>
              </a:rPr>
              <a:t> Global </a:t>
            </a:r>
            <a:r>
              <a:rPr lang="pt-PT" sz="1400" dirty="0" err="1" smtClean="0">
                <a:solidFill>
                  <a:srgbClr val="003399"/>
                </a:solidFill>
                <a:latin typeface="Arial Narrow" pitchFamily="34" charset="0"/>
              </a:rPr>
              <a:t>Amount</a:t>
            </a:r>
            <a:r>
              <a:rPr lang="pt-PT" sz="1400" dirty="0" smtClean="0">
                <a:solidFill>
                  <a:srgbClr val="003399"/>
                </a:solidFill>
                <a:latin typeface="Arial Narrow" pitchFamily="34" charset="0"/>
              </a:rPr>
              <a:t> : </a:t>
            </a:r>
            <a:r>
              <a:rPr lang="pt-PT" sz="1400" dirty="0">
                <a:solidFill>
                  <a:srgbClr val="003399"/>
                </a:solidFill>
                <a:latin typeface="Arial Narrow" pitchFamily="34" charset="0"/>
              </a:rPr>
              <a:t>€ </a:t>
            </a:r>
            <a:r>
              <a:rPr lang="pt-PT" sz="1400" dirty="0" smtClean="0">
                <a:solidFill>
                  <a:srgbClr val="003399"/>
                </a:solidFill>
                <a:latin typeface="Arial Narrow" pitchFamily="34" charset="0"/>
              </a:rPr>
              <a:t>1,7 </a:t>
            </a:r>
            <a:r>
              <a:rPr lang="pt-PT" sz="1400" dirty="0" err="1" smtClean="0">
                <a:solidFill>
                  <a:srgbClr val="003399"/>
                </a:solidFill>
                <a:latin typeface="Arial Narrow" pitchFamily="34" charset="0"/>
              </a:rPr>
              <a:t>Millions</a:t>
            </a:r>
            <a:endParaRPr lang="pt-PT" sz="1400" dirty="0">
              <a:solidFill>
                <a:srgbClr val="003399"/>
              </a:solidFill>
              <a:latin typeface="Arial Narrow" pitchFamily="34" charset="0"/>
            </a:endParaRPr>
          </a:p>
          <a:p>
            <a:pPr>
              <a:lnSpc>
                <a:spcPct val="120000"/>
              </a:lnSpc>
              <a:buFont typeface="Wingdings 3" pitchFamily="18" charset="2"/>
              <a:buChar char="]"/>
            </a:pPr>
            <a:r>
              <a:rPr lang="pt-PT" sz="1400" dirty="0">
                <a:solidFill>
                  <a:srgbClr val="003399"/>
                </a:solidFill>
                <a:latin typeface="Arial Narrow" pitchFamily="34" charset="0"/>
              </a:rPr>
              <a:t> </a:t>
            </a:r>
            <a:r>
              <a:rPr lang="pt-PT" sz="1400" dirty="0" err="1" smtClean="0">
                <a:solidFill>
                  <a:srgbClr val="003399"/>
                </a:solidFill>
                <a:latin typeface="Arial Narrow" pitchFamily="34" charset="0"/>
              </a:rPr>
              <a:t>Originated</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Employment</a:t>
            </a:r>
            <a:r>
              <a:rPr lang="pt-PT" sz="1400" dirty="0" smtClean="0">
                <a:solidFill>
                  <a:srgbClr val="003399"/>
                </a:solidFill>
                <a:latin typeface="Arial Narrow" pitchFamily="34" charset="0"/>
              </a:rPr>
              <a:t> : 697</a:t>
            </a:r>
            <a:endParaRPr lang="pt-PT" sz="1400" dirty="0">
              <a:solidFill>
                <a:srgbClr val="003399"/>
              </a:solidFill>
              <a:latin typeface="Arial Narrow" pitchFamily="34" charset="0"/>
            </a:endParaRPr>
          </a:p>
        </p:txBody>
      </p:sp>
      <p:sp>
        <p:nvSpPr>
          <p:cNvPr id="16" name="Text Box 15"/>
          <p:cNvSpPr txBox="1">
            <a:spLocks noChangeArrowheads="1"/>
          </p:cNvSpPr>
          <p:nvPr/>
        </p:nvSpPr>
        <p:spPr bwMode="auto">
          <a:xfrm>
            <a:off x="4757738" y="3657600"/>
            <a:ext cx="4043362" cy="2917722"/>
          </a:xfrm>
          <a:prstGeom prst="rect">
            <a:avLst/>
          </a:prstGeom>
          <a:noFill/>
          <a:ln w="9525" algn="ctr">
            <a:noFill/>
            <a:miter lim="800000"/>
            <a:headEnd/>
            <a:tailEnd/>
          </a:ln>
        </p:spPr>
        <p:txBody>
          <a:bodyPr wrap="square">
            <a:spAutoFit/>
          </a:bodyPr>
          <a:lstStyle/>
          <a:p>
            <a:pPr algn="ctr"/>
            <a:r>
              <a:rPr lang="pt-PT" sz="1800" b="1" u="sng" dirty="0">
                <a:solidFill>
                  <a:srgbClr val="003399"/>
                </a:solidFill>
                <a:latin typeface="Arial Narrow" pitchFamily="34" charset="0"/>
              </a:rPr>
              <a:t>INVEST +</a:t>
            </a:r>
          </a:p>
          <a:p>
            <a:pPr algn="ctr"/>
            <a:endParaRPr lang="pt-PT" sz="1200" dirty="0">
              <a:solidFill>
                <a:srgbClr val="003399"/>
              </a:solidFill>
              <a:latin typeface="Arial Narrow" pitchFamily="34" charset="0"/>
            </a:endParaRPr>
          </a:p>
          <a:p>
            <a:pPr>
              <a:lnSpc>
                <a:spcPct val="120000"/>
              </a:lnSpc>
              <a:buFont typeface="Wingdings 3" pitchFamily="18" charset="2"/>
              <a:buChar char="]"/>
            </a:pPr>
            <a:r>
              <a:rPr lang="en-US" sz="1400" dirty="0" smtClean="0">
                <a:solidFill>
                  <a:srgbClr val="003399"/>
                </a:solidFill>
                <a:latin typeface="Arial Narrow" pitchFamily="34" charset="0"/>
              </a:rPr>
              <a:t>Credit lines with 75% of Mutual Guarantee</a:t>
            </a:r>
          </a:p>
          <a:p>
            <a:pPr>
              <a:lnSpc>
                <a:spcPct val="120000"/>
              </a:lnSpc>
              <a:buFont typeface="Wingdings 3" pitchFamily="18" charset="2"/>
              <a:buChar char="]"/>
            </a:pPr>
            <a:r>
              <a:rPr lang="en-US" sz="1400" dirty="0" smtClean="0">
                <a:solidFill>
                  <a:srgbClr val="003399"/>
                </a:solidFill>
                <a:latin typeface="Arial Narrow" pitchFamily="34" charset="0"/>
              </a:rPr>
              <a:t> Loans &gt; € 15 000 € and &lt; € 100 000</a:t>
            </a:r>
          </a:p>
          <a:p>
            <a:pPr>
              <a:lnSpc>
                <a:spcPct val="120000"/>
              </a:lnSpc>
              <a:buFont typeface="Wingdings 3" pitchFamily="18" charset="2"/>
              <a:buChar char="]"/>
            </a:pPr>
            <a:r>
              <a:rPr lang="en-US" sz="1400" dirty="0" smtClean="0">
                <a:solidFill>
                  <a:srgbClr val="003399"/>
                </a:solidFill>
                <a:latin typeface="Arial Narrow" pitchFamily="34" charset="0"/>
              </a:rPr>
              <a:t> Maturity 7 years and 24 months without instatements</a:t>
            </a:r>
          </a:p>
          <a:p>
            <a:pPr>
              <a:lnSpc>
                <a:spcPct val="120000"/>
              </a:lnSpc>
              <a:buFont typeface="Wingdings 3" pitchFamily="18" charset="2"/>
              <a:buChar char="]"/>
            </a:pPr>
            <a:r>
              <a:rPr lang="en-US" sz="1400" dirty="0" smtClean="0">
                <a:solidFill>
                  <a:srgbClr val="003399"/>
                </a:solidFill>
                <a:latin typeface="Arial Narrow" pitchFamily="34" charset="0"/>
              </a:rPr>
              <a:t> Fixed Interest rates and guarantee fee, both subsidized by the State</a:t>
            </a:r>
          </a:p>
          <a:p>
            <a:pPr>
              <a:lnSpc>
                <a:spcPct val="120000"/>
              </a:lnSpc>
              <a:buFont typeface="Wingdings 3" pitchFamily="18" charset="2"/>
              <a:buChar char="]"/>
            </a:pPr>
            <a:r>
              <a:rPr lang="en-US" sz="1400" dirty="0" smtClean="0">
                <a:solidFill>
                  <a:srgbClr val="003399"/>
                </a:solidFill>
                <a:latin typeface="Arial Narrow" pitchFamily="34" charset="0"/>
              </a:rPr>
              <a:t> Public counter guarantee of 80%</a:t>
            </a:r>
          </a:p>
          <a:p>
            <a:pPr>
              <a:lnSpc>
                <a:spcPct val="120000"/>
              </a:lnSpc>
              <a:buFont typeface="Wingdings 3" pitchFamily="18" charset="2"/>
              <a:buChar char="]"/>
            </a:pPr>
            <a:r>
              <a:rPr lang="pt-PT" sz="1400" dirty="0" err="1" smtClean="0">
                <a:solidFill>
                  <a:srgbClr val="003399"/>
                </a:solidFill>
                <a:latin typeface="Arial Narrow" pitchFamily="34" charset="0"/>
              </a:rPr>
              <a:t>Number</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of</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Operations</a:t>
            </a:r>
            <a:r>
              <a:rPr lang="pt-PT" sz="1400" dirty="0" smtClean="0">
                <a:solidFill>
                  <a:srgbClr val="003399"/>
                </a:solidFill>
                <a:latin typeface="Arial Narrow" pitchFamily="34" charset="0"/>
              </a:rPr>
              <a:t> :  1 012</a:t>
            </a:r>
            <a:endParaRPr lang="pt-PT" sz="1400" dirty="0">
              <a:solidFill>
                <a:srgbClr val="003399"/>
              </a:solidFill>
              <a:latin typeface="Arial Narrow" pitchFamily="34" charset="0"/>
            </a:endParaRPr>
          </a:p>
          <a:p>
            <a:pPr>
              <a:lnSpc>
                <a:spcPct val="120000"/>
              </a:lnSpc>
              <a:buFont typeface="Wingdings 3" pitchFamily="18" charset="2"/>
              <a:buChar char="]"/>
            </a:pPr>
            <a:r>
              <a:rPr lang="pt-PT" sz="1400" dirty="0">
                <a:solidFill>
                  <a:srgbClr val="003399"/>
                </a:solidFill>
                <a:latin typeface="Arial Narrow" pitchFamily="34" charset="0"/>
              </a:rPr>
              <a:t> </a:t>
            </a:r>
            <a:r>
              <a:rPr lang="pt-PT" sz="1400" dirty="0" err="1" smtClean="0">
                <a:solidFill>
                  <a:srgbClr val="003399"/>
                </a:solidFill>
                <a:latin typeface="Arial Narrow" pitchFamily="34" charset="0"/>
              </a:rPr>
              <a:t>Guarantee</a:t>
            </a:r>
            <a:r>
              <a:rPr lang="pt-PT" sz="1400" dirty="0" smtClean="0">
                <a:solidFill>
                  <a:srgbClr val="003399"/>
                </a:solidFill>
                <a:latin typeface="Arial Narrow" pitchFamily="34" charset="0"/>
              </a:rPr>
              <a:t> Global </a:t>
            </a:r>
            <a:r>
              <a:rPr lang="pt-PT" sz="1400" dirty="0" err="1" smtClean="0">
                <a:solidFill>
                  <a:srgbClr val="003399"/>
                </a:solidFill>
                <a:latin typeface="Arial Narrow" pitchFamily="34" charset="0"/>
              </a:rPr>
              <a:t>Amount</a:t>
            </a:r>
            <a:r>
              <a:rPr lang="pt-PT" sz="1400" dirty="0" smtClean="0">
                <a:solidFill>
                  <a:srgbClr val="003399"/>
                </a:solidFill>
                <a:latin typeface="Arial Narrow" pitchFamily="34" charset="0"/>
              </a:rPr>
              <a:t> : </a:t>
            </a:r>
            <a:r>
              <a:rPr lang="pt-PT" sz="1400" dirty="0">
                <a:solidFill>
                  <a:srgbClr val="003399"/>
                </a:solidFill>
                <a:latin typeface="Arial Narrow" pitchFamily="34" charset="0"/>
              </a:rPr>
              <a:t>€ </a:t>
            </a:r>
            <a:r>
              <a:rPr lang="pt-PT" sz="1400" dirty="0" smtClean="0">
                <a:solidFill>
                  <a:srgbClr val="003399"/>
                </a:solidFill>
                <a:latin typeface="Arial Narrow" pitchFamily="34" charset="0"/>
              </a:rPr>
              <a:t>34 </a:t>
            </a:r>
            <a:r>
              <a:rPr lang="pt-PT" sz="1400" dirty="0" err="1" smtClean="0">
                <a:solidFill>
                  <a:srgbClr val="003399"/>
                </a:solidFill>
                <a:latin typeface="Arial Narrow" pitchFamily="34" charset="0"/>
              </a:rPr>
              <a:t>Milions</a:t>
            </a:r>
            <a:endParaRPr lang="pt-PT" sz="1400" dirty="0">
              <a:solidFill>
                <a:srgbClr val="003399"/>
              </a:solidFill>
              <a:latin typeface="Arial Narrow" pitchFamily="34" charset="0"/>
            </a:endParaRPr>
          </a:p>
          <a:p>
            <a:pPr>
              <a:lnSpc>
                <a:spcPct val="120000"/>
              </a:lnSpc>
              <a:buFont typeface="Wingdings 3" pitchFamily="18" charset="2"/>
              <a:buChar char="]"/>
            </a:pPr>
            <a:r>
              <a:rPr lang="pt-PT" sz="1400" dirty="0">
                <a:solidFill>
                  <a:srgbClr val="003399"/>
                </a:solidFill>
                <a:latin typeface="Arial Narrow" pitchFamily="34" charset="0"/>
              </a:rPr>
              <a:t> </a:t>
            </a:r>
            <a:r>
              <a:rPr lang="pt-PT" sz="1400" dirty="0" err="1" smtClean="0">
                <a:solidFill>
                  <a:srgbClr val="003399"/>
                </a:solidFill>
                <a:latin typeface="Arial Narrow" pitchFamily="34" charset="0"/>
              </a:rPr>
              <a:t>Originated</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Employment</a:t>
            </a:r>
            <a:r>
              <a:rPr lang="pt-PT" sz="1400" dirty="0" smtClean="0">
                <a:solidFill>
                  <a:srgbClr val="003399"/>
                </a:solidFill>
                <a:latin typeface="Arial Narrow" pitchFamily="34" charset="0"/>
              </a:rPr>
              <a:t> : 2 816</a:t>
            </a:r>
            <a:endParaRPr lang="pt-PT" sz="1400" dirty="0">
              <a:solidFill>
                <a:srgbClr val="003399"/>
              </a:solidFill>
              <a:latin typeface="Arial Narrow" pitchFamily="34" charset="0"/>
            </a:endParaRPr>
          </a:p>
        </p:txBody>
      </p:sp>
      <p:sp>
        <p:nvSpPr>
          <p:cNvPr id="22" name="CaixaDeTexto 8"/>
          <p:cNvSpPr txBox="1"/>
          <p:nvPr/>
        </p:nvSpPr>
        <p:spPr>
          <a:xfrm>
            <a:off x="3938730" y="3651530"/>
            <a:ext cx="1316472" cy="461665"/>
          </a:xfrm>
          <a:prstGeom prst="rect">
            <a:avLst/>
          </a:prstGeom>
          <a:solidFill>
            <a:srgbClr val="004C8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pt-PT" sz="1200" b="1" dirty="0" smtClean="0">
                <a:solidFill>
                  <a:schemeClr val="bg1"/>
                </a:solidFill>
                <a:latin typeface="Arial Narrow" pitchFamily="34" charset="0"/>
                <a:cs typeface="+mn-cs"/>
              </a:rPr>
              <a:t>Data</a:t>
            </a:r>
          </a:p>
          <a:p>
            <a:pPr algn="ctr">
              <a:defRPr/>
            </a:pPr>
            <a:r>
              <a:rPr lang="pt-PT" sz="1200" b="1" dirty="0" err="1" smtClean="0">
                <a:solidFill>
                  <a:schemeClr val="bg1"/>
                </a:solidFill>
                <a:latin typeface="Arial Narrow" pitchFamily="34" charset="0"/>
                <a:cs typeface="+mn-cs"/>
              </a:rPr>
              <a:t>July</a:t>
            </a:r>
            <a:r>
              <a:rPr lang="pt-PT" sz="1200" b="1" dirty="0" smtClean="0">
                <a:solidFill>
                  <a:schemeClr val="bg1"/>
                </a:solidFill>
                <a:latin typeface="Arial Narrow" pitchFamily="34" charset="0"/>
                <a:cs typeface="+mn-cs"/>
              </a:rPr>
              <a:t> 2013</a:t>
            </a:r>
            <a:endParaRPr lang="pt-PT" sz="1200" b="1" dirty="0">
              <a:solidFill>
                <a:schemeClr val="bg1"/>
              </a:solidFill>
              <a:latin typeface="Arial Narrow" pitchFamily="34" charset="0"/>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39697" y="1313895"/>
            <a:ext cx="8602462" cy="44267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PT" sz="2000" b="0" i="0" u="none" strike="noStrike" cap="none" normalizeH="0" baseline="0" smtClean="0">
              <a:ln>
                <a:noFill/>
              </a:ln>
              <a:solidFill>
                <a:schemeClr val="tx1"/>
              </a:solidFill>
              <a:effectLst/>
              <a:latin typeface="Arial" charset="0"/>
            </a:endParaRPr>
          </a:p>
        </p:txBody>
      </p:sp>
      <p:sp>
        <p:nvSpPr>
          <p:cNvPr id="8" name="Slide Number Placeholder 7"/>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25</a:t>
            </a:fld>
            <a:endParaRPr lang="pt-PT" sz="1000" dirty="0">
              <a:solidFill>
                <a:srgbClr val="00259A"/>
              </a:solidFill>
              <a:latin typeface="Arial Narrow" pitchFamily="34" charset="0"/>
            </a:endParaRPr>
          </a:p>
        </p:txBody>
      </p:sp>
      <p:pic>
        <p:nvPicPr>
          <p:cNvPr id="11"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2" name="Picture 11" descr="Cresça Connosco Logo.jpg"/>
          <p:cNvPicPr>
            <a:picLocks noChangeAspect="1"/>
          </p:cNvPicPr>
          <p:nvPr/>
        </p:nvPicPr>
        <p:blipFill>
          <a:blip r:embed="rId4" cstate="print"/>
          <a:stretch>
            <a:fillRect/>
          </a:stretch>
        </p:blipFill>
        <p:spPr>
          <a:xfrm>
            <a:off x="287439" y="200486"/>
            <a:ext cx="1789969" cy="949911"/>
          </a:xfrm>
          <a:prstGeom prst="rect">
            <a:avLst/>
          </a:prstGeom>
        </p:spPr>
      </p:pic>
      <p:sp>
        <p:nvSpPr>
          <p:cNvPr id="10" name="CaixaDeTexto 8"/>
          <p:cNvSpPr txBox="1"/>
          <p:nvPr/>
        </p:nvSpPr>
        <p:spPr>
          <a:xfrm>
            <a:off x="138255" y="1241705"/>
            <a:ext cx="1316472" cy="461665"/>
          </a:xfrm>
          <a:prstGeom prst="rect">
            <a:avLst/>
          </a:prstGeom>
          <a:solidFill>
            <a:srgbClr val="004C8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pt-PT" sz="1200" b="1" dirty="0" smtClean="0">
                <a:solidFill>
                  <a:schemeClr val="bg1"/>
                </a:solidFill>
                <a:latin typeface="Arial Narrow" pitchFamily="34" charset="0"/>
                <a:cs typeface="+mn-cs"/>
              </a:rPr>
              <a:t>Data</a:t>
            </a:r>
          </a:p>
          <a:p>
            <a:pPr algn="ctr">
              <a:defRPr/>
            </a:pPr>
            <a:r>
              <a:rPr lang="pt-PT" sz="1200" b="1" dirty="0" err="1" smtClean="0">
                <a:solidFill>
                  <a:schemeClr val="bg1"/>
                </a:solidFill>
                <a:latin typeface="Arial Narrow" pitchFamily="34" charset="0"/>
                <a:cs typeface="+mn-cs"/>
              </a:rPr>
              <a:t>July</a:t>
            </a:r>
            <a:r>
              <a:rPr lang="pt-PT" sz="1200" b="1" dirty="0" smtClean="0">
                <a:solidFill>
                  <a:schemeClr val="bg1"/>
                </a:solidFill>
                <a:latin typeface="Arial Narrow" pitchFamily="34" charset="0"/>
                <a:cs typeface="+mn-cs"/>
              </a:rPr>
              <a:t> 2013</a:t>
            </a:r>
            <a:endParaRPr lang="pt-PT" sz="1200" b="1" dirty="0">
              <a:solidFill>
                <a:schemeClr val="bg1"/>
              </a:solidFill>
              <a:latin typeface="Arial Narrow" pitchFamily="34" charset="0"/>
              <a:cs typeface="+mn-cs"/>
            </a:endParaRPr>
          </a:p>
        </p:txBody>
      </p:sp>
      <p:sp>
        <p:nvSpPr>
          <p:cNvPr id="14" name="Text Box 6"/>
          <p:cNvSpPr txBox="1">
            <a:spLocks noChangeArrowheads="1"/>
          </p:cNvSpPr>
          <p:nvPr/>
        </p:nvSpPr>
        <p:spPr bwMode="auto">
          <a:xfrm>
            <a:off x="1062169" y="1253073"/>
            <a:ext cx="7305976" cy="5632311"/>
          </a:xfrm>
          <a:prstGeom prst="rect">
            <a:avLst/>
          </a:prstGeom>
          <a:noFill/>
          <a:ln w="9525" algn="ctr">
            <a:noFill/>
            <a:miter lim="800000"/>
            <a:headEnd/>
            <a:tailEnd/>
          </a:ln>
        </p:spPr>
        <p:txBody>
          <a:bodyPr wrap="square">
            <a:spAutoFit/>
          </a:bodyPr>
          <a:lstStyle/>
          <a:p>
            <a:pPr algn="ctr"/>
            <a:r>
              <a:rPr lang="en-US" sz="1800" b="1" u="sng" dirty="0" smtClean="0">
                <a:solidFill>
                  <a:srgbClr val="003399"/>
                </a:solidFill>
                <a:latin typeface="Arial Narrow" pitchFamily="34" charset="0"/>
              </a:rPr>
              <a:t>Loan System to </a:t>
            </a:r>
            <a:r>
              <a:rPr lang="en-US" b="1" u="sng" dirty="0">
                <a:solidFill>
                  <a:srgbClr val="003399"/>
                </a:solidFill>
                <a:latin typeface="Arial Narrow" pitchFamily="34" charset="0"/>
              </a:rPr>
              <a:t>Higher Education </a:t>
            </a:r>
            <a:r>
              <a:rPr lang="en-US" b="1" u="sng" dirty="0" smtClean="0">
                <a:solidFill>
                  <a:srgbClr val="003399"/>
                </a:solidFill>
                <a:latin typeface="Arial Narrow" pitchFamily="34" charset="0"/>
              </a:rPr>
              <a:t>Students</a:t>
            </a:r>
            <a:endParaRPr lang="en-US" sz="1800" b="1" u="sng" dirty="0" smtClean="0">
              <a:solidFill>
                <a:srgbClr val="003399"/>
              </a:solidFill>
              <a:latin typeface="Arial Narrow" pitchFamily="34" charset="0"/>
            </a:endParaRPr>
          </a:p>
          <a:p>
            <a:endParaRPr lang="pt-PT" sz="1800" u="sng" dirty="0" smtClean="0">
              <a:solidFill>
                <a:srgbClr val="003399"/>
              </a:solidFill>
              <a:latin typeface="Arial Narrow" pitchFamily="34" charset="0"/>
            </a:endParaRPr>
          </a:p>
          <a:p>
            <a:pPr algn="ctr">
              <a:buSzPct val="120000"/>
            </a:pPr>
            <a:r>
              <a:rPr lang="pt-PT" sz="1800" dirty="0" err="1" smtClean="0">
                <a:solidFill>
                  <a:srgbClr val="003399"/>
                </a:solidFill>
                <a:latin typeface="Arial Narrow" pitchFamily="34" charset="0"/>
              </a:rPr>
              <a:t>Recipients</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University</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students</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Post-graduations</a:t>
            </a:r>
            <a:r>
              <a:rPr lang="pt-PT" sz="1800" dirty="0" smtClean="0">
                <a:solidFill>
                  <a:srgbClr val="003399"/>
                </a:solidFill>
                <a:latin typeface="Arial Narrow" pitchFamily="34" charset="0"/>
              </a:rPr>
              <a:t>, </a:t>
            </a:r>
            <a:r>
              <a:rPr lang="pt-PT" sz="1800" dirty="0" err="1" smtClean="0">
                <a:solidFill>
                  <a:srgbClr val="003399"/>
                </a:solidFill>
                <a:latin typeface="Arial Narrow" pitchFamily="34" charset="0"/>
              </a:rPr>
              <a:t>Phd</a:t>
            </a:r>
            <a:r>
              <a:rPr lang="pt-PT" sz="1800" dirty="0" smtClean="0">
                <a:solidFill>
                  <a:srgbClr val="003399"/>
                </a:solidFill>
                <a:latin typeface="Arial Narrow" pitchFamily="34" charset="0"/>
              </a:rPr>
              <a:t>, etc. </a:t>
            </a:r>
          </a:p>
          <a:p>
            <a:pPr algn="just">
              <a:buSzPct val="120000"/>
            </a:pPr>
            <a:endParaRPr lang="pt-PT" sz="1800" dirty="0" smtClean="0">
              <a:solidFill>
                <a:srgbClr val="003399"/>
              </a:solidFill>
              <a:latin typeface="Arial Narrow" pitchFamily="34" charset="0"/>
            </a:endParaRPr>
          </a:p>
          <a:p>
            <a:pPr lvl="4">
              <a:buSzPct val="120000"/>
              <a:buBlip>
                <a:blip r:embed="rId5"/>
              </a:buBlip>
            </a:pPr>
            <a:r>
              <a:rPr lang="en-US" sz="1800" dirty="0" smtClean="0">
                <a:solidFill>
                  <a:srgbClr val="003399"/>
                </a:solidFill>
                <a:latin typeface="Arial Narrow" pitchFamily="34" charset="0"/>
              </a:rPr>
              <a:t>  Automatic credit lines opened by </a:t>
            </a:r>
            <a:r>
              <a:rPr lang="en-US" sz="1800" dirty="0" err="1" smtClean="0">
                <a:solidFill>
                  <a:srgbClr val="003399"/>
                </a:solidFill>
                <a:latin typeface="Arial Narrow" pitchFamily="34" charset="0"/>
              </a:rPr>
              <a:t>creditit</a:t>
            </a:r>
            <a:r>
              <a:rPr lang="en-US" sz="1800" dirty="0" smtClean="0">
                <a:solidFill>
                  <a:srgbClr val="003399"/>
                </a:solidFill>
                <a:latin typeface="Arial Narrow" pitchFamily="34" charset="0"/>
              </a:rPr>
              <a:t> </a:t>
            </a:r>
            <a:r>
              <a:rPr lang="en-US" sz="1800" dirty="0" err="1" smtClean="0">
                <a:solidFill>
                  <a:srgbClr val="003399"/>
                </a:solidFill>
                <a:latin typeface="Arial Narrow" pitchFamily="34" charset="0"/>
              </a:rPr>
              <a:t>instituitions</a:t>
            </a:r>
            <a:r>
              <a:rPr lang="en-US" sz="1800" dirty="0" smtClean="0">
                <a:solidFill>
                  <a:srgbClr val="003399"/>
                </a:solidFill>
                <a:latin typeface="Arial Narrow" pitchFamily="34" charset="0"/>
              </a:rPr>
              <a:t> </a:t>
            </a:r>
          </a:p>
          <a:p>
            <a:pPr lvl="5">
              <a:buSzPct val="120000"/>
              <a:buBlip>
                <a:blip r:embed="rId5"/>
              </a:buBlip>
            </a:pPr>
            <a:r>
              <a:rPr lang="pt-PT" sz="1800" dirty="0" smtClean="0">
                <a:solidFill>
                  <a:srgbClr val="003399"/>
                </a:solidFill>
                <a:latin typeface="Arial Narrow" pitchFamily="34" charset="0"/>
              </a:rPr>
              <a:t>  Mutual </a:t>
            </a:r>
            <a:r>
              <a:rPr lang="pt-PT" sz="1800" dirty="0" err="1" smtClean="0">
                <a:solidFill>
                  <a:srgbClr val="003399"/>
                </a:solidFill>
                <a:latin typeface="Arial Narrow" pitchFamily="34" charset="0"/>
              </a:rPr>
              <a:t>Guarantee</a:t>
            </a:r>
            <a:r>
              <a:rPr lang="pt-PT" sz="1800" dirty="0" smtClean="0">
                <a:solidFill>
                  <a:srgbClr val="003399"/>
                </a:solidFill>
                <a:latin typeface="Arial Narrow" pitchFamily="34" charset="0"/>
              </a:rPr>
              <a:t> Portfolio</a:t>
            </a:r>
          </a:p>
          <a:p>
            <a:pPr lvl="4">
              <a:lnSpc>
                <a:spcPct val="150000"/>
              </a:lnSpc>
              <a:buSzPct val="120000"/>
              <a:buBlip>
                <a:blip r:embed="rId5"/>
              </a:buBlip>
            </a:pPr>
            <a:r>
              <a:rPr lang="en-US" sz="1400" dirty="0" smtClean="0">
                <a:solidFill>
                  <a:srgbClr val="003399"/>
                </a:solidFill>
                <a:latin typeface="Arial Narrow" pitchFamily="34" charset="0"/>
              </a:rPr>
              <a:t>  1</a:t>
            </a:r>
            <a:r>
              <a:rPr lang="en-US" sz="1400" baseline="30000" dirty="0" smtClean="0">
                <a:solidFill>
                  <a:srgbClr val="003399"/>
                </a:solidFill>
                <a:latin typeface="Arial Narrow" pitchFamily="34" charset="0"/>
              </a:rPr>
              <a:t>st</a:t>
            </a:r>
            <a:r>
              <a:rPr lang="en-US" sz="1400" dirty="0" smtClean="0">
                <a:solidFill>
                  <a:srgbClr val="003399"/>
                </a:solidFill>
                <a:latin typeface="Arial Narrow" pitchFamily="34" charset="0"/>
              </a:rPr>
              <a:t> edition (November 2007/August 2008):</a:t>
            </a:r>
          </a:p>
          <a:p>
            <a:pPr lvl="5">
              <a:lnSpc>
                <a:spcPct val="150000"/>
              </a:lnSpc>
              <a:buSzPct val="120000"/>
            </a:pPr>
            <a:r>
              <a:rPr lang="en-US" sz="1400" dirty="0" smtClean="0">
                <a:solidFill>
                  <a:srgbClr val="003399"/>
                </a:solidFill>
                <a:latin typeface="Arial Narrow" pitchFamily="34" charset="0"/>
              </a:rPr>
              <a:t>3 302 contracts/students and 40,6 million </a:t>
            </a:r>
            <a:r>
              <a:rPr lang="en-US" sz="1400" dirty="0" err="1" smtClean="0">
                <a:solidFill>
                  <a:srgbClr val="003399"/>
                </a:solidFill>
                <a:latin typeface="Arial Narrow" pitchFamily="34" charset="0"/>
              </a:rPr>
              <a:t>euros</a:t>
            </a:r>
            <a:endParaRPr lang="en-US" sz="1400" dirty="0" smtClean="0">
              <a:solidFill>
                <a:srgbClr val="003399"/>
              </a:solidFill>
              <a:latin typeface="Arial Narrow" pitchFamily="34" charset="0"/>
            </a:endParaRPr>
          </a:p>
          <a:p>
            <a:pPr lvl="4">
              <a:lnSpc>
                <a:spcPct val="150000"/>
              </a:lnSpc>
              <a:buSzPct val="120000"/>
              <a:buBlip>
                <a:blip r:embed="rId5"/>
              </a:buBlip>
            </a:pPr>
            <a:r>
              <a:rPr lang="pt-PT" sz="1400" dirty="0" smtClean="0">
                <a:solidFill>
                  <a:srgbClr val="003399"/>
                </a:solidFill>
                <a:latin typeface="Arial Narrow" pitchFamily="34" charset="0"/>
              </a:rPr>
              <a:t>  2</a:t>
            </a:r>
            <a:r>
              <a:rPr lang="pt-PT" sz="1400" baseline="30000" dirty="0" smtClean="0">
                <a:solidFill>
                  <a:srgbClr val="003399"/>
                </a:solidFill>
                <a:latin typeface="Arial Narrow" pitchFamily="34" charset="0"/>
              </a:rPr>
              <a:t>nd</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edition</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September</a:t>
            </a:r>
            <a:r>
              <a:rPr lang="pt-PT" sz="1400" dirty="0" smtClean="0">
                <a:solidFill>
                  <a:srgbClr val="003399"/>
                </a:solidFill>
                <a:latin typeface="Arial Narrow" pitchFamily="34" charset="0"/>
              </a:rPr>
              <a:t> 2008/</a:t>
            </a:r>
            <a:r>
              <a:rPr lang="pt-PT" sz="1400" dirty="0" err="1" smtClean="0">
                <a:solidFill>
                  <a:srgbClr val="003399"/>
                </a:solidFill>
                <a:latin typeface="Arial Narrow" pitchFamily="34" charset="0"/>
              </a:rPr>
              <a:t>August</a:t>
            </a:r>
            <a:r>
              <a:rPr lang="pt-PT" sz="1400" dirty="0" smtClean="0">
                <a:solidFill>
                  <a:srgbClr val="003399"/>
                </a:solidFill>
                <a:latin typeface="Arial Narrow" pitchFamily="34" charset="0"/>
              </a:rPr>
              <a:t> 2009):</a:t>
            </a:r>
          </a:p>
          <a:p>
            <a:pPr lvl="5">
              <a:lnSpc>
                <a:spcPct val="150000"/>
              </a:lnSpc>
              <a:buSzPct val="120000"/>
            </a:pPr>
            <a:r>
              <a:rPr lang="pt-PT" sz="1400" dirty="0" smtClean="0">
                <a:solidFill>
                  <a:srgbClr val="003399"/>
                </a:solidFill>
                <a:latin typeface="Arial Narrow" pitchFamily="34" charset="0"/>
              </a:rPr>
              <a:t>3 886 </a:t>
            </a:r>
            <a:r>
              <a:rPr lang="pt-PT" sz="1400" dirty="0" err="1" smtClean="0">
                <a:solidFill>
                  <a:srgbClr val="003399"/>
                </a:solidFill>
                <a:latin typeface="Arial Narrow" pitchFamily="34" charset="0"/>
              </a:rPr>
              <a:t>contracts</a:t>
            </a:r>
            <a:r>
              <a:rPr lang="pt-PT" sz="1400" dirty="0" smtClean="0">
                <a:solidFill>
                  <a:srgbClr val="003399"/>
                </a:solidFill>
                <a:latin typeface="Arial Narrow" pitchFamily="34" charset="0"/>
              </a:rPr>
              <a:t>/</a:t>
            </a:r>
            <a:r>
              <a:rPr lang="pt-PT" sz="1400" dirty="0" err="1" smtClean="0">
                <a:solidFill>
                  <a:srgbClr val="003399"/>
                </a:solidFill>
                <a:latin typeface="Arial Narrow" pitchFamily="34" charset="0"/>
              </a:rPr>
              <a:t>students</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and</a:t>
            </a:r>
            <a:r>
              <a:rPr lang="pt-PT" sz="1400" dirty="0" smtClean="0">
                <a:solidFill>
                  <a:srgbClr val="003399"/>
                </a:solidFill>
                <a:latin typeface="Arial Narrow" pitchFamily="34" charset="0"/>
              </a:rPr>
              <a:t> 48,8 </a:t>
            </a:r>
            <a:r>
              <a:rPr lang="pt-PT" sz="1400" dirty="0" err="1" smtClean="0">
                <a:solidFill>
                  <a:srgbClr val="003399"/>
                </a:solidFill>
                <a:latin typeface="Arial Narrow" pitchFamily="34" charset="0"/>
              </a:rPr>
              <a:t>million</a:t>
            </a:r>
            <a:r>
              <a:rPr lang="pt-PT" sz="1400" dirty="0" smtClean="0">
                <a:solidFill>
                  <a:srgbClr val="003399"/>
                </a:solidFill>
                <a:latin typeface="Arial Narrow" pitchFamily="34" charset="0"/>
              </a:rPr>
              <a:t> euros</a:t>
            </a:r>
          </a:p>
          <a:p>
            <a:pPr lvl="4">
              <a:lnSpc>
                <a:spcPct val="150000"/>
              </a:lnSpc>
              <a:buSzPct val="120000"/>
              <a:buBlip>
                <a:blip r:embed="rId5"/>
              </a:buBlip>
            </a:pPr>
            <a:r>
              <a:rPr lang="pt-PT" sz="1400" dirty="0" smtClean="0">
                <a:solidFill>
                  <a:srgbClr val="003399"/>
                </a:solidFill>
                <a:latin typeface="Arial Narrow" pitchFamily="34" charset="0"/>
              </a:rPr>
              <a:t>  3</a:t>
            </a:r>
            <a:r>
              <a:rPr lang="pt-PT" sz="1400" baseline="30000" dirty="0" smtClean="0">
                <a:solidFill>
                  <a:srgbClr val="003399"/>
                </a:solidFill>
                <a:latin typeface="Arial Narrow" pitchFamily="34" charset="0"/>
              </a:rPr>
              <a:t>rd</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edition</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September</a:t>
            </a:r>
            <a:r>
              <a:rPr lang="pt-PT" sz="1400" dirty="0" smtClean="0">
                <a:solidFill>
                  <a:srgbClr val="003399"/>
                </a:solidFill>
                <a:latin typeface="Arial Narrow" pitchFamily="34" charset="0"/>
              </a:rPr>
              <a:t> 2009/</a:t>
            </a:r>
            <a:r>
              <a:rPr lang="pt-PT" sz="1400" dirty="0" err="1" smtClean="0">
                <a:solidFill>
                  <a:srgbClr val="003399"/>
                </a:solidFill>
                <a:latin typeface="Arial Narrow" pitchFamily="34" charset="0"/>
              </a:rPr>
              <a:t>August</a:t>
            </a:r>
            <a:r>
              <a:rPr lang="pt-PT" sz="1400" dirty="0" smtClean="0">
                <a:solidFill>
                  <a:srgbClr val="003399"/>
                </a:solidFill>
                <a:latin typeface="Arial Narrow" pitchFamily="34" charset="0"/>
              </a:rPr>
              <a:t> 2010):</a:t>
            </a:r>
          </a:p>
          <a:p>
            <a:pPr lvl="5">
              <a:lnSpc>
                <a:spcPct val="150000"/>
              </a:lnSpc>
              <a:buSzPct val="120000"/>
            </a:pPr>
            <a:r>
              <a:rPr lang="pt-PT" sz="1400" dirty="0" smtClean="0">
                <a:solidFill>
                  <a:srgbClr val="003399"/>
                </a:solidFill>
                <a:latin typeface="Arial Narrow" pitchFamily="34" charset="0"/>
              </a:rPr>
              <a:t>4 074 </a:t>
            </a:r>
            <a:r>
              <a:rPr lang="pt-PT" sz="1400" dirty="0" err="1" smtClean="0">
                <a:solidFill>
                  <a:srgbClr val="003399"/>
                </a:solidFill>
                <a:latin typeface="Arial Narrow" pitchFamily="34" charset="0"/>
              </a:rPr>
              <a:t>contracts</a:t>
            </a:r>
            <a:r>
              <a:rPr lang="pt-PT" sz="1400" dirty="0" smtClean="0">
                <a:solidFill>
                  <a:srgbClr val="003399"/>
                </a:solidFill>
                <a:latin typeface="Arial Narrow" pitchFamily="34" charset="0"/>
              </a:rPr>
              <a:t>/</a:t>
            </a:r>
            <a:r>
              <a:rPr lang="pt-PT" sz="1400" dirty="0" err="1" smtClean="0">
                <a:solidFill>
                  <a:srgbClr val="003399"/>
                </a:solidFill>
                <a:latin typeface="Arial Narrow" pitchFamily="34" charset="0"/>
              </a:rPr>
              <a:t>students</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and</a:t>
            </a:r>
            <a:r>
              <a:rPr lang="pt-PT" sz="1400" dirty="0" smtClean="0">
                <a:solidFill>
                  <a:srgbClr val="003399"/>
                </a:solidFill>
                <a:latin typeface="Arial Narrow" pitchFamily="34" charset="0"/>
              </a:rPr>
              <a:t> 45 </a:t>
            </a:r>
            <a:r>
              <a:rPr lang="pt-PT" sz="1400" dirty="0" err="1" smtClean="0">
                <a:solidFill>
                  <a:srgbClr val="003399"/>
                </a:solidFill>
                <a:latin typeface="Arial Narrow" pitchFamily="34" charset="0"/>
              </a:rPr>
              <a:t>million</a:t>
            </a:r>
            <a:r>
              <a:rPr lang="pt-PT" sz="1400" dirty="0" smtClean="0">
                <a:solidFill>
                  <a:srgbClr val="003399"/>
                </a:solidFill>
                <a:latin typeface="Arial Narrow" pitchFamily="34" charset="0"/>
              </a:rPr>
              <a:t> euros</a:t>
            </a:r>
          </a:p>
          <a:p>
            <a:pPr lvl="4">
              <a:lnSpc>
                <a:spcPct val="150000"/>
              </a:lnSpc>
              <a:buSzPct val="120000"/>
              <a:buBlip>
                <a:blip r:embed="rId5"/>
              </a:buBlip>
            </a:pPr>
            <a:r>
              <a:rPr lang="en-US" sz="1400" dirty="0" smtClean="0">
                <a:solidFill>
                  <a:srgbClr val="003399"/>
                </a:solidFill>
                <a:latin typeface="Arial Narrow" pitchFamily="34" charset="0"/>
              </a:rPr>
              <a:t>  4</a:t>
            </a:r>
            <a:r>
              <a:rPr lang="en-US" sz="1400" baseline="30000" dirty="0" smtClean="0">
                <a:solidFill>
                  <a:srgbClr val="003399"/>
                </a:solidFill>
                <a:latin typeface="Arial Narrow" pitchFamily="34" charset="0"/>
              </a:rPr>
              <a:t>th</a:t>
            </a:r>
            <a:r>
              <a:rPr lang="en-US" sz="1400" dirty="0" smtClean="0">
                <a:solidFill>
                  <a:srgbClr val="003399"/>
                </a:solidFill>
                <a:latin typeface="Arial Narrow" pitchFamily="34" charset="0"/>
              </a:rPr>
              <a:t> edition (September 2010/August 2011):</a:t>
            </a:r>
          </a:p>
          <a:p>
            <a:pPr lvl="5">
              <a:lnSpc>
                <a:spcPct val="150000"/>
              </a:lnSpc>
              <a:buSzPct val="120000"/>
            </a:pPr>
            <a:r>
              <a:rPr lang="en-US" sz="1400" dirty="0" smtClean="0">
                <a:solidFill>
                  <a:srgbClr val="003399"/>
                </a:solidFill>
                <a:latin typeface="Arial Narrow" pitchFamily="34" charset="0"/>
              </a:rPr>
              <a:t>4 537 contracts/students and 22 million </a:t>
            </a:r>
            <a:r>
              <a:rPr lang="en-US" sz="1400" dirty="0" err="1" smtClean="0">
                <a:solidFill>
                  <a:srgbClr val="003399"/>
                </a:solidFill>
                <a:latin typeface="Arial Narrow" pitchFamily="34" charset="0"/>
              </a:rPr>
              <a:t>euros</a:t>
            </a:r>
            <a:endParaRPr lang="en-US" sz="1400" dirty="0" smtClean="0">
              <a:solidFill>
                <a:srgbClr val="003399"/>
              </a:solidFill>
              <a:latin typeface="Arial Narrow" pitchFamily="34" charset="0"/>
            </a:endParaRPr>
          </a:p>
          <a:p>
            <a:pPr lvl="4">
              <a:lnSpc>
                <a:spcPct val="150000"/>
              </a:lnSpc>
              <a:buSzPct val="120000"/>
              <a:buBlip>
                <a:blip r:embed="rId5"/>
              </a:buBlip>
            </a:pPr>
            <a:r>
              <a:rPr lang="pt-PT" sz="1400" dirty="0" smtClean="0">
                <a:solidFill>
                  <a:srgbClr val="003399"/>
                </a:solidFill>
                <a:latin typeface="Arial Narrow" pitchFamily="34" charset="0"/>
              </a:rPr>
              <a:t> 5th </a:t>
            </a:r>
            <a:r>
              <a:rPr lang="pt-PT" sz="1400" dirty="0" err="1" smtClean="0">
                <a:solidFill>
                  <a:srgbClr val="003399"/>
                </a:solidFill>
                <a:latin typeface="Arial Narrow" pitchFamily="34" charset="0"/>
              </a:rPr>
              <a:t>edition</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September</a:t>
            </a:r>
            <a:r>
              <a:rPr lang="pt-PT" sz="1400" dirty="0" smtClean="0">
                <a:solidFill>
                  <a:srgbClr val="003399"/>
                </a:solidFill>
                <a:latin typeface="Arial Narrow" pitchFamily="34" charset="0"/>
              </a:rPr>
              <a:t> 2011/</a:t>
            </a:r>
            <a:r>
              <a:rPr lang="pt-PT" sz="1400" dirty="0" err="1" smtClean="0">
                <a:solidFill>
                  <a:srgbClr val="003399"/>
                </a:solidFill>
                <a:latin typeface="Arial Narrow" pitchFamily="34" charset="0"/>
              </a:rPr>
              <a:t>August</a:t>
            </a:r>
            <a:r>
              <a:rPr lang="pt-PT" sz="1400" dirty="0" smtClean="0">
                <a:solidFill>
                  <a:srgbClr val="003399"/>
                </a:solidFill>
                <a:latin typeface="Arial Narrow" pitchFamily="34" charset="0"/>
              </a:rPr>
              <a:t> 2012):</a:t>
            </a:r>
          </a:p>
          <a:p>
            <a:pPr lvl="5">
              <a:lnSpc>
                <a:spcPct val="150000"/>
              </a:lnSpc>
              <a:buSzPct val="120000"/>
            </a:pPr>
            <a:r>
              <a:rPr lang="pt-PT" sz="1400" dirty="0" smtClean="0">
                <a:solidFill>
                  <a:srgbClr val="003399"/>
                </a:solidFill>
                <a:latin typeface="Arial Narrow" pitchFamily="34" charset="0"/>
              </a:rPr>
              <a:t> 2 030 </a:t>
            </a:r>
            <a:r>
              <a:rPr lang="pt-PT" sz="1400" dirty="0" err="1" smtClean="0">
                <a:solidFill>
                  <a:srgbClr val="003399"/>
                </a:solidFill>
                <a:latin typeface="Arial Narrow" pitchFamily="34" charset="0"/>
              </a:rPr>
              <a:t>contracts</a:t>
            </a:r>
            <a:r>
              <a:rPr lang="pt-PT" sz="1400" dirty="0" smtClean="0">
                <a:solidFill>
                  <a:srgbClr val="003399"/>
                </a:solidFill>
                <a:latin typeface="Arial Narrow" pitchFamily="34" charset="0"/>
              </a:rPr>
              <a:t>/</a:t>
            </a:r>
            <a:r>
              <a:rPr lang="pt-PT" sz="1400" dirty="0" err="1" smtClean="0">
                <a:solidFill>
                  <a:srgbClr val="003399"/>
                </a:solidFill>
                <a:latin typeface="Arial Narrow" pitchFamily="34" charset="0"/>
              </a:rPr>
              <a:t>students</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and</a:t>
            </a:r>
            <a:r>
              <a:rPr lang="pt-PT" sz="1400" dirty="0" smtClean="0">
                <a:solidFill>
                  <a:srgbClr val="003399"/>
                </a:solidFill>
                <a:latin typeface="Arial Narrow" pitchFamily="34" charset="0"/>
              </a:rPr>
              <a:t> 21,8 </a:t>
            </a:r>
            <a:r>
              <a:rPr lang="pt-PT" sz="1400" dirty="0" err="1" smtClean="0">
                <a:solidFill>
                  <a:srgbClr val="003399"/>
                </a:solidFill>
                <a:latin typeface="Arial Narrow" pitchFamily="34" charset="0"/>
              </a:rPr>
              <a:t>million</a:t>
            </a:r>
            <a:r>
              <a:rPr lang="pt-PT" sz="1400" dirty="0" smtClean="0">
                <a:solidFill>
                  <a:srgbClr val="003399"/>
                </a:solidFill>
                <a:latin typeface="Arial Narrow" pitchFamily="34" charset="0"/>
              </a:rPr>
              <a:t> euros</a:t>
            </a:r>
          </a:p>
          <a:p>
            <a:pPr lvl="4">
              <a:lnSpc>
                <a:spcPct val="150000"/>
              </a:lnSpc>
              <a:buSzPct val="120000"/>
              <a:buBlip>
                <a:blip r:embed="rId5"/>
              </a:buBlip>
            </a:pPr>
            <a:r>
              <a:rPr lang="pt-PT" sz="1400" dirty="0" smtClean="0">
                <a:solidFill>
                  <a:srgbClr val="003399"/>
                </a:solidFill>
                <a:latin typeface="Arial Narrow" pitchFamily="34" charset="0"/>
              </a:rPr>
              <a:t>6th </a:t>
            </a:r>
            <a:r>
              <a:rPr lang="pt-PT" sz="1400" dirty="0" err="1" smtClean="0">
                <a:solidFill>
                  <a:srgbClr val="003399"/>
                </a:solidFill>
                <a:latin typeface="Arial Narrow" pitchFamily="34" charset="0"/>
              </a:rPr>
              <a:t>edition</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September</a:t>
            </a:r>
            <a:r>
              <a:rPr lang="pt-PT" sz="1400" dirty="0" smtClean="0">
                <a:solidFill>
                  <a:srgbClr val="003399"/>
                </a:solidFill>
                <a:latin typeface="Arial Narrow" pitchFamily="34" charset="0"/>
              </a:rPr>
              <a:t> 2012/</a:t>
            </a:r>
            <a:r>
              <a:rPr lang="pt-PT" sz="1400" dirty="0" err="1" smtClean="0">
                <a:solidFill>
                  <a:srgbClr val="003399"/>
                </a:solidFill>
                <a:latin typeface="Arial Narrow" pitchFamily="34" charset="0"/>
              </a:rPr>
              <a:t>August</a:t>
            </a:r>
            <a:r>
              <a:rPr lang="pt-PT" sz="1400" dirty="0" smtClean="0">
                <a:solidFill>
                  <a:srgbClr val="003399"/>
                </a:solidFill>
                <a:latin typeface="Arial Narrow" pitchFamily="34" charset="0"/>
              </a:rPr>
              <a:t> 2013):</a:t>
            </a:r>
          </a:p>
          <a:p>
            <a:pPr lvl="5">
              <a:lnSpc>
                <a:spcPct val="150000"/>
              </a:lnSpc>
              <a:buSzPct val="120000"/>
            </a:pPr>
            <a:r>
              <a:rPr lang="pt-PT" sz="1400" dirty="0" smtClean="0">
                <a:solidFill>
                  <a:srgbClr val="003399"/>
                </a:solidFill>
                <a:latin typeface="Arial Narrow" pitchFamily="34" charset="0"/>
              </a:rPr>
              <a:t>1 850 </a:t>
            </a:r>
            <a:r>
              <a:rPr lang="pt-PT" sz="1400" dirty="0" err="1" smtClean="0">
                <a:solidFill>
                  <a:srgbClr val="003399"/>
                </a:solidFill>
                <a:latin typeface="Arial Narrow" pitchFamily="34" charset="0"/>
              </a:rPr>
              <a:t>contracts</a:t>
            </a:r>
            <a:r>
              <a:rPr lang="pt-PT" sz="1400" dirty="0" smtClean="0">
                <a:solidFill>
                  <a:srgbClr val="003399"/>
                </a:solidFill>
                <a:latin typeface="Arial Narrow" pitchFamily="34" charset="0"/>
              </a:rPr>
              <a:t>/</a:t>
            </a:r>
            <a:r>
              <a:rPr lang="pt-PT" sz="1400" dirty="0" err="1" smtClean="0">
                <a:solidFill>
                  <a:srgbClr val="003399"/>
                </a:solidFill>
                <a:latin typeface="Arial Narrow" pitchFamily="34" charset="0"/>
              </a:rPr>
              <a:t>students</a:t>
            </a:r>
            <a:r>
              <a:rPr lang="pt-PT" sz="1400" dirty="0" smtClean="0">
                <a:solidFill>
                  <a:srgbClr val="003399"/>
                </a:solidFill>
                <a:latin typeface="Arial Narrow" pitchFamily="34" charset="0"/>
              </a:rPr>
              <a:t> </a:t>
            </a:r>
            <a:r>
              <a:rPr lang="pt-PT" sz="1400" dirty="0" err="1" smtClean="0">
                <a:solidFill>
                  <a:srgbClr val="003399"/>
                </a:solidFill>
                <a:latin typeface="Arial Narrow" pitchFamily="34" charset="0"/>
              </a:rPr>
              <a:t>and</a:t>
            </a:r>
            <a:r>
              <a:rPr lang="pt-PT" sz="1400" dirty="0" smtClean="0">
                <a:solidFill>
                  <a:srgbClr val="003399"/>
                </a:solidFill>
                <a:latin typeface="Arial Narrow" pitchFamily="34" charset="0"/>
              </a:rPr>
              <a:t> 22,5 </a:t>
            </a:r>
            <a:r>
              <a:rPr lang="pt-PT" sz="1400" dirty="0" err="1" smtClean="0">
                <a:solidFill>
                  <a:srgbClr val="003399"/>
                </a:solidFill>
                <a:latin typeface="Arial Narrow" pitchFamily="34" charset="0"/>
              </a:rPr>
              <a:t>million</a:t>
            </a:r>
            <a:r>
              <a:rPr lang="pt-PT" sz="1400" dirty="0" smtClean="0">
                <a:solidFill>
                  <a:srgbClr val="003399"/>
                </a:solidFill>
                <a:latin typeface="Arial Narrow" pitchFamily="34" charset="0"/>
              </a:rPr>
              <a:t> euros</a:t>
            </a:r>
            <a:endParaRPr lang="pt-PT" sz="1800" dirty="0">
              <a:latin typeface="Arial Narrow" pitchFamily="34" charset="0"/>
            </a:endParaRPr>
          </a:p>
        </p:txBody>
      </p:sp>
      <p:sp>
        <p:nvSpPr>
          <p:cNvPr id="15" name="Rectangle 35"/>
          <p:cNvSpPr txBox="1">
            <a:spLocks noChangeArrowheads="1"/>
          </p:cNvSpPr>
          <p:nvPr/>
        </p:nvSpPr>
        <p:spPr bwMode="auto">
          <a:xfrm>
            <a:off x="2857500" y="119115"/>
            <a:ext cx="6172199"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2400" dirty="0" smtClean="0">
                <a:solidFill>
                  <a:schemeClr val="bg1"/>
                </a:solidFill>
                <a:latin typeface="Futura Md" pitchFamily="34" charset="0"/>
              </a:rPr>
              <a:t>GROWTH DYNAMIC =&gt; INOVATION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90575" y="1488679"/>
            <a:ext cx="7620000" cy="5230112"/>
          </a:xfrm>
          <a:prstGeom prst="rect">
            <a:avLst/>
          </a:prstGeom>
          <a:noFill/>
          <a:ln w="9525">
            <a:noFill/>
            <a:miter lim="800000"/>
            <a:headEnd/>
            <a:tailEnd/>
          </a:ln>
          <a:effectLst/>
        </p:spPr>
      </p:pic>
      <p:sp>
        <p:nvSpPr>
          <p:cNvPr id="17411" name="Rectangle 35"/>
          <p:cNvSpPr>
            <a:spLocks noChangeArrowheads="1"/>
          </p:cNvSpPr>
          <p:nvPr/>
        </p:nvSpPr>
        <p:spPr bwMode="gray">
          <a:xfrm>
            <a:off x="2265363" y="0"/>
            <a:ext cx="6878637" cy="600075"/>
          </a:xfrm>
          <a:prstGeom prst="rect">
            <a:avLst/>
          </a:prstGeom>
          <a:noFill/>
          <a:ln w="9525">
            <a:noFill/>
            <a:miter lim="800000"/>
            <a:headEnd/>
            <a:tailEnd/>
          </a:ln>
        </p:spPr>
        <p:txBody>
          <a:bodyPr lIns="0" rIns="0" anchor="ctr"/>
          <a:lstStyle/>
          <a:p>
            <a:pPr eaLnBrk="0" hangingPunct="0">
              <a:lnSpc>
                <a:spcPct val="95000"/>
              </a:lnSpc>
            </a:pPr>
            <a:endParaRPr lang="pt-PT" sz="2600" b="1" noProof="1">
              <a:solidFill>
                <a:srgbClr val="00008A"/>
              </a:solidFill>
              <a:latin typeface="Calibri" pitchFamily="34" charset="0"/>
            </a:endParaRPr>
          </a:p>
        </p:txBody>
      </p:sp>
      <p:pic>
        <p:nvPicPr>
          <p:cNvPr id="9"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4" cstate="print"/>
          <a:stretch>
            <a:fillRect/>
          </a:stretch>
        </p:blipFill>
        <p:spPr>
          <a:xfrm>
            <a:off x="287439" y="200486"/>
            <a:ext cx="1789969" cy="949911"/>
          </a:xfrm>
          <a:prstGeom prst="rect">
            <a:avLst/>
          </a:prstGeom>
        </p:spPr>
      </p:pic>
      <p:sp>
        <p:nvSpPr>
          <p:cNvPr id="11" name="Rectangle 35"/>
          <p:cNvSpPr txBox="1">
            <a:spLocks noChangeArrowheads="1"/>
          </p:cNvSpPr>
          <p:nvPr/>
        </p:nvSpPr>
        <p:spPr bwMode="auto">
          <a:xfrm>
            <a:off x="3036889" y="214950"/>
            <a:ext cx="6030912" cy="81121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algn="ctr" fontAlgn="auto">
              <a:spcBef>
                <a:spcPts val="0"/>
              </a:spcBef>
              <a:spcAft>
                <a:spcPts val="0"/>
              </a:spcAft>
            </a:pPr>
            <a:r>
              <a:rPr lang="en-US" sz="2400" cap="all" dirty="0" smtClean="0">
                <a:solidFill>
                  <a:schemeClr val="bg1"/>
                </a:solidFill>
                <a:latin typeface="Futura Md" pitchFamily="34" charset="0"/>
              </a:rPr>
              <a:t>Accumulated issued guarantees and outstanding portfolio OF THE SCHEME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 5"/>
          <p:cNvSpPr/>
          <p:nvPr/>
        </p:nvSpPr>
        <p:spPr>
          <a:xfrm rot="11428583">
            <a:off x="1087543" y="3277209"/>
            <a:ext cx="1404000" cy="1404000"/>
          </a:xfrm>
          <a:prstGeom prst="gear6">
            <a:avLst>
              <a:gd name="adj1" fmla="val 14867"/>
              <a:gd name="adj2" fmla="val 3526"/>
            </a:avLst>
          </a:prstGeom>
          <a:solidFill>
            <a:srgbClr val="93CDDD"/>
          </a:solidFill>
          <a:scene3d>
            <a:camera prst="isometricOffAxis2Right">
              <a:rot lat="1908000" lon="20178000" rev="79200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11637"/>
              <a:satOff val="16422"/>
              <a:lumOff val="20661"/>
              <a:alphaOff val="0"/>
            </a:schemeClr>
          </a:fillRef>
          <a:effectRef idx="2">
            <a:schemeClr val="accent1">
              <a:shade val="50000"/>
              <a:hueOff val="11637"/>
              <a:satOff val="16422"/>
              <a:lumOff val="20661"/>
              <a:alphaOff val="0"/>
            </a:schemeClr>
          </a:effectRef>
          <a:fontRef idx="minor">
            <a:schemeClr val="lt1"/>
          </a:fontRef>
        </p:style>
      </p:sp>
      <p:grpSp>
        <p:nvGrpSpPr>
          <p:cNvPr id="2" name="Diagram group"/>
          <p:cNvGrpSpPr/>
          <p:nvPr/>
        </p:nvGrpSpPr>
        <p:grpSpPr>
          <a:xfrm rot="10062946">
            <a:off x="1685112" y="4580379"/>
            <a:ext cx="1936886" cy="2016115"/>
            <a:chOff x="2728167" y="890081"/>
            <a:chExt cx="2939318" cy="3345952"/>
          </a:xfrm>
          <a:effectLst/>
          <a:scene3d>
            <a:camera prst="isometricOffAxis2Right">
              <a:rot lat="1908000" lon="20178000" rev="792000"/>
            </a:camera>
            <a:lightRig rig="soft" dir="t"/>
            <a:backdrop>
              <a:anchor x="0" y="0" z="-210000"/>
              <a:norm dx="0" dy="0" dz="914400"/>
              <a:up dx="0" dy="914400" dz="0"/>
            </a:backdrop>
          </a:scene3d>
        </p:grpSpPr>
        <p:sp>
          <p:nvSpPr>
            <p:cNvPr id="9" name=" 4"/>
            <p:cNvSpPr/>
            <p:nvPr/>
          </p:nvSpPr>
          <p:spPr>
            <a:xfrm>
              <a:off x="2728167" y="2884618"/>
              <a:ext cx="1359758" cy="1351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sp3d extrusionH="28000" prstMaterial="matte"/>
            </a:bodyPr>
            <a:lstStyle/>
            <a:p>
              <a:pPr algn="ctr" defTabSz="2889250" fontAlgn="auto">
                <a:lnSpc>
                  <a:spcPct val="90000"/>
                </a:lnSpc>
                <a:spcAft>
                  <a:spcPct val="35000"/>
                </a:spcAft>
              </a:pPr>
              <a:endParaRPr lang="pt-PT" sz="6500" dirty="0">
                <a:solidFill>
                  <a:prstClr val="white"/>
                </a:solidFill>
              </a:endParaRPr>
            </a:p>
          </p:txBody>
        </p:sp>
        <p:sp>
          <p:nvSpPr>
            <p:cNvPr id="7" name=" 6"/>
            <p:cNvSpPr/>
            <p:nvPr/>
          </p:nvSpPr>
          <p:spPr>
            <a:xfrm>
              <a:off x="4161193" y="890081"/>
              <a:ext cx="1506292" cy="15062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sp3d extrusionH="28000" prstMaterial="matte"/>
            </a:bodyPr>
            <a:lstStyle/>
            <a:p>
              <a:pPr algn="ctr" defTabSz="2889250" fontAlgn="auto">
                <a:lnSpc>
                  <a:spcPct val="90000"/>
                </a:lnSpc>
                <a:spcAft>
                  <a:spcPct val="35000"/>
                </a:spcAft>
              </a:pPr>
              <a:endParaRPr lang="pt-PT" sz="6500" dirty="0">
                <a:solidFill>
                  <a:prstClr val="white"/>
                </a:solidFill>
              </a:endParaRPr>
            </a:p>
          </p:txBody>
        </p:sp>
      </p:grpSp>
      <p:sp>
        <p:nvSpPr>
          <p:cNvPr id="22" name="TextBox 19"/>
          <p:cNvSpPr txBox="1">
            <a:spLocks noChangeArrowheads="1"/>
          </p:cNvSpPr>
          <p:nvPr/>
        </p:nvSpPr>
        <p:spPr bwMode="auto">
          <a:xfrm>
            <a:off x="-40453" y="4084542"/>
            <a:ext cx="1012053" cy="461665"/>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200" b="1" dirty="0" smtClean="0">
                <a:solidFill>
                  <a:srgbClr val="00008A"/>
                </a:solidFill>
                <a:latin typeface="Arial Narrow" pitchFamily="34" charset="0"/>
                <a:cs typeface="+mn-cs"/>
              </a:rPr>
              <a:t>Private Investment</a:t>
            </a:r>
          </a:p>
        </p:txBody>
      </p:sp>
      <p:sp>
        <p:nvSpPr>
          <p:cNvPr id="23" name="TextBox 18"/>
          <p:cNvSpPr txBox="1">
            <a:spLocks noChangeArrowheads="1"/>
          </p:cNvSpPr>
          <p:nvPr/>
        </p:nvSpPr>
        <p:spPr bwMode="auto">
          <a:xfrm>
            <a:off x="466560" y="3320496"/>
            <a:ext cx="1181100" cy="461665"/>
          </a:xfrm>
          <a:prstGeom prst="rect">
            <a:avLst/>
          </a:prstGeom>
          <a:noFill/>
          <a:ln w="9525">
            <a:noFill/>
            <a:miter lim="800000"/>
            <a:headEnd/>
            <a:tailEnd/>
          </a:ln>
        </p:spPr>
        <p:txBody>
          <a:bodyPr>
            <a:spAutoFit/>
          </a:bodyPr>
          <a:lstStyle/>
          <a:p>
            <a:pPr algn="ctr" fontAlgn="auto">
              <a:spcBef>
                <a:spcPts val="0"/>
              </a:spcBef>
              <a:spcAft>
                <a:spcPts val="0"/>
              </a:spcAft>
            </a:pPr>
            <a:r>
              <a:rPr lang="en-US" sz="1200" b="1" dirty="0" smtClean="0">
                <a:solidFill>
                  <a:srgbClr val="000066"/>
                </a:solidFill>
                <a:latin typeface="Arial Narrow" pitchFamily="34" charset="0"/>
                <a:cs typeface="+mn-cs"/>
              </a:rPr>
              <a:t>Public Investment</a:t>
            </a:r>
          </a:p>
        </p:txBody>
      </p:sp>
      <p:sp>
        <p:nvSpPr>
          <p:cNvPr id="30" name="TextBox 22"/>
          <p:cNvSpPr txBox="1"/>
          <p:nvPr/>
        </p:nvSpPr>
        <p:spPr>
          <a:xfrm>
            <a:off x="0" y="6457890"/>
            <a:ext cx="1790875" cy="400110"/>
          </a:xfrm>
          <a:prstGeom prst="rect">
            <a:avLst/>
          </a:prstGeom>
          <a:noFill/>
        </p:spPr>
        <p:txBody>
          <a:bodyPr wrap="none" rtlCol="0">
            <a:spAutoFit/>
          </a:bodyPr>
          <a:lstStyle/>
          <a:p>
            <a:pPr fontAlgn="auto">
              <a:spcBef>
                <a:spcPts val="0"/>
              </a:spcBef>
              <a:spcAft>
                <a:spcPts val="0"/>
              </a:spcAft>
            </a:pPr>
            <a:r>
              <a:rPr lang="en-US" sz="1000" baseline="30000" dirty="0" smtClean="0">
                <a:solidFill>
                  <a:srgbClr val="000066"/>
                </a:solidFill>
                <a:latin typeface="Arial Narrow" pitchFamily="34" charset="0"/>
                <a:cs typeface="+mn-cs"/>
              </a:rPr>
              <a:t>(1)</a:t>
            </a:r>
            <a:r>
              <a:rPr lang="en-US" sz="1000" dirty="0" smtClean="0">
                <a:solidFill>
                  <a:srgbClr val="000066"/>
                </a:solidFill>
                <a:latin typeface="Arial Narrow" pitchFamily="34" charset="0"/>
                <a:cs typeface="+mn-cs"/>
              </a:rPr>
              <a:t>  Includes renewals</a:t>
            </a:r>
          </a:p>
          <a:p>
            <a:pPr fontAlgn="auto">
              <a:spcBef>
                <a:spcPts val="0"/>
              </a:spcBef>
              <a:spcAft>
                <a:spcPts val="0"/>
              </a:spcAft>
            </a:pPr>
            <a:r>
              <a:rPr lang="en-US" sz="1000" baseline="30000" dirty="0" smtClean="0">
                <a:solidFill>
                  <a:srgbClr val="000066"/>
                </a:solidFill>
                <a:latin typeface="Arial Narrow" pitchFamily="34" charset="0"/>
              </a:rPr>
              <a:t>(2)</a:t>
            </a:r>
            <a:r>
              <a:rPr lang="en-US" sz="1000" dirty="0" smtClean="0">
                <a:solidFill>
                  <a:srgbClr val="000066"/>
                </a:solidFill>
                <a:latin typeface="Arial Narrow" pitchFamily="34" charset="0"/>
              </a:rPr>
              <a:t>  Includes renewals and plafonds</a:t>
            </a:r>
            <a:endParaRPr lang="en-US" sz="1000" dirty="0" smtClean="0">
              <a:solidFill>
                <a:srgbClr val="000066"/>
              </a:solidFill>
              <a:latin typeface="Arial Narrow" pitchFamily="34" charset="0"/>
              <a:cs typeface="+mn-cs"/>
            </a:endParaRPr>
          </a:p>
        </p:txBody>
      </p:sp>
      <p:sp>
        <p:nvSpPr>
          <p:cNvPr id="37" name=" 3"/>
          <p:cNvSpPr/>
          <p:nvPr/>
        </p:nvSpPr>
        <p:spPr>
          <a:xfrm rot="14751015">
            <a:off x="-183764" y="3906053"/>
            <a:ext cx="1800000" cy="1530000"/>
          </a:xfrm>
          <a:prstGeom prst="leftCircularArrow">
            <a:avLst>
              <a:gd name="adj1" fmla="val 6452"/>
              <a:gd name="adj2" fmla="val 429999"/>
              <a:gd name="adj3" fmla="val 10489124"/>
              <a:gd name="adj4" fmla="val 13077194"/>
              <a:gd name="adj5" fmla="val 7527"/>
            </a:avLst>
          </a:prstGeom>
          <a:solidFill>
            <a:schemeClr val="accent3">
              <a:lumMod val="75000"/>
            </a:schemeClr>
          </a:solidFill>
          <a:effectLst>
            <a:outerShdw blurRad="50800" dist="38100" dir="5400000" algn="t" rotWithShape="0">
              <a:schemeClr val="bg1">
                <a:alpha val="40000"/>
              </a:schemeClr>
            </a:outerShdw>
          </a:effectLst>
          <a:scene3d>
            <a:camera prst="obliqueBottomLeft"/>
            <a:lightRig rig="threePt" dir="t"/>
          </a:scene3d>
          <a:sp3d extrusionH="76200" contourW="12700">
            <a:bevelB/>
            <a:extrusionClr>
              <a:schemeClr val="accent1">
                <a:lumMod val="20000"/>
                <a:lumOff val="80000"/>
              </a:schemeClr>
            </a:extrusionClr>
            <a:contourClr>
              <a:schemeClr val="accent1">
                <a:lumMod val="20000"/>
                <a:lumOff val="8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 3"/>
          <p:cNvSpPr/>
          <p:nvPr/>
        </p:nvSpPr>
        <p:spPr>
          <a:xfrm rot="5632135" flipV="1">
            <a:off x="901451" y="3187387"/>
            <a:ext cx="1980000" cy="1710000"/>
          </a:xfrm>
          <a:prstGeom prst="leftCircularArrow">
            <a:avLst>
              <a:gd name="adj1" fmla="val 6452"/>
              <a:gd name="adj2" fmla="val 429999"/>
              <a:gd name="adj3" fmla="val 10489124"/>
              <a:gd name="adj4" fmla="val 13077194"/>
              <a:gd name="adj5" fmla="val 7527"/>
            </a:avLst>
          </a:prstGeom>
          <a:solidFill>
            <a:schemeClr val="accent3">
              <a:lumMod val="75000"/>
            </a:schemeClr>
          </a:solidFill>
          <a:effectLst>
            <a:outerShdw blurRad="50800" dist="38100" dir="5400000" algn="t" rotWithShape="0">
              <a:schemeClr val="bg1">
                <a:alpha val="40000"/>
              </a:schemeClr>
            </a:outerShdw>
          </a:effectLst>
          <a:scene3d>
            <a:camera prst="obliqueBottomRight"/>
            <a:lightRig rig="threePt" dir="t"/>
          </a:scene3d>
          <a:sp3d extrusionH="76200" contourW="12700">
            <a:bevelB w="165100" prst="coolSlant"/>
            <a:extrusionClr>
              <a:schemeClr val="accent1">
                <a:lumMod val="20000"/>
                <a:lumOff val="80000"/>
              </a:schemeClr>
            </a:extrusionClr>
            <a:contourClr>
              <a:schemeClr val="accent1">
                <a:lumMod val="20000"/>
                <a:lumOff val="8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 3"/>
          <p:cNvSpPr/>
          <p:nvPr/>
        </p:nvSpPr>
        <p:spPr>
          <a:xfrm rot="14982408">
            <a:off x="1511005" y="4023606"/>
            <a:ext cx="2160000" cy="1890000"/>
          </a:xfrm>
          <a:prstGeom prst="leftCircularArrow">
            <a:avLst>
              <a:gd name="adj1" fmla="val 6452"/>
              <a:gd name="adj2" fmla="val 429999"/>
              <a:gd name="adj3" fmla="val 10489124"/>
              <a:gd name="adj4" fmla="val 13077194"/>
              <a:gd name="adj5" fmla="val 7527"/>
            </a:avLst>
          </a:prstGeom>
          <a:solidFill>
            <a:schemeClr val="accent3">
              <a:lumMod val="75000"/>
            </a:schemeClr>
          </a:solidFill>
          <a:effectLst>
            <a:outerShdw blurRad="50800" dist="38100" dir="5400000" algn="t" rotWithShape="0">
              <a:schemeClr val="bg1">
                <a:alpha val="40000"/>
              </a:schemeClr>
            </a:outerShdw>
          </a:effectLst>
          <a:scene3d>
            <a:camera prst="obliqueBottomLeft"/>
            <a:lightRig rig="threePt" dir="t"/>
          </a:scene3d>
          <a:sp3d extrusionH="76200" contourW="12700">
            <a:bevelB/>
            <a:extrusionClr>
              <a:schemeClr val="accent1">
                <a:lumMod val="20000"/>
                <a:lumOff val="80000"/>
              </a:schemeClr>
            </a:extrusionClr>
            <a:contourClr>
              <a:schemeClr val="accent1">
                <a:lumMod val="20000"/>
                <a:lumOff val="8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 3"/>
          <p:cNvSpPr/>
          <p:nvPr/>
        </p:nvSpPr>
        <p:spPr>
          <a:xfrm rot="15017574">
            <a:off x="3787883" y="3941572"/>
            <a:ext cx="2520000" cy="2250000"/>
          </a:xfrm>
          <a:prstGeom prst="leftCircularArrow">
            <a:avLst>
              <a:gd name="adj1" fmla="val 6452"/>
              <a:gd name="adj2" fmla="val 429999"/>
              <a:gd name="adj3" fmla="val 10489124"/>
              <a:gd name="adj4" fmla="val 12881963"/>
              <a:gd name="adj5" fmla="val 7527"/>
            </a:avLst>
          </a:prstGeom>
          <a:solidFill>
            <a:schemeClr val="accent3">
              <a:lumMod val="75000"/>
            </a:schemeClr>
          </a:solidFill>
          <a:effectLst>
            <a:outerShdw blurRad="50800" dist="38100" dir="5400000" algn="t" rotWithShape="0">
              <a:schemeClr val="bg1">
                <a:alpha val="40000"/>
              </a:schemeClr>
            </a:outerShdw>
          </a:effectLst>
          <a:scene3d>
            <a:camera prst="obliqueBottomLeft"/>
            <a:lightRig rig="threePt" dir="t"/>
          </a:scene3d>
          <a:sp3d extrusionH="76200" contourW="12700">
            <a:bevelB/>
            <a:extrusionClr>
              <a:schemeClr val="accent1">
                <a:lumMod val="20000"/>
                <a:lumOff val="80000"/>
              </a:schemeClr>
            </a:extrusionClr>
            <a:contourClr>
              <a:schemeClr val="accent1">
                <a:lumMod val="20000"/>
                <a:lumOff val="8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 3"/>
          <p:cNvSpPr/>
          <p:nvPr/>
        </p:nvSpPr>
        <p:spPr>
          <a:xfrm rot="5857616" flipV="1">
            <a:off x="2959610" y="2107367"/>
            <a:ext cx="2307054" cy="2070000"/>
          </a:xfrm>
          <a:prstGeom prst="leftCircularArrow">
            <a:avLst>
              <a:gd name="adj1" fmla="val 6452"/>
              <a:gd name="adj2" fmla="val 429999"/>
              <a:gd name="adj3" fmla="val 10489124"/>
              <a:gd name="adj4" fmla="val 13077194"/>
              <a:gd name="adj5" fmla="val 7527"/>
            </a:avLst>
          </a:prstGeom>
          <a:solidFill>
            <a:schemeClr val="accent3">
              <a:lumMod val="75000"/>
            </a:schemeClr>
          </a:solidFill>
          <a:effectLst>
            <a:outerShdw blurRad="50800" dist="38100" dir="5400000" algn="t" rotWithShape="0">
              <a:schemeClr val="bg1">
                <a:alpha val="40000"/>
              </a:schemeClr>
            </a:outerShdw>
          </a:effectLst>
          <a:scene3d>
            <a:camera prst="obliqueBottomRight"/>
            <a:lightRig rig="threePt" dir="t"/>
          </a:scene3d>
          <a:sp3d extrusionH="76200" contourW="12700">
            <a:bevelB w="165100" prst="coolSlant"/>
            <a:extrusionClr>
              <a:schemeClr val="accent1">
                <a:lumMod val="20000"/>
                <a:lumOff val="80000"/>
              </a:schemeClr>
            </a:extrusionClr>
            <a:contourClr>
              <a:schemeClr val="accent1">
                <a:lumMod val="20000"/>
                <a:lumOff val="8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 3"/>
          <p:cNvSpPr/>
          <p:nvPr/>
        </p:nvSpPr>
        <p:spPr>
          <a:xfrm rot="5602011" flipV="1">
            <a:off x="6411828" y="1291756"/>
            <a:ext cx="2522961" cy="2430000"/>
          </a:xfrm>
          <a:prstGeom prst="leftCircularArrow">
            <a:avLst>
              <a:gd name="adj1" fmla="val 6452"/>
              <a:gd name="adj2" fmla="val 429999"/>
              <a:gd name="adj3" fmla="val 10489124"/>
              <a:gd name="adj4" fmla="val 13201745"/>
              <a:gd name="adj5" fmla="val 7527"/>
            </a:avLst>
          </a:prstGeom>
          <a:solidFill>
            <a:schemeClr val="accent3">
              <a:lumMod val="75000"/>
            </a:schemeClr>
          </a:solidFill>
          <a:effectLst>
            <a:outerShdw blurRad="50800" dist="38100" dir="5400000" algn="t" rotWithShape="0">
              <a:schemeClr val="bg1">
                <a:alpha val="40000"/>
              </a:schemeClr>
            </a:outerShdw>
          </a:effectLst>
          <a:scene3d>
            <a:camera prst="obliqueBottomRight"/>
            <a:lightRig rig="threePt" dir="t"/>
          </a:scene3d>
          <a:sp3d extrusionH="76200" contourW="12700">
            <a:bevelB w="165100" prst="coolSlant"/>
            <a:extrusionClr>
              <a:schemeClr val="accent1">
                <a:lumMod val="20000"/>
                <a:lumOff val="80000"/>
              </a:schemeClr>
            </a:extrusionClr>
            <a:contourClr>
              <a:schemeClr val="accent1">
                <a:lumMod val="20000"/>
                <a:lumOff val="8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32" name="Diagrama 20"/>
          <p:cNvGraphicFramePr/>
          <p:nvPr>
            <p:extLst>
              <p:ext uri="{D42A27DB-BD31-4B8C-83A1-F6EECF244321}">
                <p14:modId xmlns:p14="http://schemas.microsoft.com/office/powerpoint/2010/main" val="1920813077"/>
              </p:ext>
            </p:extLst>
          </p:nvPr>
        </p:nvGraphicFramePr>
        <p:xfrm>
          <a:off x="6431422" y="5334518"/>
          <a:ext cx="2880000" cy="152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 name=" 5"/>
          <p:cNvSpPr/>
          <p:nvPr/>
        </p:nvSpPr>
        <p:spPr>
          <a:xfrm rot="11170065">
            <a:off x="2890733" y="2194203"/>
            <a:ext cx="2340000" cy="2340000"/>
          </a:xfrm>
          <a:prstGeom prst="gear6">
            <a:avLst>
              <a:gd name="adj1" fmla="val 14867"/>
              <a:gd name="adj2" fmla="val 3526"/>
            </a:avLst>
          </a:prstGeom>
          <a:solidFill>
            <a:srgbClr val="3548FD"/>
          </a:solidFill>
          <a:scene3d>
            <a:camera prst="isometricOffAxis2Right">
              <a:rot lat="1908000" lon="20178000" rev="79200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11637"/>
              <a:satOff val="16422"/>
              <a:lumOff val="20661"/>
              <a:alphaOff val="0"/>
            </a:schemeClr>
          </a:fillRef>
          <a:effectRef idx="2">
            <a:schemeClr val="accent1">
              <a:shade val="50000"/>
              <a:hueOff val="11637"/>
              <a:satOff val="16422"/>
              <a:lumOff val="20661"/>
              <a:alphaOff val="0"/>
            </a:schemeClr>
          </a:effectRef>
          <a:fontRef idx="minor">
            <a:schemeClr val="lt1"/>
          </a:fontRef>
        </p:style>
      </p:sp>
      <p:sp>
        <p:nvSpPr>
          <p:cNvPr id="25" name="TextBox 18"/>
          <p:cNvSpPr txBox="1">
            <a:spLocks noChangeArrowheads="1"/>
          </p:cNvSpPr>
          <p:nvPr/>
        </p:nvSpPr>
        <p:spPr bwMode="auto">
          <a:xfrm>
            <a:off x="3491880" y="2924944"/>
            <a:ext cx="1181100" cy="784830"/>
          </a:xfrm>
          <a:prstGeom prst="rect">
            <a:avLst/>
          </a:prstGeom>
          <a:noFill/>
          <a:ln w="9525">
            <a:noFill/>
            <a:miter lim="800000"/>
            <a:headEnd/>
            <a:tailEnd/>
          </a:ln>
          <a:scene3d>
            <a:camera prst="orthographicFront">
              <a:rot lat="271829" lon="20094972" rev="20272945"/>
            </a:camera>
            <a:lightRig rig="threePt" dir="t"/>
          </a:scene3d>
          <a:sp3d z="6350"/>
        </p:spPr>
        <p:txBody>
          <a:bodyPr>
            <a:spAutoFit/>
            <a:flatTx/>
          </a:bodyPr>
          <a:lstStyle/>
          <a:p>
            <a:pPr algn="ctr" fontAlgn="auto">
              <a:spcBef>
                <a:spcPts val="0"/>
              </a:spcBef>
              <a:spcAft>
                <a:spcPts val="0"/>
              </a:spcAft>
            </a:pPr>
            <a:r>
              <a:rPr lang="pt-PT" sz="1500" b="1" dirty="0" err="1" smtClean="0">
                <a:solidFill>
                  <a:prstClr val="white"/>
                </a:solidFill>
                <a:latin typeface="Arial Narrow" pitchFamily="34" charset="0"/>
                <a:cs typeface="+mn-cs"/>
              </a:rPr>
              <a:t>Guarantees</a:t>
            </a:r>
            <a:r>
              <a:rPr lang="pt-PT" sz="1500" b="1" dirty="0" smtClean="0">
                <a:solidFill>
                  <a:prstClr val="white"/>
                </a:solidFill>
                <a:latin typeface="Arial Narrow" pitchFamily="34" charset="0"/>
                <a:cs typeface="+mn-cs"/>
              </a:rPr>
              <a:t> </a:t>
            </a:r>
            <a:r>
              <a:rPr lang="en-US" sz="1500" b="1" dirty="0" smtClean="0">
                <a:solidFill>
                  <a:prstClr val="white"/>
                </a:solidFill>
                <a:latin typeface="Arial Narrow" pitchFamily="34" charset="0"/>
                <a:cs typeface="+mn-cs"/>
              </a:rPr>
              <a:t>Issued </a:t>
            </a:r>
            <a:r>
              <a:rPr lang="en-US" sz="1500" b="1" baseline="30000" dirty="0" smtClean="0">
                <a:solidFill>
                  <a:prstClr val="white"/>
                </a:solidFill>
                <a:latin typeface="Arial Narrow" pitchFamily="34" charset="0"/>
                <a:cs typeface="+mn-cs"/>
              </a:rPr>
              <a:t>(2)</a:t>
            </a:r>
          </a:p>
          <a:p>
            <a:pPr algn="ctr" fontAlgn="auto">
              <a:spcBef>
                <a:spcPts val="0"/>
              </a:spcBef>
              <a:spcAft>
                <a:spcPts val="0"/>
              </a:spcAft>
            </a:pPr>
            <a:r>
              <a:rPr lang="pt-PT" sz="1500" b="1" dirty="0" smtClean="0">
                <a:solidFill>
                  <a:prstClr val="white"/>
                </a:solidFill>
                <a:latin typeface="Arial Narrow" pitchFamily="34" charset="0"/>
                <a:cs typeface="+mn-cs"/>
              </a:rPr>
              <a:t>€ 8 207</a:t>
            </a:r>
          </a:p>
        </p:txBody>
      </p:sp>
      <p:sp>
        <p:nvSpPr>
          <p:cNvPr id="51" name=" 5"/>
          <p:cNvSpPr/>
          <p:nvPr/>
        </p:nvSpPr>
        <p:spPr>
          <a:xfrm rot="12766539">
            <a:off x="4100424" y="3252816"/>
            <a:ext cx="2808000" cy="2808000"/>
          </a:xfrm>
          <a:prstGeom prst="gear6">
            <a:avLst>
              <a:gd name="adj1" fmla="val 14867"/>
              <a:gd name="adj2" fmla="val 3526"/>
            </a:avLst>
          </a:prstGeom>
          <a:solidFill>
            <a:srgbClr val="FFC000"/>
          </a:solidFill>
          <a:scene3d>
            <a:camera prst="isometricOffAxis2Right">
              <a:rot lat="1908000" lon="20178000" rev="79200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11637"/>
              <a:satOff val="16422"/>
              <a:lumOff val="20661"/>
              <a:alphaOff val="0"/>
            </a:schemeClr>
          </a:fillRef>
          <a:effectRef idx="2">
            <a:schemeClr val="accent1">
              <a:shade val="50000"/>
              <a:hueOff val="11637"/>
              <a:satOff val="16422"/>
              <a:lumOff val="20661"/>
              <a:alphaOff val="0"/>
            </a:schemeClr>
          </a:effectRef>
          <a:fontRef idx="minor">
            <a:schemeClr val="lt1"/>
          </a:fontRef>
        </p:style>
      </p:sp>
      <p:sp>
        <p:nvSpPr>
          <p:cNvPr id="27" name="TextBox 18"/>
          <p:cNvSpPr txBox="1">
            <a:spLocks noChangeArrowheads="1"/>
          </p:cNvSpPr>
          <p:nvPr/>
        </p:nvSpPr>
        <p:spPr bwMode="auto">
          <a:xfrm>
            <a:off x="4833398" y="4199935"/>
            <a:ext cx="1440160" cy="830997"/>
          </a:xfrm>
          <a:prstGeom prst="rect">
            <a:avLst/>
          </a:prstGeom>
          <a:noFill/>
          <a:ln w="9525">
            <a:noFill/>
            <a:miter lim="800000"/>
            <a:headEnd/>
            <a:tailEnd/>
          </a:ln>
        </p:spPr>
        <p:txBody>
          <a:bodyPr wrap="square">
            <a:spAutoFit/>
          </a:bodyPr>
          <a:lstStyle/>
          <a:p>
            <a:pPr algn="ctr" fontAlgn="auto">
              <a:spcBef>
                <a:spcPts val="0"/>
              </a:spcBef>
              <a:spcAft>
                <a:spcPts val="0"/>
              </a:spcAft>
            </a:pPr>
            <a:r>
              <a:rPr lang="pt-PT" sz="1600" b="1" dirty="0" smtClean="0">
                <a:solidFill>
                  <a:srgbClr val="00008A"/>
                </a:solidFill>
                <a:latin typeface="Arial Narrow" pitchFamily="34" charset="0"/>
                <a:cs typeface="+mn-cs"/>
              </a:rPr>
              <a:t>Bank financing to SME</a:t>
            </a:r>
          </a:p>
          <a:p>
            <a:pPr algn="ctr" fontAlgn="auto">
              <a:spcBef>
                <a:spcPts val="0"/>
              </a:spcBef>
              <a:spcAft>
                <a:spcPts val="0"/>
              </a:spcAft>
            </a:pPr>
            <a:r>
              <a:rPr lang="pt-PT" sz="1600" b="1" dirty="0" smtClean="0">
                <a:solidFill>
                  <a:srgbClr val="00008A"/>
                </a:solidFill>
                <a:latin typeface="Arial Narrow" pitchFamily="34" charset="0"/>
                <a:cs typeface="+mn-cs"/>
              </a:rPr>
              <a:t>€ 16 493</a:t>
            </a:r>
          </a:p>
        </p:txBody>
      </p:sp>
      <p:sp>
        <p:nvSpPr>
          <p:cNvPr id="52" name=" 5"/>
          <p:cNvSpPr/>
          <p:nvPr/>
        </p:nvSpPr>
        <p:spPr>
          <a:xfrm rot="11507550">
            <a:off x="5892360" y="1280912"/>
            <a:ext cx="3276000" cy="3276000"/>
          </a:xfrm>
          <a:prstGeom prst="gear6">
            <a:avLst>
              <a:gd name="adj1" fmla="val 14867"/>
              <a:gd name="adj2" fmla="val 3526"/>
            </a:avLst>
          </a:prstGeom>
          <a:solidFill>
            <a:srgbClr val="92D050"/>
          </a:solidFill>
          <a:scene3d>
            <a:camera prst="isometricOffAxis2Right">
              <a:rot lat="1908000" lon="20178000" rev="79200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11637"/>
              <a:satOff val="16422"/>
              <a:lumOff val="20661"/>
              <a:alphaOff val="0"/>
            </a:schemeClr>
          </a:fillRef>
          <a:effectRef idx="2">
            <a:schemeClr val="accent1">
              <a:shade val="50000"/>
              <a:hueOff val="11637"/>
              <a:satOff val="16422"/>
              <a:lumOff val="20661"/>
              <a:alphaOff val="0"/>
            </a:schemeClr>
          </a:effectRef>
          <a:fontRef idx="minor">
            <a:schemeClr val="lt1"/>
          </a:fontRef>
        </p:style>
      </p:sp>
      <p:sp>
        <p:nvSpPr>
          <p:cNvPr id="26" name="TextBox 18"/>
          <p:cNvSpPr txBox="1">
            <a:spLocks noChangeArrowheads="1"/>
          </p:cNvSpPr>
          <p:nvPr/>
        </p:nvSpPr>
        <p:spPr bwMode="auto">
          <a:xfrm>
            <a:off x="6768955" y="2372687"/>
            <a:ext cx="1763485" cy="1200329"/>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800" b="1" dirty="0" smtClean="0">
                <a:solidFill>
                  <a:srgbClr val="000066"/>
                </a:solidFill>
                <a:latin typeface="Arial Narrow" pitchFamily="34" charset="0"/>
                <a:cs typeface="+mn-cs"/>
              </a:rPr>
              <a:t>Investment made by the SME that got guarantees</a:t>
            </a:r>
          </a:p>
          <a:p>
            <a:pPr algn="ctr" fontAlgn="auto">
              <a:spcBef>
                <a:spcPts val="0"/>
              </a:spcBef>
              <a:spcAft>
                <a:spcPts val="0"/>
              </a:spcAft>
            </a:pPr>
            <a:r>
              <a:rPr lang="en-US" sz="1800" b="1" dirty="0" smtClean="0">
                <a:solidFill>
                  <a:srgbClr val="000066"/>
                </a:solidFill>
                <a:latin typeface="Arial Narrow" pitchFamily="34" charset="0"/>
                <a:cs typeface="+mn-cs"/>
              </a:rPr>
              <a:t>€ 16 966</a:t>
            </a:r>
            <a:endParaRPr lang="pt-PT" sz="1800" b="1" dirty="0" smtClean="0">
              <a:solidFill>
                <a:srgbClr val="000066"/>
              </a:solidFill>
              <a:latin typeface="Arial Narrow" pitchFamily="34" charset="0"/>
              <a:cs typeface="+mn-cs"/>
            </a:endParaRPr>
          </a:p>
        </p:txBody>
      </p:sp>
      <p:sp>
        <p:nvSpPr>
          <p:cNvPr id="53" name=" 5"/>
          <p:cNvSpPr/>
          <p:nvPr/>
        </p:nvSpPr>
        <p:spPr>
          <a:xfrm rot="12454458">
            <a:off x="1868990" y="3827962"/>
            <a:ext cx="1872000" cy="1872000"/>
          </a:xfrm>
          <a:prstGeom prst="gear6">
            <a:avLst>
              <a:gd name="adj1" fmla="val 14867"/>
              <a:gd name="adj2" fmla="val 3526"/>
            </a:avLst>
          </a:prstGeom>
          <a:solidFill>
            <a:srgbClr val="C00000"/>
          </a:solidFill>
          <a:scene3d>
            <a:camera prst="isometricOffAxis2Right">
              <a:rot lat="1908000" lon="20178000" rev="79200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11637"/>
              <a:satOff val="16422"/>
              <a:lumOff val="20661"/>
              <a:alphaOff val="0"/>
            </a:schemeClr>
          </a:fillRef>
          <a:effectRef idx="2">
            <a:schemeClr val="accent1">
              <a:shade val="50000"/>
              <a:hueOff val="11637"/>
              <a:satOff val="16422"/>
              <a:lumOff val="20661"/>
              <a:alphaOff val="0"/>
            </a:schemeClr>
          </a:effectRef>
          <a:fontRef idx="minor">
            <a:schemeClr val="lt1"/>
          </a:fontRef>
        </p:style>
      </p:sp>
      <p:sp>
        <p:nvSpPr>
          <p:cNvPr id="24" name="TextBox 18"/>
          <p:cNvSpPr txBox="1">
            <a:spLocks noChangeArrowheads="1"/>
          </p:cNvSpPr>
          <p:nvPr/>
        </p:nvSpPr>
        <p:spPr bwMode="auto">
          <a:xfrm>
            <a:off x="2115648" y="4293096"/>
            <a:ext cx="1520248" cy="954107"/>
          </a:xfrm>
          <a:prstGeom prst="rect">
            <a:avLst/>
          </a:prstGeom>
          <a:noFill/>
          <a:ln w="9525">
            <a:noFill/>
            <a:miter lim="800000"/>
            <a:headEnd/>
            <a:tailEnd/>
          </a:ln>
          <a:scene3d>
            <a:camera prst="perspectiveContrastingLeftFacing" fov="5100000">
              <a:rot lat="21475743" lon="2299141" rev="20966436"/>
            </a:camera>
            <a:lightRig rig="threePt" dir="t"/>
          </a:scene3d>
          <a:sp3d/>
        </p:spPr>
        <p:txBody>
          <a:bodyPr wrap="square">
            <a:spAutoFit/>
            <a:flatTx/>
          </a:bodyPr>
          <a:lstStyle/>
          <a:p>
            <a:pPr algn="ctr" fontAlgn="auto">
              <a:spcBef>
                <a:spcPts val="0"/>
              </a:spcBef>
              <a:spcAft>
                <a:spcPts val="0"/>
              </a:spcAft>
            </a:pPr>
            <a:r>
              <a:rPr lang="pt-PT" sz="1400" b="1" dirty="0" smtClean="0">
                <a:solidFill>
                  <a:prstClr val="white"/>
                </a:solidFill>
                <a:latin typeface="Arial Narrow" pitchFamily="34" charset="0"/>
                <a:cs typeface="+mn-cs"/>
              </a:rPr>
              <a:t>Counter Guarantees</a:t>
            </a:r>
          </a:p>
          <a:p>
            <a:pPr algn="ctr" fontAlgn="auto">
              <a:spcBef>
                <a:spcPts val="0"/>
              </a:spcBef>
              <a:spcAft>
                <a:spcPts val="0"/>
              </a:spcAft>
            </a:pPr>
            <a:r>
              <a:rPr lang="pt-PT" sz="1400" b="1" dirty="0" err="1" smtClean="0">
                <a:solidFill>
                  <a:prstClr val="white"/>
                </a:solidFill>
                <a:latin typeface="Arial Narrow" pitchFamily="34" charset="0"/>
                <a:cs typeface="+mn-cs"/>
              </a:rPr>
              <a:t>Issued</a:t>
            </a:r>
            <a:r>
              <a:rPr lang="pt-PT" sz="1400" b="1" dirty="0" smtClean="0">
                <a:solidFill>
                  <a:prstClr val="white"/>
                </a:solidFill>
                <a:latin typeface="Arial Narrow" pitchFamily="34" charset="0"/>
                <a:cs typeface="+mn-cs"/>
              </a:rPr>
              <a:t> </a:t>
            </a:r>
            <a:r>
              <a:rPr lang="pt-PT" sz="1400" b="1" baseline="30000" dirty="0" smtClean="0">
                <a:solidFill>
                  <a:prstClr val="white"/>
                </a:solidFill>
                <a:latin typeface="Arial Narrow" pitchFamily="34" charset="0"/>
                <a:cs typeface="+mn-cs"/>
              </a:rPr>
              <a:t>(1)</a:t>
            </a:r>
          </a:p>
          <a:p>
            <a:pPr algn="ctr" fontAlgn="auto">
              <a:spcBef>
                <a:spcPts val="0"/>
              </a:spcBef>
              <a:spcAft>
                <a:spcPts val="0"/>
              </a:spcAft>
            </a:pPr>
            <a:r>
              <a:rPr lang="pt-PT" sz="1400" b="1" dirty="0" smtClean="0">
                <a:solidFill>
                  <a:prstClr val="white"/>
                </a:solidFill>
                <a:latin typeface="Arial Narrow" pitchFamily="34" charset="0"/>
                <a:cs typeface="+mn-cs"/>
              </a:rPr>
              <a:t>€ 6 257</a:t>
            </a:r>
          </a:p>
        </p:txBody>
      </p:sp>
      <p:sp>
        <p:nvSpPr>
          <p:cNvPr id="28" name="TextBox 18"/>
          <p:cNvSpPr txBox="1">
            <a:spLocks noChangeArrowheads="1"/>
          </p:cNvSpPr>
          <p:nvPr/>
        </p:nvSpPr>
        <p:spPr bwMode="auto">
          <a:xfrm>
            <a:off x="1224120" y="3789040"/>
            <a:ext cx="1181100" cy="338554"/>
          </a:xfrm>
          <a:prstGeom prst="rect">
            <a:avLst/>
          </a:prstGeom>
          <a:noFill/>
          <a:ln w="9525">
            <a:noFill/>
            <a:miter lim="800000"/>
            <a:headEnd/>
            <a:tailEnd/>
          </a:ln>
        </p:spPr>
        <p:txBody>
          <a:bodyPr>
            <a:spAutoFit/>
          </a:bodyPr>
          <a:lstStyle/>
          <a:p>
            <a:pPr algn="ctr" fontAlgn="auto">
              <a:spcBef>
                <a:spcPts val="0"/>
              </a:spcBef>
              <a:spcAft>
                <a:spcPts val="0"/>
              </a:spcAft>
            </a:pPr>
            <a:r>
              <a:rPr lang="pt-PT" sz="1600" b="1" dirty="0" smtClean="0">
                <a:solidFill>
                  <a:srgbClr val="000066"/>
                </a:solidFill>
                <a:latin typeface="Arial Narrow" pitchFamily="34" charset="0"/>
                <a:cs typeface="+mn-cs"/>
              </a:rPr>
              <a:t>€ 1 080 </a:t>
            </a:r>
            <a:r>
              <a:rPr lang="pt-PT" sz="1600" b="1" baseline="30000" dirty="0" smtClean="0">
                <a:solidFill>
                  <a:srgbClr val="000066"/>
                </a:solidFill>
                <a:latin typeface="Arial Narrow" pitchFamily="34" charset="0"/>
                <a:cs typeface="+mn-cs"/>
              </a:rPr>
              <a:t>(**)</a:t>
            </a:r>
          </a:p>
        </p:txBody>
      </p:sp>
      <p:sp>
        <p:nvSpPr>
          <p:cNvPr id="55" name=" 5"/>
          <p:cNvSpPr/>
          <p:nvPr/>
        </p:nvSpPr>
        <p:spPr>
          <a:xfrm rot="12975498">
            <a:off x="506949" y="4293200"/>
            <a:ext cx="936000" cy="936000"/>
          </a:xfrm>
          <a:prstGeom prst="gear6">
            <a:avLst>
              <a:gd name="adj1" fmla="val 14867"/>
              <a:gd name="adj2" fmla="val 3526"/>
            </a:avLst>
          </a:prstGeom>
          <a:solidFill>
            <a:srgbClr val="BED533"/>
          </a:solidFill>
          <a:scene3d>
            <a:camera prst="isometricOffAxis2Right">
              <a:rot lat="1908000" lon="20178000" rev="79200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11637"/>
              <a:satOff val="16422"/>
              <a:lumOff val="20661"/>
              <a:alphaOff val="0"/>
            </a:schemeClr>
          </a:fillRef>
          <a:effectRef idx="2">
            <a:schemeClr val="accent1">
              <a:shade val="50000"/>
              <a:hueOff val="11637"/>
              <a:satOff val="16422"/>
              <a:lumOff val="20661"/>
              <a:alphaOff val="0"/>
            </a:schemeClr>
          </a:effectRef>
          <a:fontRef idx="minor">
            <a:schemeClr val="lt1"/>
          </a:fontRef>
        </p:style>
      </p:sp>
      <p:sp>
        <p:nvSpPr>
          <p:cNvPr id="29" name="TextBox 18"/>
          <p:cNvSpPr txBox="1">
            <a:spLocks noChangeArrowheads="1"/>
          </p:cNvSpPr>
          <p:nvPr/>
        </p:nvSpPr>
        <p:spPr bwMode="auto">
          <a:xfrm>
            <a:off x="495162" y="4611492"/>
            <a:ext cx="1008112" cy="307777"/>
          </a:xfrm>
          <a:prstGeom prst="rect">
            <a:avLst/>
          </a:prstGeom>
          <a:noFill/>
          <a:ln w="9525">
            <a:noFill/>
            <a:miter lim="800000"/>
            <a:headEnd/>
            <a:tailEnd/>
          </a:ln>
        </p:spPr>
        <p:txBody>
          <a:bodyPr wrap="square">
            <a:spAutoFit/>
          </a:bodyPr>
          <a:lstStyle/>
          <a:p>
            <a:pPr algn="ctr" fontAlgn="auto">
              <a:spcBef>
                <a:spcPts val="0"/>
              </a:spcBef>
              <a:spcAft>
                <a:spcPts val="0"/>
              </a:spcAft>
            </a:pPr>
            <a:r>
              <a:rPr lang="pt-PT" sz="1400" b="1" dirty="0" smtClean="0">
                <a:solidFill>
                  <a:srgbClr val="000066"/>
                </a:solidFill>
                <a:latin typeface="Arial Narrow" pitchFamily="34" charset="0"/>
                <a:cs typeface="+mn-cs"/>
              </a:rPr>
              <a:t>€ 148 </a:t>
            </a:r>
            <a:r>
              <a:rPr lang="pt-PT" sz="1400" b="1" baseline="30000" dirty="0" smtClean="0">
                <a:solidFill>
                  <a:srgbClr val="000066"/>
                </a:solidFill>
                <a:latin typeface="Arial Narrow" pitchFamily="34" charset="0"/>
                <a:cs typeface="+mn-cs"/>
              </a:rPr>
              <a:t>(*)</a:t>
            </a:r>
          </a:p>
        </p:txBody>
      </p:sp>
      <p:sp>
        <p:nvSpPr>
          <p:cNvPr id="31" name="CaixaDeTexto 8"/>
          <p:cNvSpPr txBox="1"/>
          <p:nvPr/>
        </p:nvSpPr>
        <p:spPr>
          <a:xfrm>
            <a:off x="195211" y="1652984"/>
            <a:ext cx="1332748" cy="461665"/>
          </a:xfrm>
          <a:prstGeom prst="rect">
            <a:avLst/>
          </a:prstGeom>
          <a:solidFill>
            <a:srgbClr val="004C8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pt-PT" sz="1200" b="1" dirty="0" smtClean="0">
                <a:solidFill>
                  <a:prstClr val="white"/>
                </a:solidFill>
                <a:latin typeface="Arial Narrow" pitchFamily="34" charset="0"/>
                <a:cs typeface="+mn-cs"/>
              </a:rPr>
              <a:t>Million Euros</a:t>
            </a:r>
          </a:p>
          <a:p>
            <a:pPr algn="ctr" fontAlgn="auto">
              <a:spcBef>
                <a:spcPts val="0"/>
              </a:spcBef>
              <a:spcAft>
                <a:spcPts val="0"/>
              </a:spcAft>
              <a:defRPr/>
            </a:pPr>
            <a:r>
              <a:rPr lang="pt-PT" sz="1200" b="1" dirty="0" smtClean="0">
                <a:solidFill>
                  <a:prstClr val="white"/>
                </a:solidFill>
                <a:latin typeface="Arial Narrow" pitchFamily="34" charset="0"/>
                <a:cs typeface="+mn-cs"/>
              </a:rPr>
              <a:t>(</a:t>
            </a:r>
            <a:r>
              <a:rPr lang="pt-PT" sz="1200" b="1" dirty="0" err="1" smtClean="0">
                <a:solidFill>
                  <a:prstClr val="white"/>
                </a:solidFill>
                <a:latin typeface="Arial Narrow" pitchFamily="34" charset="0"/>
                <a:cs typeface="+mn-cs"/>
              </a:rPr>
              <a:t>July</a:t>
            </a:r>
            <a:r>
              <a:rPr lang="pt-PT" sz="1200" b="1" dirty="0" smtClean="0">
                <a:solidFill>
                  <a:prstClr val="white"/>
                </a:solidFill>
                <a:latin typeface="Arial Narrow" pitchFamily="34" charset="0"/>
                <a:cs typeface="+mn-cs"/>
              </a:rPr>
              <a:t> 2013)</a:t>
            </a:r>
            <a:endParaRPr lang="pt-PT" sz="1200" b="1" dirty="0">
              <a:solidFill>
                <a:prstClr val="white"/>
              </a:solidFill>
              <a:latin typeface="Arial Narrow" pitchFamily="34" charset="0"/>
              <a:cs typeface="+mn-cs"/>
            </a:endParaRPr>
          </a:p>
        </p:txBody>
      </p:sp>
      <p:sp>
        <p:nvSpPr>
          <p:cNvPr id="33" name="Slide Number Placeholder 6"/>
          <p:cNvSpPr>
            <a:spLocks noGrp="1"/>
          </p:cNvSpPr>
          <p:nvPr>
            <p:ph type="sldNum" sz="quarter" idx="12"/>
          </p:nvPr>
        </p:nvSpPr>
        <p:spPr>
          <a:xfrm>
            <a:off x="6553200" y="6245225"/>
            <a:ext cx="2133600" cy="476250"/>
          </a:xfrm>
        </p:spPr>
        <p:txBody>
          <a:bodyPr/>
          <a:lstStyle/>
          <a:p>
            <a:pPr>
              <a:defRPr/>
            </a:pPr>
            <a:fld id="{EED9A143-7674-42E5-B1A2-F18FAEBC6322}" type="slidenum">
              <a:rPr lang="pt-PT" sz="1000" smtClean="0">
                <a:solidFill>
                  <a:srgbClr val="00259A"/>
                </a:solidFill>
                <a:latin typeface="Arial Narrow" pitchFamily="34" charset="0"/>
              </a:rPr>
              <a:pPr>
                <a:defRPr/>
              </a:pPr>
              <a:t>27</a:t>
            </a:fld>
            <a:endParaRPr lang="pt-PT" sz="1000" dirty="0">
              <a:solidFill>
                <a:srgbClr val="00259A"/>
              </a:solidFill>
              <a:latin typeface="Arial Narrow" pitchFamily="34" charset="0"/>
            </a:endParaRPr>
          </a:p>
        </p:txBody>
      </p:sp>
      <p:pic>
        <p:nvPicPr>
          <p:cNvPr id="35" name="Picture 4"/>
          <p:cNvPicPr>
            <a:picLocks noChangeAspect="1" noChangeArrowheads="1"/>
          </p:cNvPicPr>
          <p:nvPr/>
        </p:nvPicPr>
        <p:blipFill>
          <a:blip r:embed="rId7"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36" name="Picture 35" descr="Cresça Connosco Logo.jpg"/>
          <p:cNvPicPr>
            <a:picLocks noChangeAspect="1"/>
          </p:cNvPicPr>
          <p:nvPr/>
        </p:nvPicPr>
        <p:blipFill>
          <a:blip r:embed="rId8" cstate="print"/>
          <a:stretch>
            <a:fillRect/>
          </a:stretch>
        </p:blipFill>
        <p:spPr>
          <a:xfrm>
            <a:off x="287439" y="200486"/>
            <a:ext cx="1789969" cy="949911"/>
          </a:xfrm>
          <a:prstGeom prst="rect">
            <a:avLst/>
          </a:prstGeom>
        </p:spPr>
      </p:pic>
      <p:sp>
        <p:nvSpPr>
          <p:cNvPr id="43" name="Rectangle 35"/>
          <p:cNvSpPr txBox="1">
            <a:spLocks noChangeArrowheads="1"/>
          </p:cNvSpPr>
          <p:nvPr/>
        </p:nvSpPr>
        <p:spPr bwMode="auto">
          <a:xfrm>
            <a:off x="3036889" y="214950"/>
            <a:ext cx="6030912" cy="81121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algn="ctr" fontAlgn="auto">
              <a:spcBef>
                <a:spcPts val="0"/>
              </a:spcBef>
              <a:spcAft>
                <a:spcPts val="0"/>
              </a:spcAft>
            </a:pPr>
            <a:r>
              <a:rPr lang="en-US" sz="2400" cap="all" dirty="0" smtClean="0">
                <a:solidFill>
                  <a:schemeClr val="bg1"/>
                </a:solidFill>
                <a:latin typeface="Futura Md" pitchFamily="34" charset="0"/>
              </a:rPr>
              <a:t>Multiplying effects of Public and</a:t>
            </a:r>
          </a:p>
          <a:p>
            <a:pPr algn="ctr" fontAlgn="auto">
              <a:spcBef>
                <a:spcPts val="0"/>
              </a:spcBef>
              <a:spcAft>
                <a:spcPts val="0"/>
              </a:spcAft>
            </a:pPr>
            <a:r>
              <a:rPr lang="en-US" sz="2400" cap="all" dirty="0" smtClean="0">
                <a:solidFill>
                  <a:schemeClr val="bg1"/>
                </a:solidFill>
                <a:latin typeface="Futura Md" pitchFamily="34" charset="0"/>
              </a:rPr>
              <a:t>Private fund allocation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684213" y="5837332"/>
            <a:ext cx="8153400" cy="712787"/>
          </a:xfrm>
          <a:prstGeom prst="rect">
            <a:avLst/>
          </a:prstGeom>
          <a:noFill/>
          <a:ln w="9525">
            <a:noFill/>
            <a:miter lim="800000"/>
            <a:headEnd/>
            <a:tailEnd/>
          </a:ln>
        </p:spPr>
        <p:txBody>
          <a:bodyPr/>
          <a:lstStyle/>
          <a:p>
            <a:endParaRPr lang="en-GB" sz="1500" b="1">
              <a:solidFill>
                <a:srgbClr val="336699"/>
              </a:solidFill>
            </a:endParaRPr>
          </a:p>
        </p:txBody>
      </p:sp>
      <p:sp>
        <p:nvSpPr>
          <p:cNvPr id="7" name="TextBox 6"/>
          <p:cNvSpPr txBox="1"/>
          <p:nvPr/>
        </p:nvSpPr>
        <p:spPr>
          <a:xfrm>
            <a:off x="5681708" y="5733256"/>
            <a:ext cx="3462292"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pt-PT" dirty="0" err="1" smtClean="0">
                <a:solidFill>
                  <a:srgbClr val="00259A"/>
                </a:solidFill>
                <a:latin typeface="Futura Md" pitchFamily="34" charset="0"/>
              </a:rPr>
              <a:t>www.spgm.pt</a:t>
            </a:r>
            <a:endParaRPr lang="pt-PT" dirty="0">
              <a:solidFill>
                <a:srgbClr val="00259A"/>
              </a:solidFill>
              <a:latin typeface="Futura Md" pitchFamily="34" charset="0"/>
            </a:endParaRPr>
          </a:p>
        </p:txBody>
      </p:sp>
      <p:sp>
        <p:nvSpPr>
          <p:cNvPr id="8" name="TextBox 7"/>
          <p:cNvSpPr txBox="1"/>
          <p:nvPr/>
        </p:nvSpPr>
        <p:spPr>
          <a:xfrm>
            <a:off x="2627784" y="5320921"/>
            <a:ext cx="437669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pt-PT" sz="1400" b="1" dirty="0" err="1" smtClean="0">
                <a:ln w="1905"/>
                <a:solidFill>
                  <a:schemeClr val="tx2"/>
                </a:solidFill>
                <a:effectLst>
                  <a:innerShdw blurRad="69850" dist="43180" dir="5400000">
                    <a:srgbClr val="000000">
                      <a:alpha val="65000"/>
                    </a:srgbClr>
                  </a:innerShdw>
                </a:effectLst>
                <a:latin typeface="Futura Md" pitchFamily="34" charset="0"/>
              </a:rPr>
              <a:t>Thank</a:t>
            </a:r>
            <a:r>
              <a:rPr lang="pt-PT" sz="4000" b="1" dirty="0">
                <a:ln w="1905"/>
                <a:solidFill>
                  <a:schemeClr val="tx2"/>
                </a:solidFill>
                <a:effectLst>
                  <a:innerShdw blurRad="69850" dist="43180" dir="5400000">
                    <a:srgbClr val="000000">
                      <a:alpha val="65000"/>
                    </a:srgbClr>
                  </a:innerShdw>
                </a:effectLst>
                <a:latin typeface="Futura Md" pitchFamily="34" charset="0"/>
              </a:rPr>
              <a:t> </a:t>
            </a:r>
            <a:r>
              <a:rPr lang="pt-PT" sz="1400" b="1" dirty="0" err="1" smtClean="0">
                <a:ln w="1905"/>
                <a:solidFill>
                  <a:schemeClr val="tx2"/>
                </a:solidFill>
                <a:effectLst>
                  <a:innerShdw blurRad="69850" dist="43180" dir="5400000">
                    <a:srgbClr val="000000">
                      <a:alpha val="65000"/>
                    </a:srgbClr>
                  </a:innerShdw>
                </a:effectLst>
                <a:latin typeface="Futura Md" pitchFamily="34" charset="0"/>
              </a:rPr>
              <a:t>you</a:t>
            </a:r>
            <a:r>
              <a:rPr lang="pt-PT" sz="1400" b="1" dirty="0" smtClean="0">
                <a:ln w="1905"/>
                <a:solidFill>
                  <a:schemeClr val="tx2"/>
                </a:solidFill>
                <a:effectLst>
                  <a:innerShdw blurRad="69850" dist="43180" dir="5400000">
                    <a:srgbClr val="000000">
                      <a:alpha val="65000"/>
                    </a:srgbClr>
                  </a:innerShdw>
                </a:effectLst>
                <a:latin typeface="Futura Md" pitchFamily="34" charset="0"/>
              </a:rPr>
              <a:t> </a:t>
            </a:r>
            <a:r>
              <a:rPr lang="pt-PT" sz="1400" b="1" dirty="0" err="1" smtClean="0">
                <a:ln w="1905"/>
                <a:solidFill>
                  <a:schemeClr val="tx2"/>
                </a:solidFill>
                <a:effectLst>
                  <a:innerShdw blurRad="69850" dist="43180" dir="5400000">
                    <a:srgbClr val="000000">
                      <a:alpha val="65000"/>
                    </a:srgbClr>
                  </a:innerShdw>
                </a:effectLst>
                <a:latin typeface="Futura Md" pitchFamily="34" charset="0"/>
              </a:rPr>
              <a:t>very</a:t>
            </a:r>
            <a:r>
              <a:rPr lang="pt-PT" sz="1400" b="1" dirty="0" smtClean="0">
                <a:ln w="1905"/>
                <a:solidFill>
                  <a:schemeClr val="tx2"/>
                </a:solidFill>
                <a:effectLst>
                  <a:innerShdw blurRad="69850" dist="43180" dir="5400000">
                    <a:srgbClr val="000000">
                      <a:alpha val="65000"/>
                    </a:srgbClr>
                  </a:innerShdw>
                </a:effectLst>
                <a:latin typeface="Futura Md" pitchFamily="34" charset="0"/>
              </a:rPr>
              <a:t> </a:t>
            </a:r>
            <a:r>
              <a:rPr lang="pt-PT" sz="1400" b="1" dirty="0" err="1" smtClean="0">
                <a:ln w="1905"/>
                <a:solidFill>
                  <a:schemeClr val="tx2"/>
                </a:solidFill>
                <a:effectLst>
                  <a:innerShdw blurRad="69850" dist="43180" dir="5400000">
                    <a:srgbClr val="000000">
                      <a:alpha val="65000"/>
                    </a:srgbClr>
                  </a:innerShdw>
                </a:effectLst>
                <a:latin typeface="Futura Md" pitchFamily="34" charset="0"/>
              </a:rPr>
              <a:t>much</a:t>
            </a:r>
            <a:r>
              <a:rPr lang="pt-PT" sz="1400" b="1" dirty="0" smtClean="0">
                <a:ln w="1905"/>
                <a:solidFill>
                  <a:schemeClr val="tx2"/>
                </a:solidFill>
                <a:effectLst>
                  <a:innerShdw blurRad="69850" dist="43180" dir="5400000">
                    <a:srgbClr val="000000">
                      <a:alpha val="65000"/>
                    </a:srgbClr>
                  </a:innerShdw>
                </a:effectLst>
                <a:latin typeface="Futura Md" pitchFamily="34" charset="0"/>
              </a:rPr>
              <a:t> for </a:t>
            </a:r>
            <a:r>
              <a:rPr lang="pt-PT" sz="1400" b="1" dirty="0" err="1" smtClean="0">
                <a:ln w="1905"/>
                <a:solidFill>
                  <a:schemeClr val="tx2"/>
                </a:solidFill>
                <a:effectLst>
                  <a:innerShdw blurRad="69850" dist="43180" dir="5400000">
                    <a:srgbClr val="000000">
                      <a:alpha val="65000"/>
                    </a:srgbClr>
                  </a:innerShdw>
                </a:effectLst>
                <a:latin typeface="Futura Md" pitchFamily="34" charset="0"/>
              </a:rPr>
              <a:t>your</a:t>
            </a:r>
            <a:r>
              <a:rPr lang="pt-PT" sz="1400" b="1" dirty="0" smtClean="0">
                <a:ln w="1905"/>
                <a:solidFill>
                  <a:schemeClr val="tx2"/>
                </a:solidFill>
                <a:effectLst>
                  <a:innerShdw blurRad="69850" dist="43180" dir="5400000">
                    <a:srgbClr val="000000">
                      <a:alpha val="65000"/>
                    </a:srgbClr>
                  </a:innerShdw>
                </a:effectLst>
                <a:latin typeface="Futura Md" pitchFamily="34" charset="0"/>
              </a:rPr>
              <a:t> </a:t>
            </a:r>
            <a:r>
              <a:rPr lang="pt-PT" sz="1400" b="1" dirty="0" err="1" smtClean="0">
                <a:ln w="1905"/>
                <a:solidFill>
                  <a:schemeClr val="tx2"/>
                </a:solidFill>
                <a:effectLst>
                  <a:innerShdw blurRad="69850" dist="43180" dir="5400000">
                    <a:srgbClr val="000000">
                      <a:alpha val="65000"/>
                    </a:srgbClr>
                  </a:innerShdw>
                </a:effectLst>
                <a:latin typeface="Futura Md" pitchFamily="34" charset="0"/>
              </a:rPr>
              <a:t>attention</a:t>
            </a:r>
            <a:r>
              <a:rPr lang="pt-PT" sz="1400" b="1" dirty="0" smtClean="0">
                <a:ln w="1905"/>
                <a:solidFill>
                  <a:schemeClr val="tx2"/>
                </a:solidFill>
                <a:effectLst>
                  <a:innerShdw blurRad="69850" dist="43180" dir="5400000">
                    <a:srgbClr val="000000">
                      <a:alpha val="65000"/>
                    </a:srgbClr>
                  </a:innerShdw>
                </a:effectLst>
                <a:latin typeface="Futura Md" pitchFamily="34" charset="0"/>
              </a:rPr>
              <a:t>!</a:t>
            </a:r>
            <a:endParaRPr lang="pt-PT" sz="1400" b="1" dirty="0">
              <a:ln w="1905"/>
              <a:solidFill>
                <a:schemeClr val="tx2"/>
              </a:solidFill>
              <a:effectLst>
                <a:innerShdw blurRad="69850" dist="43180" dir="5400000">
                  <a:srgbClr val="000000">
                    <a:alpha val="65000"/>
                  </a:srgbClr>
                </a:innerShdw>
              </a:effectLst>
              <a:latin typeface="Futura Md" pitchFamily="34" charset="0"/>
            </a:endParaRPr>
          </a:p>
        </p:txBody>
      </p:sp>
      <p:pic>
        <p:nvPicPr>
          <p:cNvPr id="9" name="Picture 3" descr="\\srvdc02\Dados\07 Informação Gestão\0704 Informação\Material Próprio\Garantia Mutua Sgm.jpg"/>
          <p:cNvPicPr>
            <a:picLocks noChangeAspect="1" noChangeArrowheads="1"/>
          </p:cNvPicPr>
          <p:nvPr/>
        </p:nvPicPr>
        <p:blipFill>
          <a:blip r:embed="rId2" cstate="print"/>
          <a:srcRect/>
          <a:stretch>
            <a:fillRect/>
          </a:stretch>
        </p:blipFill>
        <p:spPr bwMode="auto">
          <a:xfrm>
            <a:off x="942747" y="116632"/>
            <a:ext cx="7258506" cy="5114690"/>
          </a:xfrm>
          <a:prstGeom prst="rect">
            <a:avLst/>
          </a:prstGeom>
          <a:ln>
            <a:noFill/>
          </a:ln>
          <a:effectLst>
            <a:softEdge rad="112500"/>
          </a:effectLst>
        </p:spPr>
      </p:pic>
    </p:spTree>
    <p:extLst>
      <p:ext uri="{BB962C8B-B14F-4D97-AF65-F5344CB8AC3E}">
        <p14:creationId xmlns:p14="http://schemas.microsoft.com/office/powerpoint/2010/main" val="66499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3</a:t>
            </a:fld>
            <a:endParaRPr lang="pt-PT" sz="1000" dirty="0">
              <a:solidFill>
                <a:srgbClr val="00259A"/>
              </a:solidFill>
              <a:latin typeface="Arial Narrow" pitchFamily="34" charset="0"/>
            </a:endParaRPr>
          </a:p>
        </p:txBody>
      </p:sp>
      <p:pic>
        <p:nvPicPr>
          <p:cNvPr id="27"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28" name="Picture 27" descr="Cresça Connosco Logo.jpg"/>
          <p:cNvPicPr>
            <a:picLocks noChangeAspect="1"/>
          </p:cNvPicPr>
          <p:nvPr/>
        </p:nvPicPr>
        <p:blipFill>
          <a:blip r:embed="rId4" cstate="print"/>
          <a:stretch>
            <a:fillRect/>
          </a:stretch>
        </p:blipFill>
        <p:spPr>
          <a:xfrm>
            <a:off x="287439" y="188640"/>
            <a:ext cx="1789969" cy="949911"/>
          </a:xfrm>
          <a:prstGeom prst="rect">
            <a:avLst/>
          </a:prstGeom>
        </p:spPr>
      </p:pic>
      <p:sp>
        <p:nvSpPr>
          <p:cNvPr id="29" name="Rectangle 35"/>
          <p:cNvSpPr txBox="1">
            <a:spLocks noChangeArrowheads="1"/>
          </p:cNvSpPr>
          <p:nvPr/>
        </p:nvSpPr>
        <p:spPr bwMode="auto">
          <a:xfrm>
            <a:off x="3214809" y="119115"/>
            <a:ext cx="5431582"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2400" dirty="0" smtClean="0">
                <a:solidFill>
                  <a:schemeClr val="bg1"/>
                </a:solidFill>
                <a:latin typeface="Futura Md" pitchFamily="34" charset="0"/>
              </a:rPr>
              <a:t>IN ALL PHASES OF THE LIFE CYCLE OF SMEs</a:t>
            </a:r>
          </a:p>
        </p:txBody>
      </p:sp>
      <p:grpSp>
        <p:nvGrpSpPr>
          <p:cNvPr id="2" name="Group 5"/>
          <p:cNvGrpSpPr>
            <a:grpSpLocks/>
          </p:cNvGrpSpPr>
          <p:nvPr/>
        </p:nvGrpSpPr>
        <p:grpSpPr bwMode="auto">
          <a:xfrm>
            <a:off x="1027353" y="2297806"/>
            <a:ext cx="6892214" cy="3862508"/>
            <a:chOff x="625" y="1650"/>
            <a:chExt cx="4704" cy="2460"/>
          </a:xfrm>
        </p:grpSpPr>
        <p:sp>
          <p:nvSpPr>
            <p:cNvPr id="30" name="Line 6"/>
            <p:cNvSpPr>
              <a:spLocks noChangeShapeType="1"/>
            </p:cNvSpPr>
            <p:nvPr/>
          </p:nvSpPr>
          <p:spPr bwMode="auto">
            <a:xfrm flipH="1" flipV="1">
              <a:off x="908" y="1699"/>
              <a:ext cx="1" cy="2411"/>
            </a:xfrm>
            <a:prstGeom prst="line">
              <a:avLst/>
            </a:prstGeom>
            <a:noFill/>
            <a:ln w="47625">
              <a:solidFill>
                <a:schemeClr val="tx1"/>
              </a:solidFill>
              <a:round/>
              <a:headEnd/>
              <a:tailEnd type="arrow" w="med" len="med"/>
            </a:ln>
          </p:spPr>
          <p:txBody>
            <a:bodyPr wrap="none" anchor="ctr"/>
            <a:lstStyle/>
            <a:p>
              <a:endParaRPr lang="pt-PT"/>
            </a:p>
          </p:txBody>
        </p:sp>
        <p:grpSp>
          <p:nvGrpSpPr>
            <p:cNvPr id="3" name="Group 7"/>
            <p:cNvGrpSpPr>
              <a:grpSpLocks/>
            </p:cNvGrpSpPr>
            <p:nvPr/>
          </p:nvGrpSpPr>
          <p:grpSpPr bwMode="auto">
            <a:xfrm>
              <a:off x="625" y="1650"/>
              <a:ext cx="4704" cy="2027"/>
              <a:chOff x="888" y="1341"/>
              <a:chExt cx="4431" cy="2027"/>
            </a:xfrm>
          </p:grpSpPr>
          <p:sp>
            <p:nvSpPr>
              <p:cNvPr id="32" name="Line 8"/>
              <p:cNvSpPr>
                <a:spLocks noChangeShapeType="1"/>
              </p:cNvSpPr>
              <p:nvPr/>
            </p:nvSpPr>
            <p:spPr bwMode="auto">
              <a:xfrm>
                <a:off x="888" y="3360"/>
                <a:ext cx="4431" cy="0"/>
              </a:xfrm>
              <a:prstGeom prst="line">
                <a:avLst/>
              </a:prstGeom>
              <a:noFill/>
              <a:ln w="47625">
                <a:solidFill>
                  <a:schemeClr val="tx1"/>
                </a:solidFill>
                <a:round/>
                <a:headEnd/>
                <a:tailEnd type="arrow" w="med" len="med"/>
              </a:ln>
            </p:spPr>
            <p:txBody>
              <a:bodyPr wrap="none" anchor="ctr"/>
              <a:lstStyle/>
              <a:p>
                <a:endParaRPr lang="pt-PT"/>
              </a:p>
            </p:txBody>
          </p:sp>
          <p:sp>
            <p:nvSpPr>
              <p:cNvPr id="33" name="Freeform 9"/>
              <p:cNvSpPr>
                <a:spLocks/>
              </p:cNvSpPr>
              <p:nvPr/>
            </p:nvSpPr>
            <p:spPr bwMode="auto">
              <a:xfrm>
                <a:off x="3812" y="2016"/>
                <a:ext cx="886" cy="384"/>
              </a:xfrm>
              <a:custGeom>
                <a:avLst/>
                <a:gdLst>
                  <a:gd name="T0" fmla="*/ 0 w 768"/>
                  <a:gd name="T1" fmla="*/ 0 h 240"/>
                  <a:gd name="T2" fmla="*/ 5870 w 768"/>
                  <a:gd name="T3" fmla="*/ 580890 h 240"/>
                  <a:gd name="T4" fmla="*/ 13389 w 768"/>
                  <a:gd name="T5" fmla="*/ 2898123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04" y="4"/>
                      <a:pt x="208" y="8"/>
                      <a:pt x="336" y="48"/>
                    </a:cubicBezTo>
                    <a:cubicBezTo>
                      <a:pt x="464" y="88"/>
                      <a:pt x="616" y="164"/>
                      <a:pt x="768" y="240"/>
                    </a:cubicBezTo>
                  </a:path>
                </a:pathLst>
              </a:custGeom>
              <a:noFill/>
              <a:ln w="19050">
                <a:solidFill>
                  <a:srgbClr val="FF0000"/>
                </a:solidFill>
                <a:prstDash val="dash"/>
                <a:round/>
                <a:headEnd/>
                <a:tailEnd/>
              </a:ln>
            </p:spPr>
            <p:txBody>
              <a:bodyPr wrap="none" anchor="ctr"/>
              <a:lstStyle/>
              <a:p>
                <a:endParaRPr lang="pt-PT"/>
              </a:p>
            </p:txBody>
          </p:sp>
          <p:sp>
            <p:nvSpPr>
              <p:cNvPr id="34" name="Text Box 10"/>
              <p:cNvSpPr txBox="1">
                <a:spLocks noChangeArrowheads="1"/>
              </p:cNvSpPr>
              <p:nvPr/>
            </p:nvSpPr>
            <p:spPr bwMode="auto">
              <a:xfrm rot="19097811">
                <a:off x="1306" y="2858"/>
                <a:ext cx="584" cy="235"/>
              </a:xfrm>
              <a:prstGeom prst="rect">
                <a:avLst/>
              </a:prstGeom>
              <a:noFill/>
              <a:ln w="9525">
                <a:noFill/>
                <a:miter lim="800000"/>
                <a:headEnd/>
                <a:tailEnd/>
              </a:ln>
            </p:spPr>
            <p:txBody>
              <a:bodyPr wrap="none">
                <a:spAutoFit/>
              </a:bodyPr>
              <a:lstStyle/>
              <a:p>
                <a:pPr eaLnBrk="0" hangingPunct="0"/>
                <a:r>
                  <a:rPr lang="en-GB" sz="1800" b="1" i="1" dirty="0" smtClean="0">
                    <a:solidFill>
                      <a:srgbClr val="000000"/>
                    </a:solidFill>
                    <a:latin typeface="Arial Narrow" pitchFamily="34" charset="0"/>
                  </a:rPr>
                  <a:t>Start-up</a:t>
                </a:r>
              </a:p>
            </p:txBody>
          </p:sp>
          <p:sp>
            <p:nvSpPr>
              <p:cNvPr id="35" name="Text Box 11"/>
              <p:cNvSpPr txBox="1">
                <a:spLocks noChangeArrowheads="1"/>
              </p:cNvSpPr>
              <p:nvPr/>
            </p:nvSpPr>
            <p:spPr bwMode="auto">
              <a:xfrm rot="18698363">
                <a:off x="2047" y="2022"/>
                <a:ext cx="539" cy="415"/>
              </a:xfrm>
              <a:prstGeom prst="rect">
                <a:avLst/>
              </a:prstGeom>
              <a:noFill/>
              <a:ln w="9525">
                <a:noFill/>
                <a:miter lim="800000"/>
                <a:headEnd/>
                <a:tailEnd/>
              </a:ln>
            </p:spPr>
            <p:txBody>
              <a:bodyPr wrap="none">
                <a:spAutoFit/>
              </a:bodyPr>
              <a:lstStyle/>
              <a:p>
                <a:pPr eaLnBrk="0" hangingPunct="0"/>
                <a:r>
                  <a:rPr lang="en-GB" sz="1800" b="1" i="1" dirty="0" smtClean="0">
                    <a:solidFill>
                      <a:srgbClr val="000000"/>
                    </a:solidFill>
                    <a:latin typeface="Arial Narrow" pitchFamily="34" charset="0"/>
                  </a:rPr>
                  <a:t>Growth</a:t>
                </a:r>
              </a:p>
              <a:p>
                <a:pPr eaLnBrk="0" hangingPunct="0"/>
                <a:endParaRPr lang="pt-PT" sz="1800" b="1" i="1" dirty="0">
                  <a:solidFill>
                    <a:srgbClr val="000000"/>
                  </a:solidFill>
                  <a:latin typeface="Arial Narrow" pitchFamily="34" charset="0"/>
                </a:endParaRPr>
              </a:p>
            </p:txBody>
          </p:sp>
          <p:sp>
            <p:nvSpPr>
              <p:cNvPr id="36" name="Text Box 12"/>
              <p:cNvSpPr txBox="1">
                <a:spLocks noChangeArrowheads="1"/>
              </p:cNvSpPr>
              <p:nvPr/>
            </p:nvSpPr>
            <p:spPr bwMode="auto">
              <a:xfrm rot="-2528872">
                <a:off x="3939" y="1365"/>
                <a:ext cx="1056" cy="234"/>
              </a:xfrm>
              <a:prstGeom prst="rect">
                <a:avLst/>
              </a:prstGeom>
              <a:noFill/>
              <a:ln w="9525">
                <a:noFill/>
                <a:miter lim="800000"/>
                <a:headEnd/>
                <a:tailEnd/>
              </a:ln>
            </p:spPr>
            <p:txBody>
              <a:bodyPr>
                <a:spAutoFit/>
              </a:bodyPr>
              <a:lstStyle/>
              <a:p>
                <a:pPr eaLnBrk="0" hangingPunct="0"/>
                <a:r>
                  <a:rPr lang="en-GB" sz="1800" b="1" i="1" dirty="0">
                    <a:solidFill>
                      <a:srgbClr val="000000"/>
                    </a:solidFill>
                    <a:latin typeface="Arial Narrow" pitchFamily="34" charset="0"/>
                  </a:rPr>
                  <a:t>Turnaround</a:t>
                </a:r>
              </a:p>
            </p:txBody>
          </p:sp>
          <p:sp>
            <p:nvSpPr>
              <p:cNvPr id="37" name="Text Box 14"/>
              <p:cNvSpPr txBox="1">
                <a:spLocks noChangeArrowheads="1"/>
              </p:cNvSpPr>
              <p:nvPr/>
            </p:nvSpPr>
            <p:spPr bwMode="auto">
              <a:xfrm>
                <a:off x="4290" y="1814"/>
                <a:ext cx="1006" cy="588"/>
              </a:xfrm>
              <a:prstGeom prst="rect">
                <a:avLst/>
              </a:prstGeom>
              <a:noFill/>
              <a:ln w="9525">
                <a:noFill/>
                <a:miter lim="800000"/>
                <a:headEnd/>
                <a:tailEnd/>
              </a:ln>
            </p:spPr>
            <p:txBody>
              <a:bodyPr wrap="none">
                <a:spAutoFit/>
              </a:bodyPr>
              <a:lstStyle/>
              <a:p>
                <a:pPr algn="ctr" eaLnBrk="0" hangingPunct="0"/>
                <a:r>
                  <a:rPr lang="pt-PT" sz="1800" b="1" dirty="0">
                    <a:solidFill>
                      <a:srgbClr val="003399"/>
                    </a:solidFill>
                    <a:latin typeface="Arial Narrow" pitchFamily="34" charset="0"/>
                  </a:rPr>
                  <a:t>M &amp; A</a:t>
                </a:r>
              </a:p>
              <a:p>
                <a:pPr algn="ctr" eaLnBrk="0" hangingPunct="0"/>
                <a:r>
                  <a:rPr lang="en-GB" sz="1800" b="1" dirty="0" smtClean="0">
                    <a:solidFill>
                      <a:srgbClr val="003399"/>
                    </a:solidFill>
                    <a:latin typeface="Arial Narrow" pitchFamily="34" charset="0"/>
                  </a:rPr>
                  <a:t>Venture Capital</a:t>
                </a:r>
              </a:p>
              <a:p>
                <a:pPr algn="ctr" eaLnBrk="0" hangingPunct="0"/>
                <a:endParaRPr lang="pt-PT" sz="1800" dirty="0">
                  <a:solidFill>
                    <a:srgbClr val="003399"/>
                  </a:solidFill>
                  <a:latin typeface="Arial Narrow" pitchFamily="34" charset="0"/>
                </a:endParaRPr>
              </a:p>
            </p:txBody>
          </p:sp>
          <p:sp>
            <p:nvSpPr>
              <p:cNvPr id="38" name="Freeform 15"/>
              <p:cNvSpPr>
                <a:spLocks/>
              </p:cNvSpPr>
              <p:nvPr/>
            </p:nvSpPr>
            <p:spPr bwMode="auto">
              <a:xfrm>
                <a:off x="1065" y="1344"/>
                <a:ext cx="3811" cy="2024"/>
              </a:xfrm>
              <a:custGeom>
                <a:avLst/>
                <a:gdLst>
                  <a:gd name="T0" fmla="*/ 0 w 4128"/>
                  <a:gd name="T1" fmla="*/ 2016 h 2024"/>
                  <a:gd name="T2" fmla="*/ 137 w 4128"/>
                  <a:gd name="T3" fmla="*/ 1824 h 2024"/>
                  <a:gd name="T4" fmla="*/ 350 w 4128"/>
                  <a:gd name="T5" fmla="*/ 816 h 2024"/>
                  <a:gd name="T6" fmla="*/ 660 w 4128"/>
                  <a:gd name="T7" fmla="*/ 624 h 2024"/>
                  <a:gd name="T8" fmla="*/ 836 w 4128"/>
                  <a:gd name="T9" fmla="*/ 0 h 2024"/>
                  <a:gd name="T10" fmla="*/ 0 60000 65536"/>
                  <a:gd name="T11" fmla="*/ 0 60000 65536"/>
                  <a:gd name="T12" fmla="*/ 0 60000 65536"/>
                  <a:gd name="T13" fmla="*/ 0 60000 65536"/>
                  <a:gd name="T14" fmla="*/ 0 60000 65536"/>
                  <a:gd name="T15" fmla="*/ 0 w 4128"/>
                  <a:gd name="T16" fmla="*/ 0 h 2024"/>
                  <a:gd name="T17" fmla="*/ 4128 w 4128"/>
                  <a:gd name="T18" fmla="*/ 2024 h 2024"/>
                </a:gdLst>
                <a:ahLst/>
                <a:cxnLst>
                  <a:cxn ang="T10">
                    <a:pos x="T0" y="T1"/>
                  </a:cxn>
                  <a:cxn ang="T11">
                    <a:pos x="T2" y="T3"/>
                  </a:cxn>
                  <a:cxn ang="T12">
                    <a:pos x="T4" y="T5"/>
                  </a:cxn>
                  <a:cxn ang="T13">
                    <a:pos x="T6" y="T7"/>
                  </a:cxn>
                  <a:cxn ang="T14">
                    <a:pos x="T8" y="T9"/>
                  </a:cxn>
                </a:cxnLst>
                <a:rect l="T15" t="T16" r="T17" b="T18"/>
                <a:pathLst>
                  <a:path w="4128" h="2024">
                    <a:moveTo>
                      <a:pt x="0" y="2016"/>
                    </a:moveTo>
                    <a:cubicBezTo>
                      <a:pt x="192" y="2020"/>
                      <a:pt x="384" y="2024"/>
                      <a:pt x="672" y="1824"/>
                    </a:cubicBezTo>
                    <a:cubicBezTo>
                      <a:pt x="960" y="1624"/>
                      <a:pt x="1296" y="1016"/>
                      <a:pt x="1728" y="816"/>
                    </a:cubicBezTo>
                    <a:cubicBezTo>
                      <a:pt x="2160" y="616"/>
                      <a:pt x="2864" y="760"/>
                      <a:pt x="3264" y="624"/>
                    </a:cubicBezTo>
                    <a:cubicBezTo>
                      <a:pt x="3664" y="488"/>
                      <a:pt x="3896" y="244"/>
                      <a:pt x="4128" y="0"/>
                    </a:cubicBezTo>
                  </a:path>
                </a:pathLst>
              </a:custGeom>
              <a:noFill/>
              <a:ln w="38100">
                <a:solidFill>
                  <a:srgbClr val="FF0000"/>
                </a:solidFill>
                <a:round/>
                <a:headEnd/>
                <a:tailEnd/>
              </a:ln>
            </p:spPr>
            <p:txBody>
              <a:bodyPr wrap="none" anchor="ctr"/>
              <a:lstStyle/>
              <a:p>
                <a:endParaRPr lang="pt-PT"/>
              </a:p>
            </p:txBody>
          </p:sp>
          <p:sp>
            <p:nvSpPr>
              <p:cNvPr id="39" name="Text Box 16"/>
              <p:cNvSpPr txBox="1">
                <a:spLocks noChangeArrowheads="1"/>
              </p:cNvSpPr>
              <p:nvPr/>
            </p:nvSpPr>
            <p:spPr bwMode="auto">
              <a:xfrm>
                <a:off x="2838" y="1772"/>
                <a:ext cx="592" cy="412"/>
              </a:xfrm>
              <a:prstGeom prst="rect">
                <a:avLst/>
              </a:prstGeom>
              <a:noFill/>
              <a:ln w="9525">
                <a:noFill/>
                <a:miter lim="800000"/>
                <a:headEnd/>
                <a:tailEnd/>
              </a:ln>
            </p:spPr>
            <p:txBody>
              <a:bodyPr wrap="none">
                <a:spAutoFit/>
              </a:bodyPr>
              <a:lstStyle/>
              <a:p>
                <a:pPr eaLnBrk="0" hangingPunct="0"/>
                <a:r>
                  <a:rPr lang="en-GB" sz="1800" b="1" i="1" dirty="0" smtClean="0">
                    <a:solidFill>
                      <a:srgbClr val="000000"/>
                    </a:solidFill>
                    <a:latin typeface="Arial Narrow" pitchFamily="34" charset="0"/>
                  </a:rPr>
                  <a:t>Maturity</a:t>
                </a:r>
              </a:p>
              <a:p>
                <a:pPr eaLnBrk="0" hangingPunct="0"/>
                <a:endParaRPr lang="pt-PT" sz="1800" b="1" i="1" dirty="0">
                  <a:solidFill>
                    <a:srgbClr val="000000"/>
                  </a:solidFill>
                  <a:latin typeface="Arial Narrow" pitchFamily="34" charset="0"/>
                </a:endParaRPr>
              </a:p>
            </p:txBody>
          </p:sp>
          <p:sp>
            <p:nvSpPr>
              <p:cNvPr id="40" name="Text Box 17"/>
              <p:cNvSpPr txBox="1">
                <a:spLocks noChangeArrowheads="1"/>
              </p:cNvSpPr>
              <p:nvPr/>
            </p:nvSpPr>
            <p:spPr bwMode="auto">
              <a:xfrm>
                <a:off x="2820" y="2187"/>
                <a:ext cx="932" cy="235"/>
              </a:xfrm>
              <a:prstGeom prst="rect">
                <a:avLst/>
              </a:prstGeom>
              <a:noFill/>
              <a:ln w="9525">
                <a:noFill/>
                <a:miter lim="800000"/>
                <a:headEnd/>
                <a:tailEnd/>
              </a:ln>
            </p:spPr>
            <p:txBody>
              <a:bodyPr wrap="none">
                <a:spAutoFit/>
              </a:bodyPr>
              <a:lstStyle/>
              <a:p>
                <a:pPr algn="ctr" eaLnBrk="0" hangingPunct="0"/>
                <a:r>
                  <a:rPr lang="en-GB" sz="1800" b="1" dirty="0">
                    <a:solidFill>
                      <a:srgbClr val="003399"/>
                    </a:solidFill>
                    <a:latin typeface="Arial Narrow" pitchFamily="34" charset="0"/>
                  </a:rPr>
                  <a:t>Private </a:t>
                </a:r>
                <a:r>
                  <a:rPr lang="en-GB" sz="1800" b="1" dirty="0" smtClean="0">
                    <a:solidFill>
                      <a:srgbClr val="003399"/>
                    </a:solidFill>
                    <a:latin typeface="Arial Narrow" pitchFamily="34" charset="0"/>
                  </a:rPr>
                  <a:t>Equity</a:t>
                </a:r>
                <a:endParaRPr lang="en-GB" sz="1800" b="1" dirty="0">
                  <a:solidFill>
                    <a:srgbClr val="003399"/>
                  </a:solidFill>
                  <a:latin typeface="Arial Narrow" pitchFamily="34" charset="0"/>
                </a:endParaRPr>
              </a:p>
            </p:txBody>
          </p:sp>
          <p:sp>
            <p:nvSpPr>
              <p:cNvPr id="41" name="Text Box 13"/>
              <p:cNvSpPr txBox="1">
                <a:spLocks noChangeArrowheads="1"/>
              </p:cNvSpPr>
              <p:nvPr/>
            </p:nvSpPr>
            <p:spPr bwMode="auto">
              <a:xfrm>
                <a:off x="1197" y="1341"/>
                <a:ext cx="1096" cy="412"/>
              </a:xfrm>
              <a:prstGeom prst="rect">
                <a:avLst/>
              </a:prstGeom>
              <a:noFill/>
              <a:ln w="9525">
                <a:noFill/>
                <a:miter lim="800000"/>
                <a:headEnd/>
                <a:tailEnd/>
              </a:ln>
            </p:spPr>
            <p:txBody>
              <a:bodyPr wrap="square">
                <a:spAutoFit/>
              </a:bodyPr>
              <a:lstStyle/>
              <a:p>
                <a:pPr algn="ctr" eaLnBrk="0" hangingPunct="0"/>
                <a:r>
                  <a:rPr lang="en-GB" sz="1800" b="1" dirty="0" smtClean="0">
                    <a:solidFill>
                      <a:srgbClr val="003399"/>
                    </a:solidFill>
                    <a:latin typeface="Arial Narrow" pitchFamily="34" charset="0"/>
                  </a:rPr>
                  <a:t>Business Angels</a:t>
                </a:r>
              </a:p>
              <a:p>
                <a:pPr algn="ctr"/>
                <a:r>
                  <a:rPr lang="en-GB" sz="1800" b="1" dirty="0" smtClean="0">
                    <a:solidFill>
                      <a:srgbClr val="003399"/>
                    </a:solidFill>
                    <a:latin typeface="Arial Narrow" pitchFamily="34" charset="0"/>
                  </a:rPr>
                  <a:t>Venture Capital</a:t>
                </a:r>
                <a:endParaRPr lang="en-GB" sz="1800" b="1" dirty="0">
                  <a:solidFill>
                    <a:srgbClr val="003399"/>
                  </a:solidFill>
                  <a:latin typeface="Arial Narrow" pitchFamily="34" charset="0"/>
                </a:endParaRPr>
              </a:p>
            </p:txBody>
          </p:sp>
        </p:grpSp>
      </p:grpSp>
      <p:pic>
        <p:nvPicPr>
          <p:cNvPr id="42" name="Picture 3" descr="GMutua"/>
          <p:cNvPicPr>
            <a:picLocks noChangeAspect="1" noChangeArrowheads="1"/>
          </p:cNvPicPr>
          <p:nvPr/>
        </p:nvPicPr>
        <p:blipFill>
          <a:blip r:embed="rId5" cstate="print"/>
          <a:srcRect b="27719"/>
          <a:stretch>
            <a:fillRect/>
          </a:stretch>
        </p:blipFill>
        <p:spPr bwMode="auto">
          <a:xfrm>
            <a:off x="6572490" y="3854323"/>
            <a:ext cx="1403350" cy="541314"/>
          </a:xfrm>
          <a:prstGeom prst="rect">
            <a:avLst/>
          </a:prstGeom>
          <a:noFill/>
          <a:ln w="9525">
            <a:noFill/>
            <a:miter lim="800000"/>
            <a:headEnd/>
            <a:tailEnd/>
          </a:ln>
        </p:spPr>
      </p:pic>
      <p:pic>
        <p:nvPicPr>
          <p:cNvPr id="43" name="Picture 3" descr="GMutua"/>
          <p:cNvPicPr>
            <a:picLocks noChangeAspect="1" noChangeArrowheads="1"/>
          </p:cNvPicPr>
          <p:nvPr/>
        </p:nvPicPr>
        <p:blipFill>
          <a:blip r:embed="rId5" cstate="print"/>
          <a:srcRect b="27931"/>
          <a:stretch>
            <a:fillRect/>
          </a:stretch>
        </p:blipFill>
        <p:spPr bwMode="auto">
          <a:xfrm>
            <a:off x="1582978" y="2952143"/>
            <a:ext cx="1403350" cy="539727"/>
          </a:xfrm>
          <a:prstGeom prst="rect">
            <a:avLst/>
          </a:prstGeom>
          <a:noFill/>
          <a:ln w="9525">
            <a:noFill/>
            <a:miter lim="800000"/>
            <a:headEnd/>
            <a:tailEnd/>
          </a:ln>
        </p:spPr>
      </p:pic>
      <p:pic>
        <p:nvPicPr>
          <p:cNvPr id="44" name="Picture 3" descr="GMutua"/>
          <p:cNvPicPr>
            <a:picLocks noChangeAspect="1" noChangeArrowheads="1"/>
          </p:cNvPicPr>
          <p:nvPr/>
        </p:nvPicPr>
        <p:blipFill>
          <a:blip r:embed="rId5" cstate="print"/>
          <a:srcRect b="27679"/>
          <a:stretch>
            <a:fillRect/>
          </a:stretch>
        </p:blipFill>
        <p:spPr bwMode="auto">
          <a:xfrm>
            <a:off x="3749915" y="4375023"/>
            <a:ext cx="1403350" cy="541609"/>
          </a:xfrm>
          <a:prstGeom prst="rect">
            <a:avLst/>
          </a:prstGeom>
          <a:noFill/>
          <a:ln w="9525">
            <a:noFill/>
            <a:miter lim="800000"/>
            <a:headEnd/>
            <a:tailEnd/>
          </a:ln>
        </p:spPr>
      </p:pic>
      <p:pic>
        <p:nvPicPr>
          <p:cNvPr id="45" name="Picture 22"/>
          <p:cNvPicPr>
            <a:picLocks noChangeAspect="1" noChangeArrowheads="1"/>
          </p:cNvPicPr>
          <p:nvPr/>
        </p:nvPicPr>
        <p:blipFill>
          <a:blip r:embed="rId6" cstate="print"/>
          <a:srcRect l="26428" t="15265" r="53770" b="74944"/>
          <a:stretch>
            <a:fillRect/>
          </a:stretch>
        </p:blipFill>
        <p:spPr bwMode="auto">
          <a:xfrm>
            <a:off x="1425815" y="5289423"/>
            <a:ext cx="1274763" cy="393700"/>
          </a:xfrm>
          <a:prstGeom prst="rect">
            <a:avLst/>
          </a:prstGeom>
          <a:noFill/>
          <a:ln w="9525" algn="ctr">
            <a:noFill/>
            <a:miter lim="800000"/>
            <a:headEnd/>
            <a:tailEnd/>
          </a:ln>
        </p:spPr>
      </p:pic>
      <p:pic>
        <p:nvPicPr>
          <p:cNvPr id="46" name="Picture 23"/>
          <p:cNvPicPr>
            <a:picLocks noChangeAspect="1" noChangeArrowheads="1"/>
          </p:cNvPicPr>
          <p:nvPr/>
        </p:nvPicPr>
        <p:blipFill>
          <a:blip r:embed="rId7" cstate="print"/>
          <a:srcRect l="54988" t="15146" r="27382" b="76671"/>
          <a:stretch>
            <a:fillRect/>
          </a:stretch>
        </p:blipFill>
        <p:spPr bwMode="auto">
          <a:xfrm rot="18759661">
            <a:off x="2706928" y="3668585"/>
            <a:ext cx="1423988" cy="414337"/>
          </a:xfrm>
          <a:prstGeom prst="rect">
            <a:avLst/>
          </a:prstGeom>
          <a:noFill/>
          <a:ln w="9525" algn="ctr">
            <a:noFill/>
            <a:miter lim="800000"/>
            <a:headEnd/>
            <a:tailEnd/>
          </a:ln>
        </p:spPr>
      </p:pic>
      <p:pic>
        <p:nvPicPr>
          <p:cNvPr id="47" name="Picture 24"/>
          <p:cNvPicPr>
            <a:picLocks noChangeAspect="1" noChangeArrowheads="1"/>
          </p:cNvPicPr>
          <p:nvPr/>
        </p:nvPicPr>
        <p:blipFill>
          <a:blip r:embed="rId8" cstate="print"/>
          <a:srcRect l="26071" t="15179" r="27083" b="75291"/>
          <a:stretch>
            <a:fillRect/>
          </a:stretch>
        </p:blipFill>
        <p:spPr bwMode="auto">
          <a:xfrm rot="19035726">
            <a:off x="5092940" y="2130298"/>
            <a:ext cx="1984375" cy="396875"/>
          </a:xfrm>
          <a:prstGeom prst="rect">
            <a:avLst/>
          </a:prstGeom>
          <a:noFill/>
          <a:ln w="9525" algn="ctr">
            <a:noFill/>
            <a:miter lim="800000"/>
            <a:headEnd/>
            <a:tailEnd/>
          </a:ln>
        </p:spPr>
      </p:pic>
      <p:sp>
        <p:nvSpPr>
          <p:cNvPr id="48" name="Rectangle 35"/>
          <p:cNvSpPr txBox="1">
            <a:spLocks noChangeArrowheads="1"/>
          </p:cNvSpPr>
          <p:nvPr/>
        </p:nvSpPr>
        <p:spPr bwMode="auto">
          <a:xfrm>
            <a:off x="1655481" y="1401081"/>
            <a:ext cx="6878637" cy="81121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endParaRPr kumimoji="0" lang="pt-PT" sz="2400" b="1" i="0" u="none" strike="noStrike" kern="0" cap="all" spc="0" normalizeH="0" noProof="1" smtClean="0">
              <a:ln>
                <a:noFill/>
              </a:ln>
              <a:solidFill>
                <a:srgbClr val="00008A"/>
              </a:solidFill>
              <a:effectLst/>
              <a:uLnTx/>
              <a:uFillTx/>
              <a:latin typeface="Futura Md" pitchFamily="34" charset="0"/>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640961" y="1476585"/>
            <a:ext cx="7747463" cy="4247317"/>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en-US" sz="1800" b="1" u="sng" dirty="0" smtClean="0">
                <a:solidFill>
                  <a:srgbClr val="003399"/>
                </a:solidFill>
                <a:latin typeface="Arial Narrow" pitchFamily="34" charset="0"/>
              </a:rPr>
              <a:t>SME are key actors in the EU economy (worldwide)</a:t>
            </a:r>
          </a:p>
          <a:p>
            <a:pPr marL="723900" lvl="1" indent="-266700" algn="just">
              <a:spcBef>
                <a:spcPct val="50000"/>
              </a:spcBef>
              <a:buSzPct val="120000"/>
              <a:buBlip>
                <a:blip r:embed="rId3"/>
              </a:buBlip>
            </a:pPr>
            <a:r>
              <a:rPr lang="en-GB" sz="1800" dirty="0" smtClean="0">
                <a:solidFill>
                  <a:srgbClr val="003399"/>
                </a:solidFill>
                <a:latin typeface="Arial Narrow" pitchFamily="34" charset="0"/>
              </a:rPr>
              <a:t>They represent an important part of </a:t>
            </a:r>
            <a:r>
              <a:rPr lang="en-GB" b="1" dirty="0" smtClean="0">
                <a:solidFill>
                  <a:srgbClr val="003399"/>
                </a:solidFill>
                <a:latin typeface="Arial Narrow" pitchFamily="34" charset="0"/>
              </a:rPr>
              <a:t>employment</a:t>
            </a:r>
            <a:r>
              <a:rPr lang="en-GB" sz="1800" dirty="0">
                <a:solidFill>
                  <a:srgbClr val="003399"/>
                </a:solidFill>
                <a:latin typeface="Arial Narrow" pitchFamily="34" charset="0"/>
              </a:rPr>
              <a:t>,</a:t>
            </a:r>
            <a:r>
              <a:rPr lang="en-GB" sz="1800" dirty="0" smtClean="0">
                <a:solidFill>
                  <a:srgbClr val="003399"/>
                </a:solidFill>
                <a:latin typeface="Arial Narrow" pitchFamily="34" charset="0"/>
              </a:rPr>
              <a:t> </a:t>
            </a:r>
            <a:r>
              <a:rPr lang="en-GB" b="1" dirty="0" smtClean="0">
                <a:solidFill>
                  <a:srgbClr val="003399"/>
                </a:solidFill>
                <a:latin typeface="Arial Narrow" pitchFamily="34" charset="0"/>
              </a:rPr>
              <a:t>gross domestic product</a:t>
            </a:r>
            <a:r>
              <a:rPr lang="en-GB" sz="1800" dirty="0" smtClean="0">
                <a:solidFill>
                  <a:srgbClr val="003399"/>
                </a:solidFill>
                <a:latin typeface="Arial Narrow" pitchFamily="34" charset="0"/>
              </a:rPr>
              <a:t> and other </a:t>
            </a:r>
            <a:r>
              <a:rPr lang="en-GB" b="1" dirty="0" smtClean="0">
                <a:solidFill>
                  <a:srgbClr val="003399"/>
                </a:solidFill>
                <a:latin typeface="Arial Narrow" pitchFamily="34" charset="0"/>
              </a:rPr>
              <a:t>macroeconomic indicators</a:t>
            </a:r>
            <a:r>
              <a:rPr lang="en-GB" sz="1800" dirty="0" smtClean="0">
                <a:solidFill>
                  <a:srgbClr val="003399"/>
                </a:solidFill>
                <a:latin typeface="Arial Narrow" pitchFamily="34" charset="0"/>
              </a:rPr>
              <a:t> (such as exports).</a:t>
            </a:r>
          </a:p>
          <a:p>
            <a:pPr marL="723900" lvl="1" indent="-266700" algn="just">
              <a:spcBef>
                <a:spcPct val="50000"/>
              </a:spcBef>
              <a:buSzPct val="120000"/>
            </a:pPr>
            <a:endParaRPr lang="en-GB" sz="1800" dirty="0" smtClean="0">
              <a:solidFill>
                <a:srgbClr val="003399"/>
              </a:solidFill>
              <a:latin typeface="Arial Narrow" pitchFamily="34" charset="0"/>
            </a:endParaRPr>
          </a:p>
          <a:p>
            <a:pPr marL="266700" indent="-266700" algn="just">
              <a:spcBef>
                <a:spcPct val="50000"/>
              </a:spcBef>
              <a:buSzPct val="120000"/>
              <a:buBlip>
                <a:blip r:embed="rId3"/>
              </a:buBlip>
            </a:pPr>
            <a:r>
              <a:rPr lang="en-US" sz="1800" b="1" u="sng" dirty="0" smtClean="0">
                <a:solidFill>
                  <a:srgbClr val="003399"/>
                </a:solidFill>
                <a:latin typeface="Arial Narrow" pitchFamily="34" charset="0"/>
              </a:rPr>
              <a:t>Credit finance is important to SME in the EU, as they</a:t>
            </a:r>
          </a:p>
          <a:p>
            <a:pPr marL="723900" lvl="1" indent="-266700" algn="just">
              <a:spcBef>
                <a:spcPct val="50000"/>
              </a:spcBef>
              <a:buSzPct val="120000"/>
              <a:buBlip>
                <a:blip r:embed="rId3"/>
              </a:buBlip>
            </a:pPr>
            <a:r>
              <a:rPr lang="pt-PT" sz="1800" dirty="0" smtClean="0">
                <a:solidFill>
                  <a:srgbClr val="003399"/>
                </a:solidFill>
                <a:latin typeface="Arial Narrow" pitchFamily="34" charset="0"/>
              </a:rPr>
              <a:t>H</a:t>
            </a:r>
            <a:r>
              <a:rPr lang="en-US" sz="1800" dirty="0" err="1" smtClean="0">
                <a:solidFill>
                  <a:srgbClr val="003399"/>
                </a:solidFill>
                <a:latin typeface="Arial Narrow" pitchFamily="34" charset="0"/>
              </a:rPr>
              <a:t>ave</a:t>
            </a:r>
            <a:r>
              <a:rPr lang="en-US" sz="1800" dirty="0" smtClean="0">
                <a:solidFill>
                  <a:srgbClr val="003399"/>
                </a:solidFill>
                <a:latin typeface="Arial Narrow" pitchFamily="34" charset="0"/>
              </a:rPr>
              <a:t> limited access to venture capital, mezzanine capital, bond issues, etc.</a:t>
            </a:r>
            <a:endParaRPr lang="pt-PT" sz="1800" dirty="0" smtClean="0">
              <a:solidFill>
                <a:srgbClr val="003399"/>
              </a:solidFill>
              <a:latin typeface="Arial Narrow" pitchFamily="34" charset="0"/>
            </a:endParaRP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Have weak own funds positions =&gt; limited capability to self-finance fixed assets investment or working capital needs</a:t>
            </a:r>
            <a:endParaRPr lang="pt-PT" sz="1800" dirty="0" smtClean="0">
              <a:solidFill>
                <a:srgbClr val="003399"/>
              </a:solidFill>
              <a:latin typeface="Arial Narrow" pitchFamily="34" charset="0"/>
            </a:endParaRP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Rely predominantly on loan finance</a:t>
            </a:r>
            <a:endParaRPr lang="pt-PT" sz="1800" dirty="0" smtClean="0">
              <a:solidFill>
                <a:srgbClr val="003399"/>
              </a:solidFill>
              <a:latin typeface="Arial Narrow" pitchFamily="34" charset="0"/>
            </a:endParaRP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Usually have a relative lack of bankable collateral</a:t>
            </a:r>
          </a:p>
          <a:p>
            <a:pPr marL="723900" lvl="1" indent="-266700" algn="just">
              <a:spcBef>
                <a:spcPct val="50000"/>
              </a:spcBef>
              <a:buSzPct val="120000"/>
              <a:buBlip>
                <a:blip r:embed="rId3"/>
              </a:buBlip>
            </a:pPr>
            <a:endParaRPr lang="pt-PT" sz="1800" dirty="0">
              <a:solidFill>
                <a:srgbClr val="003399"/>
              </a:solidFill>
              <a:latin typeface="Arial Narrow" pitchFamily="34" charset="0"/>
            </a:endParaRPr>
          </a:p>
        </p:txBody>
      </p:sp>
      <p:sp>
        <p:nvSpPr>
          <p:cNvPr id="7" name="Slide Number Placeholder 6"/>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4</a:t>
            </a:fld>
            <a:endParaRPr lang="pt-PT" sz="1000" dirty="0">
              <a:solidFill>
                <a:srgbClr val="00259A"/>
              </a:solidFill>
              <a:latin typeface="Arial Narrow" pitchFamily="34" charset="0"/>
            </a:endParaRPr>
          </a:p>
        </p:txBody>
      </p:sp>
      <p:pic>
        <p:nvPicPr>
          <p:cNvPr id="8" name="Picture 4"/>
          <p:cNvPicPr>
            <a:picLocks noChangeAspect="1" noChangeArrowheads="1"/>
          </p:cNvPicPr>
          <p:nvPr/>
        </p:nvPicPr>
        <p:blipFill>
          <a:blip r:embed="rId4"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5" cstate="print"/>
          <a:stretch>
            <a:fillRect/>
          </a:stretch>
        </p:blipFill>
        <p:spPr>
          <a:xfrm>
            <a:off x="287439" y="200486"/>
            <a:ext cx="1789969" cy="949911"/>
          </a:xfrm>
          <a:prstGeom prst="rect">
            <a:avLst/>
          </a:prstGeom>
        </p:spPr>
      </p:pic>
      <p:sp>
        <p:nvSpPr>
          <p:cNvPr id="11" name="Rectangle 35"/>
          <p:cNvSpPr txBox="1">
            <a:spLocks noChangeArrowheads="1"/>
          </p:cNvSpPr>
          <p:nvPr/>
        </p:nvSpPr>
        <p:spPr bwMode="auto">
          <a:xfrm>
            <a:off x="3214809" y="119115"/>
            <a:ext cx="5431582"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1800" dirty="0" smtClean="0">
                <a:solidFill>
                  <a:schemeClr val="bg1"/>
                </a:solidFill>
                <a:latin typeface="Futura Md" pitchFamily="34" charset="0"/>
              </a:rPr>
              <a:t>REASONS FOR GUARANTEES TO EXIST</a:t>
            </a:r>
          </a:p>
        </p:txBody>
      </p:sp>
      <p:sp>
        <p:nvSpPr>
          <p:cNvPr id="9" name="Rectangle 8"/>
          <p:cNvSpPr/>
          <p:nvPr/>
        </p:nvSpPr>
        <p:spPr>
          <a:xfrm>
            <a:off x="1475656" y="5517232"/>
            <a:ext cx="7064664" cy="646331"/>
          </a:xfrm>
          <a:prstGeom prst="rect">
            <a:avLst/>
          </a:prstGeom>
        </p:spPr>
        <p:txBody>
          <a:bodyPr wrap="square">
            <a:spAutoFit/>
          </a:bodyPr>
          <a:lstStyle/>
          <a:p>
            <a:pPr marL="285750" indent="-285750" algn="just">
              <a:spcBef>
                <a:spcPct val="50000"/>
              </a:spcBef>
              <a:buSzPct val="120000"/>
              <a:buFont typeface="Arial" pitchFamily="34" charset="0"/>
              <a:buChar char="•"/>
            </a:pPr>
            <a:r>
              <a:rPr lang="en-US" b="1" u="sng" dirty="0">
                <a:solidFill>
                  <a:srgbClr val="003399"/>
                </a:solidFill>
                <a:latin typeface="Arial Narrow" pitchFamily="34" charset="0"/>
              </a:rPr>
              <a:t>Due to the relative lack of collateral, loan finance is more difficult to obtain than for larger companies</a:t>
            </a:r>
            <a:endParaRPr lang="pt-PT" b="1" u="sng" dirty="0">
              <a:solidFill>
                <a:srgbClr val="003399"/>
              </a:solidFill>
              <a:latin typeface="Arial Narrow" pitchFamily="34" charset="0"/>
            </a:endParaRPr>
          </a:p>
        </p:txBody>
      </p:sp>
    </p:spTree>
    <p:extLst>
      <p:ext uri="{BB962C8B-B14F-4D97-AF65-F5344CB8AC3E}">
        <p14:creationId xmlns:p14="http://schemas.microsoft.com/office/powerpoint/2010/main" val="11836290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674242" y="1482189"/>
            <a:ext cx="7866078" cy="2677656"/>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2"/>
              </a:buBlip>
            </a:pPr>
            <a:r>
              <a:rPr lang="en-US" sz="1600" dirty="0" smtClean="0">
                <a:solidFill>
                  <a:srgbClr val="003399"/>
                </a:solidFill>
                <a:latin typeface="Arial Narrow" pitchFamily="34" charset="0"/>
              </a:rPr>
              <a:t>Due to difficulties from the conventional financial system to solve the problem of failure in the credit markets, which do </a:t>
            </a:r>
            <a:r>
              <a:rPr lang="en-US" sz="1600" b="1" dirty="0" smtClean="0">
                <a:solidFill>
                  <a:srgbClr val="003399"/>
                </a:solidFill>
                <a:latin typeface="Arial Narrow" pitchFamily="34" charset="0"/>
              </a:rPr>
              <a:t>not get adequate funding </a:t>
            </a:r>
            <a:r>
              <a:rPr lang="en-US" sz="1600" dirty="0" smtClean="0">
                <a:solidFill>
                  <a:srgbClr val="003399"/>
                </a:solidFill>
                <a:latin typeface="Arial Narrow" pitchFamily="34" charset="0"/>
              </a:rPr>
              <a:t>to businesses, particularly </a:t>
            </a:r>
            <a:r>
              <a:rPr lang="en-US" sz="1600" b="1" dirty="0" smtClean="0">
                <a:solidFill>
                  <a:srgbClr val="003399"/>
                </a:solidFill>
                <a:latin typeface="Arial Narrow" pitchFamily="34" charset="0"/>
              </a:rPr>
              <a:t>to micro and SMEs or corporations on the early stages of their life cycle</a:t>
            </a:r>
            <a:r>
              <a:rPr lang="en-US" sz="1600" dirty="0" smtClean="0">
                <a:solidFill>
                  <a:srgbClr val="003399"/>
                </a:solidFill>
                <a:latin typeface="Arial Narrow" pitchFamily="34" charset="0"/>
              </a:rPr>
              <a:t>, </a:t>
            </a:r>
            <a:r>
              <a:rPr lang="en-US" sz="1600" dirty="0">
                <a:solidFill>
                  <a:srgbClr val="003399"/>
                </a:solidFill>
                <a:latin typeface="Arial Narrow" pitchFamily="34" charset="0"/>
              </a:rPr>
              <a:t>alternative banking coverage risk </a:t>
            </a:r>
            <a:r>
              <a:rPr lang="en-US" sz="1600" dirty="0" smtClean="0">
                <a:solidFill>
                  <a:srgbClr val="003399"/>
                </a:solidFill>
                <a:latin typeface="Arial Narrow" pitchFamily="34" charset="0"/>
              </a:rPr>
              <a:t>mechanisms have been created</a:t>
            </a:r>
            <a:r>
              <a:rPr lang="pt-PT" sz="1600" dirty="0" smtClean="0">
                <a:solidFill>
                  <a:srgbClr val="003399"/>
                </a:solidFill>
                <a:latin typeface="Arial Narrow" pitchFamily="34" charset="0"/>
              </a:rPr>
              <a:t>;</a:t>
            </a:r>
          </a:p>
          <a:p>
            <a:pPr marL="266700" indent="-266700" algn="just">
              <a:spcBef>
                <a:spcPct val="50000"/>
              </a:spcBef>
              <a:buSzPct val="120000"/>
              <a:buBlip>
                <a:blip r:embed="rId2"/>
              </a:buBlip>
            </a:pPr>
            <a:r>
              <a:rPr lang="en-US" sz="1600" dirty="0" smtClean="0">
                <a:solidFill>
                  <a:srgbClr val="003399"/>
                </a:solidFill>
                <a:latin typeface="Arial Narrow" pitchFamily="34" charset="0"/>
              </a:rPr>
              <a:t>Among these mechanisms, one should highlight the </a:t>
            </a:r>
            <a:r>
              <a:rPr lang="en-US" sz="1600" b="1" dirty="0" smtClean="0">
                <a:solidFill>
                  <a:srgbClr val="003399"/>
                </a:solidFill>
                <a:latin typeface="Arial Narrow" pitchFamily="34" charset="0"/>
              </a:rPr>
              <a:t>credit guarantee scheme for SMEs</a:t>
            </a:r>
            <a:r>
              <a:rPr lang="en-US" sz="1600" dirty="0" smtClean="0">
                <a:solidFill>
                  <a:srgbClr val="003399"/>
                </a:solidFill>
                <a:latin typeface="Arial Narrow" pitchFamily="34" charset="0"/>
              </a:rPr>
              <a:t>, based on specialised institutions in covering (usually partially) bank credits to SMEs;</a:t>
            </a:r>
            <a:endParaRPr lang="pt-PT" sz="1600" dirty="0" smtClean="0">
              <a:solidFill>
                <a:srgbClr val="003399"/>
              </a:solidFill>
              <a:latin typeface="Arial Narrow" pitchFamily="34" charset="0"/>
            </a:endParaRPr>
          </a:p>
          <a:p>
            <a:pPr marL="266700" indent="-266700" algn="just">
              <a:spcBef>
                <a:spcPct val="50000"/>
              </a:spcBef>
              <a:buSzPct val="120000"/>
              <a:buBlip>
                <a:blip r:embed="rId2"/>
              </a:buBlip>
            </a:pPr>
            <a:r>
              <a:rPr lang="en-US" sz="1600" dirty="0" smtClean="0">
                <a:solidFill>
                  <a:srgbClr val="003399"/>
                </a:solidFill>
                <a:latin typeface="Arial Narrow" pitchFamily="34" charset="0"/>
              </a:rPr>
              <a:t>In most cases these schemes put </a:t>
            </a:r>
            <a:r>
              <a:rPr lang="en-US" sz="1600" b="1" dirty="0" smtClean="0">
                <a:solidFill>
                  <a:srgbClr val="003399"/>
                </a:solidFill>
                <a:latin typeface="Arial Narrow" pitchFamily="34" charset="0"/>
              </a:rPr>
              <a:t>together private and public entities and respective funding</a:t>
            </a:r>
            <a:r>
              <a:rPr lang="en-US" sz="1600" dirty="0" smtClean="0">
                <a:solidFill>
                  <a:srgbClr val="003399"/>
                </a:solidFill>
                <a:latin typeface="Arial Narrow" pitchFamily="34" charset="0"/>
              </a:rPr>
              <a:t>;</a:t>
            </a:r>
            <a:endParaRPr lang="pt-PT" sz="1600" dirty="0" smtClean="0">
              <a:solidFill>
                <a:srgbClr val="003399"/>
              </a:solidFill>
              <a:latin typeface="Arial Narrow" pitchFamily="34" charset="0"/>
            </a:endParaRPr>
          </a:p>
          <a:p>
            <a:pPr marL="266700" indent="-266700" algn="just">
              <a:spcBef>
                <a:spcPct val="50000"/>
              </a:spcBef>
              <a:buSzPct val="120000"/>
              <a:buBlip>
                <a:blip r:embed="rId2"/>
              </a:buBlip>
            </a:pPr>
            <a:r>
              <a:rPr lang="en-US" sz="1600" dirty="0" smtClean="0">
                <a:solidFill>
                  <a:srgbClr val="003399"/>
                </a:solidFill>
                <a:latin typeface="Arial Narrow" pitchFamily="34" charset="0"/>
              </a:rPr>
              <a:t>The Portuguese Mutual Guarantee Scheme consists of a public and private partnership: </a:t>
            </a:r>
            <a:r>
              <a:rPr lang="en-US" sz="1600" b="1" dirty="0" smtClean="0">
                <a:solidFill>
                  <a:srgbClr val="003399"/>
                </a:solidFill>
                <a:latin typeface="Arial Narrow" pitchFamily="34" charset="0"/>
              </a:rPr>
              <a:t>mutual guarantee societies which get a public counter guarantee from a public Fund</a:t>
            </a:r>
            <a:r>
              <a:rPr lang="en-US" sz="1600" dirty="0" smtClean="0">
                <a:solidFill>
                  <a:srgbClr val="003399"/>
                </a:solidFill>
                <a:latin typeface="Arial Narrow" pitchFamily="34" charset="0"/>
              </a:rPr>
              <a:t>.</a:t>
            </a:r>
            <a:endParaRPr lang="pt-PT" sz="1600" dirty="0">
              <a:solidFill>
                <a:srgbClr val="003399"/>
              </a:solidFill>
              <a:latin typeface="Arial Narrow" pitchFamily="34" charset="0"/>
            </a:endParaRPr>
          </a:p>
        </p:txBody>
      </p:sp>
      <p:pic>
        <p:nvPicPr>
          <p:cNvPr id="6" name="Picture 4"/>
          <p:cNvPicPr>
            <a:picLocks noChangeAspect="1" noChangeArrowheads="1"/>
          </p:cNvPicPr>
          <p:nvPr/>
        </p:nvPicPr>
        <p:blipFill>
          <a:blip r:embed="rId3" cstate="print"/>
          <a:srcRect l="11670" t="19481" r="807" b="3710"/>
          <a:stretch>
            <a:fillRect/>
          </a:stretch>
        </p:blipFill>
        <p:spPr bwMode="auto">
          <a:xfrm>
            <a:off x="1638300" y="0"/>
            <a:ext cx="7505700" cy="1340768"/>
          </a:xfrm>
          <a:prstGeom prst="rect">
            <a:avLst/>
          </a:prstGeom>
          <a:noFill/>
          <a:ln w="3175">
            <a:noFill/>
            <a:miter lim="800000"/>
            <a:headEnd/>
            <a:tailEnd/>
          </a:ln>
          <a:effectLst/>
        </p:spPr>
      </p:pic>
      <p:pic>
        <p:nvPicPr>
          <p:cNvPr id="7" name="Picture 6" descr="Cresça Connosco Logo.jpg"/>
          <p:cNvPicPr>
            <a:picLocks noChangeAspect="1"/>
          </p:cNvPicPr>
          <p:nvPr/>
        </p:nvPicPr>
        <p:blipFill>
          <a:blip r:embed="rId4" cstate="print"/>
          <a:stretch>
            <a:fillRect/>
          </a:stretch>
        </p:blipFill>
        <p:spPr>
          <a:xfrm>
            <a:off x="287439" y="173102"/>
            <a:ext cx="1789969" cy="949911"/>
          </a:xfrm>
          <a:prstGeom prst="rect">
            <a:avLst/>
          </a:prstGeom>
        </p:spPr>
      </p:pic>
      <p:sp>
        <p:nvSpPr>
          <p:cNvPr id="8" name="Rectangle 35"/>
          <p:cNvSpPr txBox="1">
            <a:spLocks noChangeArrowheads="1"/>
          </p:cNvSpPr>
          <p:nvPr/>
        </p:nvSpPr>
        <p:spPr bwMode="auto">
          <a:xfrm>
            <a:off x="3214809" y="122453"/>
            <a:ext cx="5431582" cy="117068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2400" dirty="0" smtClean="0">
                <a:solidFill>
                  <a:schemeClr val="bg1"/>
                </a:solidFill>
                <a:latin typeface="Futura Md" pitchFamily="34" charset="0"/>
              </a:rPr>
              <a:t>BUT WHY GUARANTEES?</a:t>
            </a:r>
          </a:p>
        </p:txBody>
      </p:sp>
      <p:sp>
        <p:nvSpPr>
          <p:cNvPr id="3" name="Rectangle 2"/>
          <p:cNvSpPr/>
          <p:nvPr/>
        </p:nvSpPr>
        <p:spPr>
          <a:xfrm>
            <a:off x="971183" y="4725144"/>
            <a:ext cx="7272193" cy="1200329"/>
          </a:xfrm>
          <a:prstGeom prst="rect">
            <a:avLst/>
          </a:prstGeom>
        </p:spPr>
        <p:txBody>
          <a:bodyPr wrap="square">
            <a:spAutoFit/>
          </a:bodyPr>
          <a:lstStyle/>
          <a:p>
            <a:pPr marL="266700" indent="-266700" algn="just">
              <a:spcBef>
                <a:spcPct val="50000"/>
              </a:spcBef>
              <a:buSzPct val="120000"/>
              <a:buBlip>
                <a:blip r:embed="rId2"/>
              </a:buBlip>
            </a:pPr>
            <a:r>
              <a:rPr lang="en-US" b="1" u="sng" dirty="0" smtClean="0">
                <a:solidFill>
                  <a:srgbClr val="003399"/>
                </a:solidFill>
                <a:latin typeface="Arial Narrow" pitchFamily="34" charset="0"/>
              </a:rPr>
              <a:t>This Guarantee Scheme facilitates </a:t>
            </a:r>
            <a:r>
              <a:rPr lang="en-US" b="1" u="sng" dirty="0">
                <a:solidFill>
                  <a:srgbClr val="003399"/>
                </a:solidFill>
                <a:latin typeface="Arial Narrow" pitchFamily="34" charset="0"/>
              </a:rPr>
              <a:t>access to finance by providing credit default guarantees for SME that</a:t>
            </a:r>
            <a:endParaRPr lang="pt-PT" b="1" u="sng" dirty="0">
              <a:solidFill>
                <a:srgbClr val="003399"/>
              </a:solidFill>
              <a:latin typeface="Arial Narrow" pitchFamily="34" charset="0"/>
            </a:endParaRPr>
          </a:p>
          <a:p>
            <a:pPr marL="723900" lvl="1" indent="-266700" algn="just">
              <a:spcBef>
                <a:spcPct val="50000"/>
              </a:spcBef>
              <a:buSzPct val="120000"/>
              <a:buBlip>
                <a:blip r:embed="rId2"/>
              </a:buBlip>
            </a:pPr>
            <a:r>
              <a:rPr lang="en-GB" sz="1200" dirty="0">
                <a:solidFill>
                  <a:srgbClr val="003399"/>
                </a:solidFill>
                <a:latin typeface="Arial Narrow" pitchFamily="34" charset="0"/>
              </a:rPr>
              <a:t>Are economically reliable</a:t>
            </a:r>
          </a:p>
          <a:p>
            <a:pPr marL="723900" lvl="1" indent="-266700" algn="just">
              <a:spcBef>
                <a:spcPct val="50000"/>
              </a:spcBef>
              <a:buSzPct val="120000"/>
              <a:buBlip>
                <a:blip r:embed="rId2"/>
              </a:buBlip>
            </a:pPr>
            <a:r>
              <a:rPr lang="en-US" sz="1200" dirty="0">
                <a:solidFill>
                  <a:srgbClr val="003399"/>
                </a:solidFill>
                <a:latin typeface="Arial Narrow" pitchFamily="34" charset="0"/>
              </a:rPr>
              <a:t>But do not count on sufficient collateral to access bank credit</a:t>
            </a:r>
            <a:r>
              <a:rPr lang="en-GB" sz="1200" dirty="0">
                <a:solidFill>
                  <a:srgbClr val="003399"/>
                </a:solidFill>
                <a:latin typeface="Arial Narrow" pitchFamily="34" charset="0"/>
              </a:rPr>
              <a:t> </a:t>
            </a:r>
          </a:p>
        </p:txBody>
      </p:sp>
    </p:spTree>
    <p:extLst>
      <p:ext uri="{BB962C8B-B14F-4D97-AF65-F5344CB8AC3E}">
        <p14:creationId xmlns:p14="http://schemas.microsoft.com/office/powerpoint/2010/main" val="16529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674242" y="1480998"/>
            <a:ext cx="7866078" cy="2446824"/>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en-US" sz="1800" b="1" u="sng" dirty="0" smtClean="0">
                <a:solidFill>
                  <a:srgbClr val="003399"/>
                </a:solidFill>
                <a:latin typeface="Arial Narrow" pitchFamily="34" charset="0"/>
              </a:rPr>
              <a:t>Advantages to SME</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Access to finance for economically reliable projects</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Recognition of qualitative factors in credit guarantee entities/ MGS risk analysis</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Not highly profit oriented</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Intermediary function of Scheme towards lender</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Participation in management of scheme</a:t>
            </a:r>
          </a:p>
        </p:txBody>
      </p:sp>
      <p:sp>
        <p:nvSpPr>
          <p:cNvPr id="7" name="Slide Number Placeholder 6"/>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6</a:t>
            </a:fld>
            <a:endParaRPr lang="pt-PT" sz="1000" dirty="0">
              <a:solidFill>
                <a:srgbClr val="00259A"/>
              </a:solidFill>
              <a:latin typeface="Arial Narrow" pitchFamily="34" charset="0"/>
            </a:endParaRPr>
          </a:p>
        </p:txBody>
      </p:sp>
      <p:pic>
        <p:nvPicPr>
          <p:cNvPr id="6" name="Picture 4"/>
          <p:cNvPicPr>
            <a:picLocks noChangeAspect="1" noChangeArrowheads="1"/>
          </p:cNvPicPr>
          <p:nvPr/>
        </p:nvPicPr>
        <p:blipFill>
          <a:blip r:embed="rId4"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5" cstate="print"/>
          <a:stretch>
            <a:fillRect/>
          </a:stretch>
        </p:blipFill>
        <p:spPr>
          <a:xfrm>
            <a:off x="287439" y="200486"/>
            <a:ext cx="1789969" cy="949911"/>
          </a:xfrm>
          <a:prstGeom prst="rect">
            <a:avLst/>
          </a:prstGeom>
        </p:spPr>
      </p:pic>
      <p:sp>
        <p:nvSpPr>
          <p:cNvPr id="11" name="Rectangle 35"/>
          <p:cNvSpPr txBox="1">
            <a:spLocks noChangeArrowheads="1"/>
          </p:cNvSpPr>
          <p:nvPr/>
        </p:nvSpPr>
        <p:spPr bwMode="auto">
          <a:xfrm>
            <a:off x="3214809" y="119115"/>
            <a:ext cx="5431582"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1800" dirty="0" smtClean="0">
                <a:solidFill>
                  <a:schemeClr val="bg1"/>
                </a:solidFill>
                <a:latin typeface="Futura Md" pitchFamily="34" charset="0"/>
              </a:rPr>
              <a:t>ADDED VALUE OF GUARANTEE SCHEMES</a:t>
            </a:r>
          </a:p>
        </p:txBody>
      </p:sp>
    </p:spTree>
    <p:extLst>
      <p:ext uri="{BB962C8B-B14F-4D97-AF65-F5344CB8AC3E}">
        <p14:creationId xmlns:p14="http://schemas.microsoft.com/office/powerpoint/2010/main" val="22904568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674242" y="1480998"/>
            <a:ext cx="7866078" cy="4108817"/>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en-US" sz="1800" b="1" u="sng" dirty="0" smtClean="0">
                <a:solidFill>
                  <a:srgbClr val="003399"/>
                </a:solidFill>
                <a:latin typeface="Arial Narrow" pitchFamily="34" charset="0"/>
              </a:rPr>
              <a:t>Advantages to banks</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Reduction of bank’s risk exposure, improvement of credit quality</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Build-up of SME-Retail portfolio</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Financial supervision of MGS =&gt; Trust and sustainability vis-a-vis lending partners</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MGS provides specific sector knowledge of SME customer in addition to traditional analysis</a:t>
            </a:r>
          </a:p>
          <a:p>
            <a:pPr marL="723900" lvl="1" indent="-266700" algn="just">
              <a:spcBef>
                <a:spcPct val="50000"/>
              </a:spcBef>
              <a:buSzPct val="120000"/>
              <a:buBlip>
                <a:blip r:embed="rId3"/>
              </a:buBlip>
            </a:pPr>
            <a:r>
              <a:rPr lang="en-US" sz="1800" dirty="0" err="1" smtClean="0">
                <a:solidFill>
                  <a:srgbClr val="003399"/>
                </a:solidFill>
                <a:latin typeface="Arial Narrow" pitchFamily="34" charset="0"/>
              </a:rPr>
              <a:t>Specialisation</a:t>
            </a:r>
            <a:r>
              <a:rPr lang="en-US" sz="1800" dirty="0" smtClean="0">
                <a:solidFill>
                  <a:srgbClr val="003399"/>
                </a:solidFill>
                <a:latin typeface="Arial Narrow" pitchFamily="34" charset="0"/>
              </a:rPr>
              <a:t> in guarantee business</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Mitigation effect on risk-asset ratio, thus reduction on capital consumption by the banks</a:t>
            </a:r>
            <a:endParaRPr lang="en-US" sz="1400" dirty="0" smtClean="0">
              <a:solidFill>
                <a:srgbClr val="003399"/>
              </a:solidFill>
              <a:latin typeface="Arial Narrow" pitchFamily="34" charset="0"/>
            </a:endParaRP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High level of liquidity of guarantee vis-a-vis other types of collateral (usually guarantees are first demand)</a:t>
            </a:r>
          </a:p>
        </p:txBody>
      </p:sp>
      <p:sp>
        <p:nvSpPr>
          <p:cNvPr id="7" name="Slide Number Placeholder 6"/>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7</a:t>
            </a:fld>
            <a:endParaRPr lang="pt-PT" sz="1000" dirty="0">
              <a:solidFill>
                <a:srgbClr val="00259A"/>
              </a:solidFill>
              <a:latin typeface="Arial Narrow" pitchFamily="34" charset="0"/>
            </a:endParaRPr>
          </a:p>
        </p:txBody>
      </p:sp>
      <p:pic>
        <p:nvPicPr>
          <p:cNvPr id="9" name="Picture 4"/>
          <p:cNvPicPr>
            <a:picLocks noChangeAspect="1" noChangeArrowheads="1"/>
          </p:cNvPicPr>
          <p:nvPr/>
        </p:nvPicPr>
        <p:blipFill>
          <a:blip r:embed="rId4"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5" cstate="print"/>
          <a:stretch>
            <a:fillRect/>
          </a:stretch>
        </p:blipFill>
        <p:spPr>
          <a:xfrm>
            <a:off x="287439" y="200486"/>
            <a:ext cx="1789969" cy="949911"/>
          </a:xfrm>
          <a:prstGeom prst="rect">
            <a:avLst/>
          </a:prstGeom>
        </p:spPr>
      </p:pic>
      <p:sp>
        <p:nvSpPr>
          <p:cNvPr id="11" name="Rectangle 35"/>
          <p:cNvSpPr txBox="1">
            <a:spLocks noChangeArrowheads="1"/>
          </p:cNvSpPr>
          <p:nvPr/>
        </p:nvSpPr>
        <p:spPr bwMode="auto">
          <a:xfrm>
            <a:off x="3214809" y="119115"/>
            <a:ext cx="5431582"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1800" dirty="0" smtClean="0">
                <a:solidFill>
                  <a:schemeClr val="bg1"/>
                </a:solidFill>
                <a:latin typeface="Futura Md" pitchFamily="34" charset="0"/>
              </a:rPr>
              <a:t>ADDED VALUE OF GUARANTEE SCHEMES</a:t>
            </a:r>
          </a:p>
        </p:txBody>
      </p:sp>
    </p:spTree>
    <p:extLst>
      <p:ext uri="{BB962C8B-B14F-4D97-AF65-F5344CB8AC3E}">
        <p14:creationId xmlns:p14="http://schemas.microsoft.com/office/powerpoint/2010/main" val="24596025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674242" y="1480998"/>
            <a:ext cx="7866078" cy="3785652"/>
          </a:xfrm>
          <a:prstGeom prst="rect">
            <a:avLst/>
          </a:prstGeom>
          <a:noFill/>
          <a:ln w="9525" algn="ctr">
            <a:noFill/>
            <a:miter lim="800000"/>
            <a:headEnd/>
            <a:tailEnd/>
          </a:ln>
        </p:spPr>
        <p:txBody>
          <a:bodyPr wrap="square">
            <a:spAutoFit/>
          </a:bodyPr>
          <a:lstStyle/>
          <a:p>
            <a:pPr marL="266700" indent="-266700" algn="just">
              <a:spcBef>
                <a:spcPct val="50000"/>
              </a:spcBef>
              <a:buSzPct val="120000"/>
              <a:buBlip>
                <a:blip r:embed="rId3"/>
              </a:buBlip>
            </a:pPr>
            <a:r>
              <a:rPr lang="en-US" sz="1800" b="1" u="sng" dirty="0" smtClean="0">
                <a:solidFill>
                  <a:srgbClr val="003399"/>
                </a:solidFill>
                <a:latin typeface="Arial Narrow" pitchFamily="34" charset="0"/>
              </a:rPr>
              <a:t>Advantages to Public authorities</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Individual risk assessment and follow-up</a:t>
            </a:r>
          </a:p>
          <a:p>
            <a:pPr marL="723900" lvl="1" indent="-266700" algn="just">
              <a:spcBef>
                <a:spcPct val="50000"/>
              </a:spcBef>
              <a:buSzPct val="120000"/>
              <a:buBlip>
                <a:blip r:embed="rId3"/>
              </a:buBlip>
            </a:pPr>
            <a:r>
              <a:rPr lang="en-US" sz="1800" dirty="0" smtClean="0">
                <a:solidFill>
                  <a:srgbClr val="003399"/>
                </a:solidFill>
                <a:latin typeface="Arial Narrow" pitchFamily="34" charset="0"/>
              </a:rPr>
              <a:t>Financial intermediary for public policies</a:t>
            </a:r>
          </a:p>
          <a:p>
            <a:pPr marL="723900" lvl="1" indent="-266700" algn="just">
              <a:spcBef>
                <a:spcPct val="50000"/>
              </a:spcBef>
              <a:buSzPct val="120000"/>
              <a:buBlip>
                <a:blip r:embed="rId3"/>
              </a:buBlip>
            </a:pPr>
            <a:r>
              <a:rPr lang="en-US" dirty="0" smtClean="0">
                <a:solidFill>
                  <a:srgbClr val="003399"/>
                </a:solidFill>
                <a:latin typeface="Arial Narrow" pitchFamily="34" charset="0"/>
              </a:rPr>
              <a:t>Counterguarantee element (regional, national, EIF-CIP)</a:t>
            </a:r>
          </a:p>
          <a:p>
            <a:pPr marL="723900" lvl="1" indent="-266700" algn="just">
              <a:spcBef>
                <a:spcPct val="50000"/>
              </a:spcBef>
              <a:buSzPct val="120000"/>
              <a:buBlip>
                <a:blip r:embed="rId3"/>
              </a:buBlip>
            </a:pPr>
            <a:r>
              <a:rPr lang="en-US" dirty="0" smtClean="0">
                <a:solidFill>
                  <a:srgbClr val="003399"/>
                </a:solidFill>
                <a:latin typeface="Arial Narrow" pitchFamily="34" charset="0"/>
              </a:rPr>
              <a:t>Cost effective leverage effect of MGS’ regulatory own funds</a:t>
            </a:r>
          </a:p>
          <a:p>
            <a:pPr marL="2552700" lvl="5" indent="-266700" algn="just">
              <a:spcBef>
                <a:spcPct val="50000"/>
              </a:spcBef>
              <a:buSzPct val="120000"/>
              <a:buBlip>
                <a:blip r:embed="rId3"/>
              </a:buBlip>
            </a:pPr>
            <a:endParaRPr lang="en-US" sz="1800" dirty="0" smtClean="0">
              <a:solidFill>
                <a:srgbClr val="003399"/>
              </a:solidFill>
              <a:latin typeface="Arial Narrow" pitchFamily="34" charset="0"/>
            </a:endParaRPr>
          </a:p>
          <a:p>
            <a:pPr marL="2552700" lvl="5" indent="-266700" algn="just">
              <a:spcBef>
                <a:spcPct val="50000"/>
              </a:spcBef>
              <a:buSzPct val="120000"/>
              <a:buBlip>
                <a:blip r:embed="rId3"/>
              </a:buBlip>
            </a:pPr>
            <a:endParaRPr lang="en-US" sz="1800" dirty="0">
              <a:solidFill>
                <a:srgbClr val="003399"/>
              </a:solidFill>
              <a:latin typeface="Arial Narrow" pitchFamily="34" charset="0"/>
            </a:endParaRPr>
          </a:p>
          <a:p>
            <a:pPr marL="723900" lvl="1" indent="-266700" algn="ctr">
              <a:spcBef>
                <a:spcPct val="50000"/>
              </a:spcBef>
              <a:buSzPct val="120000"/>
              <a:buBlip>
                <a:blip r:embed="rId3"/>
              </a:buBlip>
            </a:pPr>
            <a:r>
              <a:rPr lang="en-US" sz="2400" b="1" dirty="0" smtClean="0">
                <a:solidFill>
                  <a:srgbClr val="003399"/>
                </a:solidFill>
                <a:latin typeface="Arial Narrow" pitchFamily="34" charset="0"/>
              </a:rPr>
              <a:t>But above all there is an important financial leverage</a:t>
            </a:r>
            <a:br>
              <a:rPr lang="en-US" sz="2400" b="1" dirty="0" smtClean="0">
                <a:solidFill>
                  <a:srgbClr val="003399"/>
                </a:solidFill>
                <a:latin typeface="Arial Narrow" pitchFamily="34" charset="0"/>
              </a:rPr>
            </a:br>
            <a:r>
              <a:rPr lang="en-US" sz="2400" b="1" dirty="0" smtClean="0">
                <a:solidFill>
                  <a:srgbClr val="003399"/>
                </a:solidFill>
                <a:latin typeface="Arial Narrow" pitchFamily="34" charset="0"/>
              </a:rPr>
              <a:t>of public funds</a:t>
            </a:r>
          </a:p>
        </p:txBody>
      </p:sp>
      <p:sp>
        <p:nvSpPr>
          <p:cNvPr id="7" name="Slide Number Placeholder 6"/>
          <p:cNvSpPr>
            <a:spLocks noGrp="1"/>
          </p:cNvSpPr>
          <p:nvPr>
            <p:ph type="sldNum" sz="quarter" idx="12"/>
          </p:nvPr>
        </p:nvSpPr>
        <p:spPr/>
        <p:txBody>
          <a:bodyPr/>
          <a:lstStyle/>
          <a:p>
            <a:pPr>
              <a:defRPr/>
            </a:pPr>
            <a:fld id="{EED9A143-7674-42E5-B1A2-F18FAEBC6322}" type="slidenum">
              <a:rPr lang="pt-PT" sz="1000" smtClean="0">
                <a:solidFill>
                  <a:srgbClr val="00259A"/>
                </a:solidFill>
                <a:latin typeface="Arial Narrow" pitchFamily="34" charset="0"/>
              </a:rPr>
              <a:pPr>
                <a:defRPr/>
              </a:pPr>
              <a:t>8</a:t>
            </a:fld>
            <a:endParaRPr lang="pt-PT" sz="1000" dirty="0">
              <a:solidFill>
                <a:srgbClr val="00259A"/>
              </a:solidFill>
              <a:latin typeface="Arial Narrow" pitchFamily="34" charset="0"/>
            </a:endParaRPr>
          </a:p>
        </p:txBody>
      </p:sp>
      <p:pic>
        <p:nvPicPr>
          <p:cNvPr id="9" name="Picture 4"/>
          <p:cNvPicPr>
            <a:picLocks noChangeAspect="1" noChangeArrowheads="1"/>
          </p:cNvPicPr>
          <p:nvPr/>
        </p:nvPicPr>
        <p:blipFill>
          <a:blip r:embed="rId4"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10" name="Picture 9" descr="Cresça Connosco Logo.jpg"/>
          <p:cNvPicPr>
            <a:picLocks noChangeAspect="1"/>
          </p:cNvPicPr>
          <p:nvPr/>
        </p:nvPicPr>
        <p:blipFill>
          <a:blip r:embed="rId5" cstate="print"/>
          <a:stretch>
            <a:fillRect/>
          </a:stretch>
        </p:blipFill>
        <p:spPr>
          <a:xfrm>
            <a:off x="287439" y="200486"/>
            <a:ext cx="1789969" cy="949911"/>
          </a:xfrm>
          <a:prstGeom prst="rect">
            <a:avLst/>
          </a:prstGeom>
        </p:spPr>
      </p:pic>
      <p:sp>
        <p:nvSpPr>
          <p:cNvPr id="11" name="Rectangle 35"/>
          <p:cNvSpPr txBox="1">
            <a:spLocks noChangeArrowheads="1"/>
          </p:cNvSpPr>
          <p:nvPr/>
        </p:nvSpPr>
        <p:spPr bwMode="auto">
          <a:xfrm>
            <a:off x="3214809" y="119115"/>
            <a:ext cx="5431582"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en-US" sz="1800" dirty="0" smtClean="0">
                <a:solidFill>
                  <a:schemeClr val="bg1"/>
                </a:solidFill>
                <a:latin typeface="Futura Md" pitchFamily="34" charset="0"/>
              </a:rPr>
              <a:t>ADDED VALUE OF GUARANTEE SCHEMES</a:t>
            </a:r>
          </a:p>
        </p:txBody>
      </p:sp>
    </p:spTree>
    <p:extLst>
      <p:ext uri="{BB962C8B-B14F-4D97-AF65-F5344CB8AC3E}">
        <p14:creationId xmlns:p14="http://schemas.microsoft.com/office/powerpoint/2010/main" val="26676449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l="11670" t="19481" r="807" b="3710"/>
          <a:stretch>
            <a:fillRect/>
          </a:stretch>
        </p:blipFill>
        <p:spPr bwMode="auto">
          <a:xfrm>
            <a:off x="1638300" y="0"/>
            <a:ext cx="7505700" cy="1314450"/>
          </a:xfrm>
          <a:prstGeom prst="rect">
            <a:avLst/>
          </a:prstGeom>
          <a:noFill/>
          <a:ln w="3175">
            <a:noFill/>
            <a:miter lim="800000"/>
            <a:headEnd/>
            <a:tailEnd/>
          </a:ln>
          <a:effectLst/>
        </p:spPr>
      </p:pic>
      <p:pic>
        <p:nvPicPr>
          <p:cNvPr id="7" name="Picture 6" descr="Cresça Connosco Logo.jpg"/>
          <p:cNvPicPr>
            <a:picLocks noChangeAspect="1"/>
          </p:cNvPicPr>
          <p:nvPr/>
        </p:nvPicPr>
        <p:blipFill>
          <a:blip r:embed="rId4" cstate="print"/>
          <a:stretch>
            <a:fillRect/>
          </a:stretch>
        </p:blipFill>
        <p:spPr>
          <a:xfrm>
            <a:off x="287439" y="200486"/>
            <a:ext cx="1789969" cy="949911"/>
          </a:xfrm>
          <a:prstGeom prst="rect">
            <a:avLst/>
          </a:prstGeom>
        </p:spPr>
      </p:pic>
      <p:sp>
        <p:nvSpPr>
          <p:cNvPr id="8" name="Rectangle 35"/>
          <p:cNvSpPr txBox="1">
            <a:spLocks noChangeArrowheads="1"/>
          </p:cNvSpPr>
          <p:nvPr/>
        </p:nvSpPr>
        <p:spPr bwMode="auto">
          <a:xfrm>
            <a:off x="3214809" y="119115"/>
            <a:ext cx="5431582" cy="1147709"/>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ctr"/>
            <a:r>
              <a:rPr lang="pt-PT" sz="1800" dirty="0" smtClean="0">
                <a:solidFill>
                  <a:schemeClr val="bg1"/>
                </a:solidFill>
                <a:latin typeface="Futura Md" pitchFamily="34" charset="0"/>
              </a:rPr>
              <a:t>PORTUGUESE GUARANTEE SCHEME MODEL</a:t>
            </a:r>
          </a:p>
        </p:txBody>
      </p:sp>
      <p:sp>
        <p:nvSpPr>
          <p:cNvPr id="10" name="Slide Number Placeholder 6"/>
          <p:cNvSpPr>
            <a:spLocks noGrp="1"/>
          </p:cNvSpPr>
          <p:nvPr>
            <p:ph type="sldNum" sz="quarter" idx="12"/>
          </p:nvPr>
        </p:nvSpPr>
        <p:spPr>
          <a:xfrm>
            <a:off x="6553200" y="6245225"/>
            <a:ext cx="2133600" cy="476250"/>
          </a:xfrm>
        </p:spPr>
        <p:txBody>
          <a:bodyPr/>
          <a:lstStyle/>
          <a:p>
            <a:pPr>
              <a:defRPr/>
            </a:pPr>
            <a:fld id="{EED9A143-7674-42E5-B1A2-F18FAEBC6322}" type="slidenum">
              <a:rPr lang="pt-PT" sz="1000" smtClean="0">
                <a:solidFill>
                  <a:srgbClr val="00259A"/>
                </a:solidFill>
                <a:latin typeface="Arial Narrow" pitchFamily="34" charset="0"/>
              </a:rPr>
              <a:pPr>
                <a:defRPr/>
              </a:pPr>
              <a:t>9</a:t>
            </a:fld>
            <a:endParaRPr lang="pt-PT" sz="1000" dirty="0">
              <a:solidFill>
                <a:srgbClr val="00259A"/>
              </a:solidFill>
              <a:latin typeface="Arial Narrow" pitchFamily="34" charset="0"/>
            </a:endParaRPr>
          </a:p>
        </p:txBody>
      </p:sp>
      <p:pic>
        <p:nvPicPr>
          <p:cNvPr id="9" name="Picture 5"/>
          <p:cNvPicPr>
            <a:picLocks noChangeAspect="1" noChangeArrowheads="1"/>
          </p:cNvPicPr>
          <p:nvPr/>
        </p:nvPicPr>
        <p:blipFill>
          <a:blip r:embed="rId5" cstate="print"/>
          <a:srcRect/>
          <a:stretch>
            <a:fillRect/>
          </a:stretch>
        </p:blipFill>
        <p:spPr bwMode="auto">
          <a:xfrm>
            <a:off x="588114" y="1415636"/>
            <a:ext cx="7974012" cy="5316952"/>
          </a:xfrm>
          <a:prstGeom prst="rect">
            <a:avLst/>
          </a:prstGeom>
          <a:noFill/>
          <a:ln w="9525">
            <a:noFill/>
            <a:miter lim="800000"/>
            <a:headEnd/>
            <a:tailEnd/>
          </a:ln>
          <a:effectLst/>
        </p:spPr>
      </p:pic>
    </p:spTree>
    <p:extLst>
      <p:ext uri="{BB962C8B-B14F-4D97-AF65-F5344CB8AC3E}">
        <p14:creationId xmlns:p14="http://schemas.microsoft.com/office/powerpoint/2010/main" val="23995958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2195</Words>
  <Application>Microsoft Office PowerPoint</Application>
  <PresentationFormat>Apresentação no Ecrã (4:3)</PresentationFormat>
  <Paragraphs>340</Paragraphs>
  <Slides>28</Slides>
  <Notes>22</Notes>
  <HiddenSlides>0</HiddenSlides>
  <MMClips>0</MMClips>
  <ScaleCrop>false</ScaleCrop>
  <HeadingPairs>
    <vt:vector size="4" baseType="variant">
      <vt:variant>
        <vt:lpstr>Tema</vt:lpstr>
      </vt:variant>
      <vt:variant>
        <vt:i4>1</vt:i4>
      </vt:variant>
      <vt:variant>
        <vt:lpstr>Títulos dos diapositivos</vt:lpstr>
      </vt:variant>
      <vt:variant>
        <vt:i4>28</vt:i4>
      </vt:variant>
    </vt:vector>
  </HeadingPairs>
  <TitlesOfParts>
    <vt:vector size="29"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PC11</dc:creator>
  <cp:lastModifiedBy>Carla Mota Araujo</cp:lastModifiedBy>
  <cp:revision>86</cp:revision>
  <cp:lastPrinted>2013-09-25T12:42:24Z</cp:lastPrinted>
  <dcterms:created xsi:type="dcterms:W3CDTF">2013-07-18T15:00:48Z</dcterms:created>
  <dcterms:modified xsi:type="dcterms:W3CDTF">2013-09-25T12:43:14Z</dcterms:modified>
</cp:coreProperties>
</file>