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71" r:id="rId2"/>
    <p:sldId id="258" r:id="rId3"/>
    <p:sldId id="259" r:id="rId4"/>
    <p:sldId id="260" r:id="rId5"/>
    <p:sldId id="261" r:id="rId6"/>
    <p:sldId id="262" r:id="rId7"/>
    <p:sldId id="263" r:id="rId8"/>
    <p:sldId id="264" r:id="rId9"/>
    <p:sldId id="265" r:id="rId10"/>
    <p:sldId id="266" r:id="rId11"/>
    <p:sldId id="268" r:id="rId12"/>
    <p:sldId id="269" r:id="rId13"/>
    <p:sldId id="270" r:id="rId14"/>
    <p:sldId id="272" r:id="rId15"/>
    <p:sldId id="273" r:id="rId16"/>
    <p:sldId id="267" r:id="rId17"/>
  </p:sldIdLst>
  <p:sldSz cx="9144000" cy="6858000" type="screen4x3"/>
  <p:notesSz cx="6797675" cy="987425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83D5E06D-9F02-4E6C-851B-B4A27AA11546}" type="datetimeFigureOut">
              <a:rPr lang="pt-PT" smtClean="0"/>
              <a:pPr/>
              <a:t>25-09-2013</a:t>
            </a:fld>
            <a:endParaRPr lang="pt-PT"/>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pt-PT"/>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3FA659A8-2936-423E-9155-9A5BA2654115}" type="slidenum">
              <a:rPr lang="pt-PT" smtClean="0"/>
              <a:pPr/>
              <a:t>‹nº›</a:t>
            </a:fld>
            <a:endParaRPr lang="pt-PT"/>
          </a:p>
        </p:txBody>
      </p:sp>
    </p:spTree>
    <p:extLst>
      <p:ext uri="{BB962C8B-B14F-4D97-AF65-F5344CB8AC3E}">
        <p14:creationId xmlns:p14="http://schemas.microsoft.com/office/powerpoint/2010/main" val="42696261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PT"/>
          </a:p>
        </p:txBody>
      </p:sp>
      <p:sp>
        <p:nvSpPr>
          <p:cNvPr id="4" name="Date Placeholder 3"/>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Date Placeholder 4"/>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7" name="Date Placeholder 6"/>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PT"/>
          </a:p>
        </p:txBody>
      </p:sp>
      <p:sp>
        <p:nvSpPr>
          <p:cNvPr id="3" name="Date Placeholder 2"/>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B82552-C267-4624-8BC2-E672F55FC4BF}" type="datetimeFigureOut">
              <a:rPr lang="pt-PT" smtClean="0"/>
              <a:pPr/>
              <a:t>25-09-2013</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EEF2023A-514B-4301-91FF-75915DAE8B41}"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B82552-C267-4624-8BC2-E672F55FC4BF}" type="datetimeFigureOut">
              <a:rPr lang="pt-PT" smtClean="0"/>
              <a:pPr/>
              <a:t>25-09-2013</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2023A-514B-4301-91FF-75915DAE8B41}"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image" Target="../media/image18.emf"/></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9.png"/><Relationship Id="rId4" Type="http://schemas.openxmlformats.org/officeDocument/2006/relationships/hyperlink" Target="http://www.spgm.pt/edicoes1/spgm/index.asp?r=31"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lisgarante.pt/edicoes1/lisgarante/index.aspx" TargetMode="External"/><Relationship Id="rId13" Type="http://schemas.openxmlformats.org/officeDocument/2006/relationships/image" Target="../media/image13.png"/><Relationship Id="rId3" Type="http://schemas.openxmlformats.org/officeDocument/2006/relationships/image" Target="../media/image8.jpeg"/><Relationship Id="rId7" Type="http://schemas.openxmlformats.org/officeDocument/2006/relationships/image" Target="../media/image10.png"/><Relationship Id="rId12" Type="http://schemas.openxmlformats.org/officeDocument/2006/relationships/hyperlink" Target="http://www.agrogarante.pt/edicoes1/agrogarante/index.aspx"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www.norgarante.pt/edicoes1/norgarante/index.aspx" TargetMode="External"/><Relationship Id="rId11" Type="http://schemas.openxmlformats.org/officeDocument/2006/relationships/image" Target="../media/image12.png"/><Relationship Id="rId5" Type="http://schemas.openxmlformats.org/officeDocument/2006/relationships/image" Target="../media/image9.png"/><Relationship Id="rId15" Type="http://schemas.openxmlformats.org/officeDocument/2006/relationships/image" Target="../media/image4.jpeg"/><Relationship Id="rId10" Type="http://schemas.openxmlformats.org/officeDocument/2006/relationships/hyperlink" Target="http://www.garval.pt/edicoes1/garval/index.aspx" TargetMode="External"/><Relationship Id="rId4" Type="http://schemas.openxmlformats.org/officeDocument/2006/relationships/hyperlink" Target="http://www.spgm.pt/edicoes1/spgm/index.asp?r=31" TargetMode="External"/><Relationship Id="rId9" Type="http://schemas.openxmlformats.org/officeDocument/2006/relationships/image" Target="../media/image11.png"/><Relationship Id="rId1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bwMode="auto">
          <a:xfrm>
            <a:off x="476250" y="3212976"/>
            <a:ext cx="8244000" cy="0"/>
          </a:xfrm>
          <a:prstGeom prst="line">
            <a:avLst/>
          </a:prstGeom>
          <a:noFill/>
          <a:ln w="31750" cap="flat" cmpd="sng" algn="ctr">
            <a:solidFill>
              <a:srgbClr val="00008A"/>
            </a:solidFill>
            <a:prstDash val="solid"/>
            <a:round/>
            <a:headEnd type="none" w="med" len="med"/>
            <a:tailEnd type="none" w="med" len="med"/>
          </a:ln>
          <a:effectLst/>
        </p:spPr>
      </p:cxnSp>
      <p:sp>
        <p:nvSpPr>
          <p:cNvPr id="6" name="TextBox 5"/>
          <p:cNvSpPr txBox="1"/>
          <p:nvPr/>
        </p:nvSpPr>
        <p:spPr>
          <a:xfrm>
            <a:off x="3059832" y="1628800"/>
            <a:ext cx="5531717" cy="923330"/>
          </a:xfrm>
          <a:prstGeom prst="rect">
            <a:avLst/>
          </a:prstGeom>
          <a:solidFill>
            <a:srgbClr val="03576B"/>
          </a:solidFill>
          <a:ln>
            <a:noFill/>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endParaRPr lang="pt-PT" dirty="0" smtClean="0">
              <a:solidFill>
                <a:schemeClr val="bg1"/>
              </a:solidFill>
              <a:latin typeface="Arial Rounded MT Bold" pitchFamily="34" charset="0"/>
            </a:endParaRPr>
          </a:p>
          <a:p>
            <a:pPr algn="ctr"/>
            <a:r>
              <a:rPr lang="pt-PT" dirty="0" smtClean="0">
                <a:solidFill>
                  <a:schemeClr val="bg1"/>
                </a:solidFill>
                <a:latin typeface="Arial Rounded MT Bold" pitchFamily="34" charset="0"/>
              </a:rPr>
              <a:t>Linha de Crédito INVESTE QREN </a:t>
            </a:r>
          </a:p>
          <a:p>
            <a:pPr algn="ctr"/>
            <a:endParaRPr lang="pt-PT" sz="1800" dirty="0">
              <a:solidFill>
                <a:schemeClr val="bg1"/>
              </a:solidFill>
              <a:latin typeface="Arial Rounded MT Bold" pitchFamily="34" charset="0"/>
            </a:endParaRPr>
          </a:p>
        </p:txBody>
      </p:sp>
      <p:sp>
        <p:nvSpPr>
          <p:cNvPr id="8" name="TextBox 7"/>
          <p:cNvSpPr txBox="1"/>
          <p:nvPr/>
        </p:nvSpPr>
        <p:spPr>
          <a:xfrm>
            <a:off x="676275" y="3147352"/>
            <a:ext cx="8191500" cy="2369880"/>
          </a:xfrm>
          <a:prstGeom prst="rect">
            <a:avLst/>
          </a:prstGeom>
          <a:noFill/>
        </p:spPr>
        <p:txBody>
          <a:bodyPr wrap="square" rtlCol="0">
            <a:spAutoFit/>
          </a:bodyPr>
          <a:lstStyle/>
          <a:p>
            <a:pPr algn="ctr"/>
            <a:endParaRPr lang="pt-PT" b="1" dirty="0" smtClean="0"/>
          </a:p>
          <a:p>
            <a:pPr algn="ctr"/>
            <a:r>
              <a:rPr lang="pt-PT" sz="1800" dirty="0" smtClean="0"/>
              <a:t>FIN-EN Meeting</a:t>
            </a:r>
          </a:p>
          <a:p>
            <a:pPr algn="ctr"/>
            <a:r>
              <a:rPr lang="pt-PT" sz="1800" i="1" dirty="0" err="1" smtClean="0"/>
              <a:t>Sharing</a:t>
            </a:r>
            <a:r>
              <a:rPr lang="pt-PT" sz="1800" i="1" dirty="0" smtClean="0"/>
              <a:t> </a:t>
            </a:r>
            <a:r>
              <a:rPr lang="pt-PT" sz="1800" i="1" dirty="0" err="1" smtClean="0"/>
              <a:t>Methodologies</a:t>
            </a:r>
            <a:r>
              <a:rPr lang="pt-PT" sz="1800" i="1" dirty="0" smtClean="0"/>
              <a:t> </a:t>
            </a:r>
            <a:r>
              <a:rPr lang="pt-PT" sz="1800" i="1" dirty="0" err="1" smtClean="0"/>
              <a:t>on</a:t>
            </a:r>
            <a:r>
              <a:rPr lang="pt-PT" sz="1800" i="1" dirty="0" smtClean="0"/>
              <a:t> Financial </a:t>
            </a:r>
            <a:r>
              <a:rPr lang="pt-PT" sz="1800" i="1" dirty="0" err="1" smtClean="0"/>
              <a:t>Engineering</a:t>
            </a:r>
            <a:r>
              <a:rPr lang="pt-PT" sz="1800" i="1" dirty="0" smtClean="0"/>
              <a:t> for </a:t>
            </a:r>
            <a:r>
              <a:rPr lang="pt-PT" sz="1800" i="1" dirty="0" err="1" smtClean="0"/>
              <a:t>Entreprises</a:t>
            </a:r>
            <a:endParaRPr lang="pt-PT" sz="1800" i="1" dirty="0" smtClean="0"/>
          </a:p>
          <a:p>
            <a:pPr algn="ctr"/>
            <a:endParaRPr lang="pt-PT" dirty="0" smtClean="0">
              <a:latin typeface="Futura Md"/>
            </a:endParaRPr>
          </a:p>
          <a:p>
            <a:pPr algn="ctr"/>
            <a:r>
              <a:rPr lang="pt-PT" sz="1800" dirty="0" smtClean="0">
                <a:latin typeface="Futura Md"/>
              </a:rPr>
              <a:t>Lisboa, 26 Setembro de 2013</a:t>
            </a:r>
          </a:p>
          <a:p>
            <a:pPr algn="ctr"/>
            <a:endParaRPr lang="pt-PT" sz="1800" i="1" dirty="0" smtClean="0">
              <a:latin typeface="Futura Md"/>
            </a:endParaRPr>
          </a:p>
          <a:p>
            <a:pPr algn="ctr"/>
            <a:r>
              <a:rPr lang="pt-PT" sz="1800" b="1" dirty="0" smtClean="0">
                <a:solidFill>
                  <a:srgbClr val="FF0000"/>
                </a:solidFill>
                <a:latin typeface="Futura Md"/>
              </a:rPr>
              <a:t>António Gaspar</a:t>
            </a:r>
          </a:p>
          <a:p>
            <a:pPr algn="ctr"/>
            <a:r>
              <a:rPr lang="pt-PT" sz="1800" dirty="0" smtClean="0">
                <a:latin typeface="Futura Md"/>
              </a:rPr>
              <a:t>Administrador da SPGM</a:t>
            </a:r>
            <a:endParaRPr lang="pt-PT" sz="1800" dirty="0">
              <a:latin typeface="Futura Md"/>
            </a:endParaRPr>
          </a:p>
        </p:txBody>
      </p:sp>
      <p:pic>
        <p:nvPicPr>
          <p:cNvPr id="9" name="Picture 3" descr="\\srvdc02\Dados\07 Informação Gestão\0704 Informação\Material Próprio\Garantia Mutua Sgm.jpg"/>
          <p:cNvPicPr>
            <a:picLocks noChangeAspect="1" noChangeArrowheads="1"/>
          </p:cNvPicPr>
          <p:nvPr/>
        </p:nvPicPr>
        <p:blipFill>
          <a:blip r:embed="rId2" cstate="print"/>
          <a:srcRect t="63354"/>
          <a:stretch>
            <a:fillRect/>
          </a:stretch>
        </p:blipFill>
        <p:spPr bwMode="auto">
          <a:xfrm>
            <a:off x="2411760" y="5589240"/>
            <a:ext cx="4781381" cy="1234674"/>
          </a:xfrm>
          <a:prstGeom prst="rect">
            <a:avLst/>
          </a:prstGeom>
          <a:ln>
            <a:noFill/>
          </a:ln>
          <a:effectLst>
            <a:softEdge rad="112500"/>
          </a:effectLst>
        </p:spPr>
      </p:pic>
      <p:pic>
        <p:nvPicPr>
          <p:cNvPr id="7" name="Picture 6" descr="Fotolia_4599026_XS.jpg"/>
          <p:cNvPicPr>
            <a:picLocks noChangeAspect="1"/>
          </p:cNvPicPr>
          <p:nvPr/>
        </p:nvPicPr>
        <p:blipFill>
          <a:blip r:embed="rId3" cstate="print"/>
          <a:stretch>
            <a:fillRect/>
          </a:stretch>
        </p:blipFill>
        <p:spPr>
          <a:xfrm>
            <a:off x="611560" y="1268760"/>
            <a:ext cx="2066924" cy="1567689"/>
          </a:xfrm>
          <a:prstGeom prst="rect">
            <a:avLst/>
          </a:prstGeom>
        </p:spPr>
      </p:pic>
    </p:spTree>
    <p:extLst>
      <p:ext uri="{BB962C8B-B14F-4D97-AF65-F5344CB8AC3E}">
        <p14:creationId xmlns:p14="http://schemas.microsoft.com/office/powerpoint/2010/main" val="4000833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Evolução da linha (i)</a:t>
            </a:r>
          </a:p>
        </p:txBody>
      </p:sp>
      <p:sp>
        <p:nvSpPr>
          <p:cNvPr id="7" name="AutoShape 1026"/>
          <p:cNvSpPr>
            <a:spLocks noChangeArrowheads="1"/>
          </p:cNvSpPr>
          <p:nvPr/>
        </p:nvSpPr>
        <p:spPr bwMode="auto">
          <a:xfrm>
            <a:off x="72454" y="1659955"/>
            <a:ext cx="9036050" cy="3137197"/>
          </a:xfrm>
          <a:prstGeom prst="roundRect">
            <a:avLst>
              <a:gd name="adj" fmla="val 1407"/>
            </a:avLst>
          </a:prstGeom>
          <a:solidFill>
            <a:srgbClr val="E2EBF4"/>
          </a:solidFill>
          <a:ln w="12700" algn="ctr">
            <a:noFill/>
            <a:round/>
            <a:headEnd/>
            <a:tailEnd/>
          </a:ln>
        </p:spPr>
        <p:txBody>
          <a:bodyPr wrap="none" anchor="ctr"/>
          <a:lstStyle/>
          <a:p>
            <a:endParaRPr lang="en-US"/>
          </a:p>
        </p:txBody>
      </p:sp>
      <p:pic>
        <p:nvPicPr>
          <p:cNvPr id="8" name="Picture 2"/>
          <p:cNvPicPr>
            <a:picLocks noChangeAspect="1" noChangeArrowheads="1"/>
          </p:cNvPicPr>
          <p:nvPr/>
        </p:nvPicPr>
        <p:blipFill>
          <a:blip r:embed="rId4" cstate="print"/>
          <a:srcRect/>
          <a:stretch>
            <a:fillRect/>
          </a:stretch>
        </p:blipFill>
        <p:spPr bwMode="auto">
          <a:xfrm>
            <a:off x="179512" y="1988840"/>
            <a:ext cx="8784976" cy="22510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Evolução da linha (</a:t>
            </a:r>
            <a:r>
              <a:rPr lang="pt-PT" sz="2400" cap="all" dirty="0" err="1" smtClean="0">
                <a:solidFill>
                  <a:schemeClr val="bg1"/>
                </a:solidFill>
                <a:latin typeface="Futura Md" pitchFamily="34" charset="0"/>
              </a:rPr>
              <a:t>ii</a:t>
            </a:r>
            <a:r>
              <a:rPr lang="pt-PT" sz="2400" cap="all" dirty="0" smtClean="0">
                <a:solidFill>
                  <a:schemeClr val="bg1"/>
                </a:solidFill>
                <a:latin typeface="Futura Md" pitchFamily="34" charset="0"/>
              </a:rPr>
              <a:t>)</a:t>
            </a:r>
          </a:p>
        </p:txBody>
      </p:sp>
      <p:sp>
        <p:nvSpPr>
          <p:cNvPr id="10" name="AutoShape 1026"/>
          <p:cNvSpPr>
            <a:spLocks noChangeArrowheads="1"/>
          </p:cNvSpPr>
          <p:nvPr/>
        </p:nvSpPr>
        <p:spPr bwMode="auto">
          <a:xfrm>
            <a:off x="72454" y="1659955"/>
            <a:ext cx="9036050" cy="3137197"/>
          </a:xfrm>
          <a:prstGeom prst="roundRect">
            <a:avLst>
              <a:gd name="adj" fmla="val 1407"/>
            </a:avLst>
          </a:prstGeom>
          <a:solidFill>
            <a:srgbClr val="E2EBF4"/>
          </a:solidFill>
          <a:ln w="12700" algn="ctr">
            <a:noFill/>
            <a:round/>
            <a:headEnd/>
            <a:tailEnd/>
          </a:ln>
        </p:spPr>
        <p:txBody>
          <a:bodyPr wrap="none" anchor="ctr"/>
          <a:lstStyle/>
          <a:p>
            <a:endParaRPr lang="en-US"/>
          </a:p>
        </p:txBody>
      </p:sp>
      <p:pic>
        <p:nvPicPr>
          <p:cNvPr id="9" name="Picture 2"/>
          <p:cNvPicPr>
            <a:picLocks noChangeAspect="1" noChangeArrowheads="1"/>
          </p:cNvPicPr>
          <p:nvPr/>
        </p:nvPicPr>
        <p:blipFill>
          <a:blip r:embed="rId4" cstate="print"/>
          <a:srcRect/>
          <a:stretch>
            <a:fillRect/>
          </a:stretch>
        </p:blipFill>
        <p:spPr bwMode="auto">
          <a:xfrm>
            <a:off x="323528" y="2055903"/>
            <a:ext cx="8492126" cy="238120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Evolução da linha (</a:t>
            </a:r>
            <a:r>
              <a:rPr lang="pt-PT" sz="2400" cap="all" dirty="0" err="1" smtClean="0">
                <a:solidFill>
                  <a:schemeClr val="bg1"/>
                </a:solidFill>
                <a:latin typeface="Futura Md" pitchFamily="34" charset="0"/>
              </a:rPr>
              <a:t>iii</a:t>
            </a:r>
            <a:r>
              <a:rPr lang="pt-PT" sz="2400" cap="all" dirty="0" smtClean="0">
                <a:solidFill>
                  <a:schemeClr val="bg1"/>
                </a:solidFill>
                <a:latin typeface="Futura Md" pitchFamily="34" charset="0"/>
              </a:rPr>
              <a:t>)</a:t>
            </a:r>
          </a:p>
        </p:txBody>
      </p:sp>
      <p:sp>
        <p:nvSpPr>
          <p:cNvPr id="10" name="AutoShape 1026"/>
          <p:cNvSpPr>
            <a:spLocks noChangeArrowheads="1"/>
          </p:cNvSpPr>
          <p:nvPr/>
        </p:nvSpPr>
        <p:spPr bwMode="auto">
          <a:xfrm>
            <a:off x="35496" y="1484784"/>
            <a:ext cx="9071546" cy="5184576"/>
          </a:xfrm>
          <a:prstGeom prst="roundRect">
            <a:avLst>
              <a:gd name="adj" fmla="val 1407"/>
            </a:avLst>
          </a:prstGeom>
          <a:solidFill>
            <a:srgbClr val="E2EBF4"/>
          </a:solidFill>
          <a:ln w="12700" algn="ctr">
            <a:noFill/>
            <a:round/>
            <a:headEnd/>
            <a:tailEnd/>
          </a:ln>
        </p:spPr>
        <p:txBody>
          <a:bodyPr wrap="none" anchor="ctr"/>
          <a:lstStyle/>
          <a:p>
            <a:endParaRPr lang="en-US"/>
          </a:p>
        </p:txBody>
      </p:sp>
      <p:pic>
        <p:nvPicPr>
          <p:cNvPr id="1027" name="Picture 3"/>
          <p:cNvPicPr>
            <a:picLocks noChangeAspect="1" noChangeArrowheads="1"/>
          </p:cNvPicPr>
          <p:nvPr/>
        </p:nvPicPr>
        <p:blipFill>
          <a:blip r:embed="rId4" cstate="print"/>
          <a:srcRect b="13348"/>
          <a:stretch>
            <a:fillRect/>
          </a:stretch>
        </p:blipFill>
        <p:spPr bwMode="auto">
          <a:xfrm>
            <a:off x="2483768" y="1628800"/>
            <a:ext cx="4409281" cy="2304256"/>
          </a:xfrm>
          <a:prstGeom prst="rect">
            <a:avLst/>
          </a:prstGeom>
          <a:noFill/>
          <a:ln w="9525">
            <a:noFill/>
            <a:miter lim="800000"/>
            <a:headEnd/>
            <a:tailEnd/>
          </a:ln>
          <a:effectLst/>
        </p:spPr>
      </p:pic>
      <p:pic>
        <p:nvPicPr>
          <p:cNvPr id="1028" name="Picture 4"/>
          <p:cNvPicPr>
            <a:picLocks noChangeAspect="1" noChangeArrowheads="1"/>
          </p:cNvPicPr>
          <p:nvPr/>
        </p:nvPicPr>
        <p:blipFill>
          <a:blip r:embed="rId5" cstate="print"/>
          <a:srcRect b="13979"/>
          <a:stretch>
            <a:fillRect/>
          </a:stretch>
        </p:blipFill>
        <p:spPr bwMode="auto">
          <a:xfrm>
            <a:off x="2483769" y="4221087"/>
            <a:ext cx="4418531" cy="23339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Evolução da linha (</a:t>
            </a:r>
            <a:r>
              <a:rPr lang="pt-PT" sz="2400" cap="all" dirty="0" err="1" smtClean="0">
                <a:solidFill>
                  <a:schemeClr val="bg1"/>
                </a:solidFill>
                <a:latin typeface="Futura Md" pitchFamily="34" charset="0"/>
              </a:rPr>
              <a:t>iV</a:t>
            </a:r>
            <a:r>
              <a:rPr lang="pt-PT" sz="2400" cap="all" dirty="0" smtClean="0">
                <a:solidFill>
                  <a:schemeClr val="bg1"/>
                </a:solidFill>
                <a:latin typeface="Futura Md" pitchFamily="34" charset="0"/>
              </a:rPr>
              <a:t>)</a:t>
            </a:r>
          </a:p>
        </p:txBody>
      </p:sp>
      <p:sp>
        <p:nvSpPr>
          <p:cNvPr id="10" name="AutoShape 1026"/>
          <p:cNvSpPr>
            <a:spLocks noChangeArrowheads="1"/>
          </p:cNvSpPr>
          <p:nvPr/>
        </p:nvSpPr>
        <p:spPr bwMode="auto">
          <a:xfrm>
            <a:off x="35496" y="1484784"/>
            <a:ext cx="9071546" cy="5184576"/>
          </a:xfrm>
          <a:prstGeom prst="roundRect">
            <a:avLst>
              <a:gd name="adj" fmla="val 1407"/>
            </a:avLst>
          </a:prstGeom>
          <a:solidFill>
            <a:srgbClr val="E2EBF4"/>
          </a:solidFill>
          <a:ln w="12700" algn="ctr">
            <a:noFill/>
            <a:round/>
            <a:headEnd/>
            <a:tailEnd/>
          </a:ln>
        </p:spPr>
        <p:txBody>
          <a:bodyPr wrap="none" anchor="ctr"/>
          <a:lstStyle/>
          <a:p>
            <a:endParaRPr lang="en-US"/>
          </a:p>
        </p:txBody>
      </p:sp>
      <p:pic>
        <p:nvPicPr>
          <p:cNvPr id="2050" name="Picture 2"/>
          <p:cNvPicPr>
            <a:picLocks noChangeAspect="1" noChangeArrowheads="1"/>
          </p:cNvPicPr>
          <p:nvPr/>
        </p:nvPicPr>
        <p:blipFill>
          <a:blip r:embed="rId4" cstate="print"/>
          <a:srcRect/>
          <a:stretch>
            <a:fillRect/>
          </a:stretch>
        </p:blipFill>
        <p:spPr bwMode="auto">
          <a:xfrm>
            <a:off x="2394248" y="1556792"/>
            <a:ext cx="4410000" cy="2347059"/>
          </a:xfrm>
          <a:prstGeom prst="rect">
            <a:avLst/>
          </a:prstGeom>
          <a:noFill/>
          <a:ln w="9525">
            <a:noFill/>
            <a:miter lim="800000"/>
            <a:headEnd/>
            <a:tailEnd/>
          </a:ln>
          <a:effectLst/>
        </p:spPr>
      </p:pic>
      <p:pic>
        <p:nvPicPr>
          <p:cNvPr id="2051" name="Picture 3"/>
          <p:cNvPicPr>
            <a:picLocks noChangeAspect="1" noChangeArrowheads="1"/>
          </p:cNvPicPr>
          <p:nvPr/>
        </p:nvPicPr>
        <p:blipFill>
          <a:blip r:embed="rId5" cstate="print"/>
          <a:srcRect/>
          <a:stretch>
            <a:fillRect/>
          </a:stretch>
        </p:blipFill>
        <p:spPr bwMode="auto">
          <a:xfrm>
            <a:off x="2394248" y="4005064"/>
            <a:ext cx="4410000" cy="25652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Evolução da linha (V)</a:t>
            </a:r>
          </a:p>
        </p:txBody>
      </p:sp>
      <p:sp>
        <p:nvSpPr>
          <p:cNvPr id="10" name="AutoShape 1026"/>
          <p:cNvSpPr>
            <a:spLocks noChangeArrowheads="1"/>
          </p:cNvSpPr>
          <p:nvPr/>
        </p:nvSpPr>
        <p:spPr bwMode="auto">
          <a:xfrm>
            <a:off x="541014" y="1700808"/>
            <a:ext cx="8135442" cy="4320480"/>
          </a:xfrm>
          <a:prstGeom prst="roundRect">
            <a:avLst>
              <a:gd name="adj" fmla="val 1407"/>
            </a:avLst>
          </a:prstGeom>
          <a:solidFill>
            <a:srgbClr val="E2EBF4"/>
          </a:solidFill>
          <a:ln w="12700" algn="ctr">
            <a:noFill/>
            <a:round/>
            <a:headEnd/>
            <a:tailEnd/>
          </a:ln>
        </p:spPr>
        <p:txBody>
          <a:bodyPr wrap="none" anchor="ctr"/>
          <a:lstStyle/>
          <a:p>
            <a:endParaRPr lang="en-US"/>
          </a:p>
        </p:txBody>
      </p:sp>
      <p:pic>
        <p:nvPicPr>
          <p:cNvPr id="1026" name="Picture 2"/>
          <p:cNvPicPr>
            <a:picLocks noChangeAspect="1" noChangeArrowheads="1"/>
          </p:cNvPicPr>
          <p:nvPr/>
        </p:nvPicPr>
        <p:blipFill>
          <a:blip r:embed="rId4" cstate="print"/>
          <a:srcRect/>
          <a:stretch>
            <a:fillRect/>
          </a:stretch>
        </p:blipFill>
        <p:spPr bwMode="auto">
          <a:xfrm>
            <a:off x="2339752" y="2207242"/>
            <a:ext cx="4520158" cy="28779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539552" y="1835532"/>
            <a:ext cx="7572428" cy="369332"/>
          </a:xfrm>
          <a:prstGeom prst="rect">
            <a:avLst/>
          </a:prstGeom>
          <a:noFill/>
        </p:spPr>
        <p:txBody>
          <a:bodyPr wrap="square" rtlCol="0" anchor="ctr">
            <a:spAutoFit/>
          </a:bodyPr>
          <a:lstStyle/>
          <a:p>
            <a:pPr algn="just" eaLnBrk="0" hangingPunct="0">
              <a:buBlip>
                <a:blip r:embed="rId2"/>
              </a:buBlip>
            </a:pPr>
            <a:r>
              <a:rPr lang="en-US" b="1" u="sng" dirty="0" smtClean="0">
                <a:solidFill>
                  <a:srgbClr val="002060"/>
                </a:solidFill>
                <a:latin typeface="Arial Narrow" pitchFamily="34" charset="0"/>
              </a:rPr>
              <a:t> </a:t>
            </a:r>
            <a:r>
              <a:rPr lang="en-US" b="1" u="sng" dirty="0" err="1" smtClean="0">
                <a:solidFill>
                  <a:srgbClr val="002060"/>
                </a:solidFill>
                <a:latin typeface="Arial Narrow" pitchFamily="34" charset="0"/>
              </a:rPr>
              <a:t>Vantagens</a:t>
            </a:r>
            <a:endParaRPr lang="en-US" b="1" u="sng" dirty="0">
              <a:solidFill>
                <a:srgbClr val="003399"/>
              </a:solidFill>
              <a:latin typeface="Arial Narrow" pitchFamily="34" charset="0"/>
            </a:endParaRPr>
          </a:p>
        </p:txBody>
      </p:sp>
      <p:sp>
        <p:nvSpPr>
          <p:cNvPr id="19" name="Marcador de Posição de Conteúdo 2"/>
          <p:cNvSpPr>
            <a:spLocks noGrp="1"/>
          </p:cNvSpPr>
          <p:nvPr>
            <p:ph idx="4294967295"/>
          </p:nvPr>
        </p:nvSpPr>
        <p:spPr>
          <a:xfrm>
            <a:off x="755576" y="2492896"/>
            <a:ext cx="7848872" cy="1368152"/>
          </a:xfrm>
        </p:spPr>
        <p:txBody>
          <a:bodyPr>
            <a:noAutofit/>
          </a:bodyPr>
          <a:lstStyle/>
          <a:p>
            <a:pPr lvl="0">
              <a:buBlip>
                <a:blip r:embed="rId2"/>
              </a:buBlip>
            </a:pPr>
            <a:r>
              <a:rPr lang="pt-PT" sz="1400" dirty="0" smtClean="0">
                <a:solidFill>
                  <a:srgbClr val="003399"/>
                </a:solidFill>
                <a:latin typeface="Arial Narrow" pitchFamily="34" charset="0"/>
              </a:rPr>
              <a:t>Para a Banca, fácil acesso a liquidez</a:t>
            </a:r>
          </a:p>
          <a:p>
            <a:pPr lvl="0">
              <a:buBlip>
                <a:blip r:embed="rId2"/>
              </a:buBlip>
            </a:pPr>
            <a:endParaRPr lang="pt-PT" sz="1400" dirty="0" smtClean="0">
              <a:solidFill>
                <a:srgbClr val="003399"/>
              </a:solidFill>
              <a:latin typeface="Arial Narrow" pitchFamily="34" charset="0"/>
            </a:endParaRPr>
          </a:p>
          <a:p>
            <a:pPr lvl="0">
              <a:buBlip>
                <a:blip r:embed="rId2"/>
              </a:buBlip>
            </a:pPr>
            <a:r>
              <a:rPr lang="pt-PT" sz="1400" dirty="0" smtClean="0">
                <a:solidFill>
                  <a:srgbClr val="003399"/>
                </a:solidFill>
                <a:latin typeface="Arial Narrow" pitchFamily="34" charset="0"/>
              </a:rPr>
              <a:t>Para os  beneficiários, para além de taxas competitivas, incorpora um instrumento de gestão de risco de taxa de juro  relevante no momento atual e atentas as maturidades dos empréstimos</a:t>
            </a:r>
          </a:p>
          <a:p>
            <a:pPr lvl="0">
              <a:buNone/>
            </a:pPr>
            <a:endParaRPr lang="pt-PT" sz="1400" dirty="0" smtClean="0">
              <a:solidFill>
                <a:srgbClr val="003399"/>
              </a:solidFill>
              <a:latin typeface="Arial Narrow" pitchFamily="34" charset="0"/>
            </a:endParaRPr>
          </a:p>
        </p:txBody>
      </p:sp>
      <p:pic>
        <p:nvPicPr>
          <p:cNvPr id="20" name="Picture 4"/>
          <p:cNvPicPr>
            <a:picLocks noChangeAspect="1" noChangeArrowheads="1"/>
          </p:cNvPicPr>
          <p:nvPr/>
        </p:nvPicPr>
        <p:blipFill>
          <a:blip r:embed="rId3"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4"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ANÁISE COMPARATIVA COM PRODUTOS CONCORRENTES</a:t>
            </a:r>
          </a:p>
        </p:txBody>
      </p:sp>
      <p:sp>
        <p:nvSpPr>
          <p:cNvPr id="7" name="TextBox 6"/>
          <p:cNvSpPr txBox="1"/>
          <p:nvPr/>
        </p:nvSpPr>
        <p:spPr>
          <a:xfrm>
            <a:off x="527964" y="4283804"/>
            <a:ext cx="7572428" cy="369332"/>
          </a:xfrm>
          <a:prstGeom prst="rect">
            <a:avLst/>
          </a:prstGeom>
          <a:noFill/>
        </p:spPr>
        <p:txBody>
          <a:bodyPr wrap="square" rtlCol="0" anchor="ctr">
            <a:spAutoFit/>
          </a:bodyPr>
          <a:lstStyle/>
          <a:p>
            <a:pPr algn="just" eaLnBrk="0" hangingPunct="0">
              <a:buBlip>
                <a:blip r:embed="rId2"/>
              </a:buBlip>
            </a:pPr>
            <a:r>
              <a:rPr lang="en-US" b="1" u="sng" dirty="0" smtClean="0">
                <a:solidFill>
                  <a:srgbClr val="002060"/>
                </a:solidFill>
                <a:latin typeface="Arial Narrow" pitchFamily="34" charset="0"/>
              </a:rPr>
              <a:t> </a:t>
            </a:r>
            <a:r>
              <a:rPr lang="en-US" b="1" u="sng" dirty="0" err="1" smtClean="0">
                <a:solidFill>
                  <a:srgbClr val="002060"/>
                </a:solidFill>
                <a:latin typeface="Arial Narrow" pitchFamily="34" charset="0"/>
              </a:rPr>
              <a:t>Constrangimentos</a:t>
            </a:r>
            <a:endParaRPr lang="en-US" b="1" u="sng" dirty="0">
              <a:solidFill>
                <a:srgbClr val="003399"/>
              </a:solidFill>
              <a:latin typeface="Arial Narrow" pitchFamily="34" charset="0"/>
            </a:endParaRPr>
          </a:p>
        </p:txBody>
      </p:sp>
      <p:sp>
        <p:nvSpPr>
          <p:cNvPr id="8" name="Marcador de Posição de Conteúdo 2"/>
          <p:cNvSpPr>
            <a:spLocks noGrp="1"/>
          </p:cNvSpPr>
          <p:nvPr>
            <p:ph idx="4294967295"/>
          </p:nvPr>
        </p:nvSpPr>
        <p:spPr>
          <a:xfrm>
            <a:off x="755576" y="5013176"/>
            <a:ext cx="7848872" cy="864096"/>
          </a:xfrm>
        </p:spPr>
        <p:txBody>
          <a:bodyPr>
            <a:noAutofit/>
          </a:bodyPr>
          <a:lstStyle/>
          <a:p>
            <a:pPr lvl="0">
              <a:buBlip>
                <a:blip r:embed="rId2"/>
              </a:buBlip>
            </a:pPr>
            <a:r>
              <a:rPr lang="pt-PT" sz="1400" dirty="0" smtClean="0">
                <a:solidFill>
                  <a:srgbClr val="003399"/>
                </a:solidFill>
                <a:latin typeface="Arial Narrow" pitchFamily="34" charset="0"/>
              </a:rPr>
              <a:t>Para a Banca, maior complexidade no processo de verificação de elegibilidade e na operativa decorrente da gestão da componente do empréstimo QREN</a:t>
            </a:r>
          </a:p>
          <a:p>
            <a:pPr lvl="0">
              <a:buBlip>
                <a:blip r:embed="rId2"/>
              </a:buBlip>
            </a:pPr>
            <a:endParaRPr lang="pt-PT" sz="1400" dirty="0" smtClean="0">
              <a:solidFill>
                <a:srgbClr val="003399"/>
              </a:solidFill>
              <a:latin typeface="Arial Narrow" pitchFamily="34" charset="0"/>
            </a:endParaRPr>
          </a:p>
          <a:p>
            <a:pPr lvl="0">
              <a:buNone/>
            </a:pPr>
            <a:endParaRPr lang="pt-PT" sz="1400" dirty="0" smtClean="0">
              <a:solidFill>
                <a:srgbClr val="003399"/>
              </a:solidFill>
              <a:latin typeface="Arial Narrow"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684213" y="5837332"/>
            <a:ext cx="8153400" cy="712787"/>
          </a:xfrm>
          <a:prstGeom prst="rect">
            <a:avLst/>
          </a:prstGeom>
          <a:noFill/>
          <a:ln w="9525">
            <a:noFill/>
            <a:miter lim="800000"/>
            <a:headEnd/>
            <a:tailEnd/>
          </a:ln>
        </p:spPr>
        <p:txBody>
          <a:bodyPr/>
          <a:lstStyle/>
          <a:p>
            <a:endParaRPr lang="en-GB" sz="1500" b="1">
              <a:solidFill>
                <a:srgbClr val="336699"/>
              </a:solidFill>
            </a:endParaRPr>
          </a:p>
        </p:txBody>
      </p:sp>
      <p:sp>
        <p:nvSpPr>
          <p:cNvPr id="7" name="TextBox 6"/>
          <p:cNvSpPr txBox="1"/>
          <p:nvPr/>
        </p:nvSpPr>
        <p:spPr>
          <a:xfrm>
            <a:off x="5681708" y="5733256"/>
            <a:ext cx="3462292" cy="40011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r"/>
            <a:r>
              <a:rPr lang="pt-PT" dirty="0" err="1" smtClean="0">
                <a:solidFill>
                  <a:srgbClr val="00259A"/>
                </a:solidFill>
                <a:latin typeface="Futura Md" pitchFamily="34" charset="0"/>
              </a:rPr>
              <a:t>www.spgm.pt</a:t>
            </a:r>
            <a:endParaRPr lang="pt-PT" dirty="0">
              <a:solidFill>
                <a:srgbClr val="00259A"/>
              </a:solidFill>
              <a:latin typeface="Futura Md" pitchFamily="34" charset="0"/>
            </a:endParaRPr>
          </a:p>
        </p:txBody>
      </p:sp>
      <p:sp>
        <p:nvSpPr>
          <p:cNvPr id="8" name="TextBox 7"/>
          <p:cNvSpPr txBox="1"/>
          <p:nvPr/>
        </p:nvSpPr>
        <p:spPr>
          <a:xfrm>
            <a:off x="2627784" y="5301208"/>
            <a:ext cx="4376692" cy="707886"/>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pt-PT" sz="4000" b="1" dirty="0" smtClean="0">
                <a:ln w="1905"/>
                <a:solidFill>
                  <a:schemeClr val="tx2"/>
                </a:solidFill>
                <a:effectLst>
                  <a:innerShdw blurRad="69850" dist="43180" dir="5400000">
                    <a:srgbClr val="000000">
                      <a:alpha val="65000"/>
                    </a:srgbClr>
                  </a:innerShdw>
                </a:effectLst>
                <a:latin typeface="Futura Md" pitchFamily="34" charset="0"/>
              </a:rPr>
              <a:t>Obrigado!</a:t>
            </a:r>
            <a:endParaRPr lang="pt-PT" sz="4000" b="1" dirty="0">
              <a:ln w="1905"/>
              <a:solidFill>
                <a:schemeClr val="tx2"/>
              </a:solidFill>
              <a:effectLst>
                <a:innerShdw blurRad="69850" dist="43180" dir="5400000">
                  <a:srgbClr val="000000">
                    <a:alpha val="65000"/>
                  </a:srgbClr>
                </a:innerShdw>
              </a:effectLst>
              <a:latin typeface="Futura Md" pitchFamily="34" charset="0"/>
            </a:endParaRPr>
          </a:p>
        </p:txBody>
      </p:sp>
      <p:pic>
        <p:nvPicPr>
          <p:cNvPr id="9" name="Picture 3" descr="\\srvdc02\Dados\07 Informação Gestão\0704 Informação\Material Próprio\Garantia Mutua Sgm.jpg"/>
          <p:cNvPicPr>
            <a:picLocks noChangeAspect="1" noChangeArrowheads="1"/>
          </p:cNvPicPr>
          <p:nvPr/>
        </p:nvPicPr>
        <p:blipFill>
          <a:blip r:embed="rId2" cstate="print"/>
          <a:srcRect/>
          <a:stretch>
            <a:fillRect/>
          </a:stretch>
        </p:blipFill>
        <p:spPr bwMode="auto">
          <a:xfrm>
            <a:off x="942747" y="116632"/>
            <a:ext cx="7258506" cy="5114690"/>
          </a:xfrm>
          <a:prstGeom prst="rect">
            <a:avLst/>
          </a:prstGeom>
          <a:ln>
            <a:noFill/>
          </a:ln>
          <a:effectLst>
            <a:softEdge rad="112500"/>
          </a:effectLst>
        </p:spPr>
      </p:pic>
    </p:spTree>
    <p:extLst>
      <p:ext uri="{BB962C8B-B14F-4D97-AF65-F5344CB8AC3E}">
        <p14:creationId xmlns:p14="http://schemas.microsoft.com/office/powerpoint/2010/main" val="664991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46"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noProof="1" smtClean="0">
                <a:solidFill>
                  <a:schemeClr val="bg1"/>
                </a:solidFill>
                <a:latin typeface="Futura Md" pitchFamily="34" charset="0"/>
              </a:rPr>
              <a:t>Enquadramento e sintese</a:t>
            </a:r>
            <a:endParaRPr lang="pt-PT" sz="2300" cap="all" noProof="1">
              <a:solidFill>
                <a:schemeClr val="bg1"/>
              </a:solidFill>
              <a:latin typeface="Futura Md" pitchFamily="34" charset="0"/>
              <a:cs typeface="+mn-cs"/>
            </a:endParaRPr>
          </a:p>
        </p:txBody>
      </p:sp>
      <p:sp>
        <p:nvSpPr>
          <p:cNvPr id="41" name="Text Box 6"/>
          <p:cNvSpPr txBox="1">
            <a:spLocks noChangeArrowheads="1"/>
          </p:cNvSpPr>
          <p:nvPr/>
        </p:nvSpPr>
        <p:spPr bwMode="auto">
          <a:xfrm>
            <a:off x="243972" y="1536462"/>
            <a:ext cx="8664166" cy="3431709"/>
          </a:xfrm>
          <a:prstGeom prst="rect">
            <a:avLst/>
          </a:prstGeom>
          <a:noFill/>
          <a:ln w="9525" algn="ctr">
            <a:noFill/>
            <a:miter lim="800000"/>
            <a:headEnd/>
            <a:tailEnd/>
          </a:ln>
        </p:spPr>
        <p:txBody>
          <a:bodyPr wrap="square">
            <a:spAutoFit/>
          </a:bodyPr>
          <a:lstStyle/>
          <a:p>
            <a:pPr marL="723900" lvl="1" indent="-266700" algn="just">
              <a:spcBef>
                <a:spcPct val="50000"/>
              </a:spcBef>
              <a:buSzPct val="120000"/>
              <a:buBlip>
                <a:blip r:embed="rId4"/>
              </a:buBlip>
            </a:pPr>
            <a:r>
              <a:rPr lang="pt-PT" sz="1400" dirty="0" smtClean="0">
                <a:solidFill>
                  <a:srgbClr val="003399"/>
                </a:solidFill>
                <a:latin typeface="Arial Narrow" pitchFamily="34" charset="0"/>
              </a:rPr>
              <a:t>Linha de financiamento ao investimento empresarial aprovado no QREN, promovida pelo Ministério da Economia, por força da conjuntura económica particularmente adversa para as empresas, que enfrentam dificuldades acrescidas no acesso ao crédito, e protocolada com 10 bancos e as 4 SGM.</a:t>
            </a:r>
          </a:p>
          <a:p>
            <a:pPr marL="723900" lvl="1" indent="-266700" algn="just">
              <a:spcBef>
                <a:spcPct val="50000"/>
              </a:spcBef>
              <a:buSzPct val="120000"/>
            </a:pPr>
            <a:endParaRPr lang="pt-PT" sz="1400" dirty="0" smtClean="0">
              <a:solidFill>
                <a:srgbClr val="003399"/>
              </a:solidFill>
              <a:latin typeface="Arial Narrow" pitchFamily="34" charset="0"/>
            </a:endParaRP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Objetivo</a:t>
            </a:r>
          </a:p>
          <a:p>
            <a:pPr marL="1181100" lvl="2" indent="-266700" algn="just">
              <a:spcBef>
                <a:spcPct val="50000"/>
              </a:spcBef>
              <a:buSzPct val="120000"/>
              <a:buFont typeface="Arial" pitchFamily="34" charset="0"/>
              <a:buChar char="•"/>
            </a:pPr>
            <a:r>
              <a:rPr lang="pt-PT" sz="1400" dirty="0" smtClean="0">
                <a:solidFill>
                  <a:srgbClr val="003399"/>
                </a:solidFill>
                <a:latin typeface="Arial Narrow" pitchFamily="34" charset="0"/>
              </a:rPr>
              <a:t>Apoiar as empresas na implementação dos projetos aprovados no âmbito dos Sistemas de Incentivos do QREN. </a:t>
            </a:r>
          </a:p>
          <a:p>
            <a:pPr marL="723900" lvl="1" indent="-266700" algn="just">
              <a:spcBef>
                <a:spcPct val="50000"/>
              </a:spcBef>
              <a:buSzPct val="120000"/>
              <a:buBlip>
                <a:blip r:embed="rId4"/>
              </a:buBlip>
            </a:pPr>
            <a:endParaRPr lang="pt-PT" sz="1400" dirty="0" smtClean="0">
              <a:solidFill>
                <a:srgbClr val="003399"/>
              </a:solidFill>
              <a:latin typeface="Arial Narrow" pitchFamily="34" charset="0"/>
            </a:endParaRP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Constitui uma resposta aos constrangimentos detetados, sendo um estímulo à execução e conclusão dos projetos de investimento ainda em aberto.</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Pretende reforçar as opções resultantes da reprogramação estratégica do QREN.</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A gestão global da linha será assegurada pela SPGM, entidade gestora da linha (EGL), participando o Instituto Financeiro para o Desenvolvimento Regional (IFDR) no acompanhamento, supervisão e avaliação da sua aplicação.</a:t>
            </a:r>
            <a:endParaRPr lang="en-GB" sz="1800" dirty="0" smtClean="0">
              <a:solidFill>
                <a:srgbClr val="003399"/>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6"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noProof="1" smtClean="0">
                <a:solidFill>
                  <a:schemeClr val="bg1"/>
                </a:solidFill>
                <a:latin typeface="Futura Md" pitchFamily="34" charset="0"/>
              </a:rPr>
              <a:t>Montante global e linhas especificas</a:t>
            </a:r>
            <a:endParaRPr lang="pt-PT" sz="2300" cap="all" noProof="1">
              <a:solidFill>
                <a:schemeClr val="bg1"/>
              </a:solidFill>
              <a:latin typeface="Futura Md" pitchFamily="34" charset="0"/>
              <a:cs typeface="+mn-cs"/>
            </a:endParaRPr>
          </a:p>
        </p:txBody>
      </p:sp>
      <p:sp>
        <p:nvSpPr>
          <p:cNvPr id="7" name="Oval 6"/>
          <p:cNvSpPr/>
          <p:nvPr/>
        </p:nvSpPr>
        <p:spPr>
          <a:xfrm>
            <a:off x="3491880" y="3212976"/>
            <a:ext cx="2448272" cy="129614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8" name="Oval 7"/>
          <p:cNvSpPr/>
          <p:nvPr/>
        </p:nvSpPr>
        <p:spPr>
          <a:xfrm>
            <a:off x="683568" y="2132856"/>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9" name="Oval 8"/>
          <p:cNvSpPr/>
          <p:nvPr/>
        </p:nvSpPr>
        <p:spPr>
          <a:xfrm>
            <a:off x="3707904" y="1556792"/>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0" name="Oval 9"/>
          <p:cNvSpPr/>
          <p:nvPr/>
        </p:nvSpPr>
        <p:spPr>
          <a:xfrm>
            <a:off x="6516216" y="2132856"/>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1" name="Oval 10"/>
          <p:cNvSpPr/>
          <p:nvPr/>
        </p:nvSpPr>
        <p:spPr>
          <a:xfrm>
            <a:off x="683568" y="3789040"/>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2" name="Oval 11"/>
          <p:cNvSpPr/>
          <p:nvPr/>
        </p:nvSpPr>
        <p:spPr>
          <a:xfrm>
            <a:off x="6588224" y="3789040"/>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3" name="Oval 12"/>
          <p:cNvSpPr/>
          <p:nvPr/>
        </p:nvSpPr>
        <p:spPr>
          <a:xfrm>
            <a:off x="2411760" y="5157192"/>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Oval 13"/>
          <p:cNvSpPr/>
          <p:nvPr/>
        </p:nvSpPr>
        <p:spPr>
          <a:xfrm>
            <a:off x="5004048" y="5157192"/>
            <a:ext cx="2016224"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TextBox 14"/>
          <p:cNvSpPr txBox="1"/>
          <p:nvPr/>
        </p:nvSpPr>
        <p:spPr>
          <a:xfrm>
            <a:off x="4067944" y="1772816"/>
            <a:ext cx="1296144" cy="646331"/>
          </a:xfrm>
          <a:prstGeom prst="rect">
            <a:avLst/>
          </a:prstGeom>
          <a:noFill/>
        </p:spPr>
        <p:txBody>
          <a:bodyPr wrap="square" rtlCol="0">
            <a:spAutoFit/>
          </a:bodyPr>
          <a:lstStyle/>
          <a:p>
            <a:pPr algn="ctr"/>
            <a:r>
              <a:rPr lang="pt-PT" dirty="0" smtClean="0">
                <a:solidFill>
                  <a:schemeClr val="bg1"/>
                </a:solidFill>
              </a:rPr>
              <a:t>COMPETE</a:t>
            </a:r>
          </a:p>
          <a:p>
            <a:pPr algn="ctr"/>
            <a:r>
              <a:rPr lang="pt-PT" dirty="0" smtClean="0">
                <a:solidFill>
                  <a:schemeClr val="bg1"/>
                </a:solidFill>
              </a:rPr>
              <a:t>714 M€</a:t>
            </a:r>
            <a:endParaRPr lang="pt-PT" dirty="0">
              <a:solidFill>
                <a:schemeClr val="bg1"/>
              </a:solidFill>
            </a:endParaRPr>
          </a:p>
        </p:txBody>
      </p:sp>
      <p:sp>
        <p:nvSpPr>
          <p:cNvPr id="16" name="TextBox 15"/>
          <p:cNvSpPr txBox="1"/>
          <p:nvPr/>
        </p:nvSpPr>
        <p:spPr>
          <a:xfrm>
            <a:off x="755576" y="2348880"/>
            <a:ext cx="1944216" cy="646331"/>
          </a:xfrm>
          <a:prstGeom prst="rect">
            <a:avLst/>
          </a:prstGeom>
          <a:noFill/>
        </p:spPr>
        <p:txBody>
          <a:bodyPr wrap="square" rtlCol="0">
            <a:spAutoFit/>
          </a:bodyPr>
          <a:lstStyle/>
          <a:p>
            <a:pPr algn="ctr"/>
            <a:r>
              <a:rPr lang="pt-PT" dirty="0" smtClean="0">
                <a:solidFill>
                  <a:schemeClr val="bg1"/>
                </a:solidFill>
              </a:rPr>
              <a:t>Impulso Jovem</a:t>
            </a:r>
          </a:p>
          <a:p>
            <a:pPr algn="ctr"/>
            <a:r>
              <a:rPr lang="pt-PT" dirty="0" smtClean="0">
                <a:solidFill>
                  <a:schemeClr val="bg1"/>
                </a:solidFill>
              </a:rPr>
              <a:t>100 M€</a:t>
            </a:r>
            <a:endParaRPr lang="pt-PT" dirty="0">
              <a:solidFill>
                <a:schemeClr val="bg1"/>
              </a:solidFill>
            </a:endParaRPr>
          </a:p>
        </p:txBody>
      </p:sp>
      <p:sp>
        <p:nvSpPr>
          <p:cNvPr id="17" name="TextBox 16"/>
          <p:cNvSpPr txBox="1"/>
          <p:nvPr/>
        </p:nvSpPr>
        <p:spPr>
          <a:xfrm>
            <a:off x="6876256" y="2348880"/>
            <a:ext cx="1296144" cy="646331"/>
          </a:xfrm>
          <a:prstGeom prst="rect">
            <a:avLst/>
          </a:prstGeom>
          <a:noFill/>
        </p:spPr>
        <p:txBody>
          <a:bodyPr wrap="square" rtlCol="0">
            <a:spAutoFit/>
          </a:bodyPr>
          <a:lstStyle/>
          <a:p>
            <a:pPr algn="ctr"/>
            <a:r>
              <a:rPr lang="pt-PT" dirty="0" smtClean="0">
                <a:solidFill>
                  <a:schemeClr val="bg1"/>
                </a:solidFill>
              </a:rPr>
              <a:t>PO Algarve</a:t>
            </a:r>
          </a:p>
          <a:p>
            <a:pPr algn="ctr"/>
            <a:r>
              <a:rPr lang="pt-PT" dirty="0" smtClean="0">
                <a:solidFill>
                  <a:schemeClr val="bg1"/>
                </a:solidFill>
              </a:rPr>
              <a:t>8 M€</a:t>
            </a:r>
            <a:endParaRPr lang="pt-PT" dirty="0">
              <a:solidFill>
                <a:schemeClr val="bg1"/>
              </a:solidFill>
            </a:endParaRPr>
          </a:p>
        </p:txBody>
      </p:sp>
      <p:sp>
        <p:nvSpPr>
          <p:cNvPr id="18" name="TextBox 17"/>
          <p:cNvSpPr txBox="1"/>
          <p:nvPr/>
        </p:nvSpPr>
        <p:spPr>
          <a:xfrm>
            <a:off x="755576" y="4078813"/>
            <a:ext cx="1872208" cy="646331"/>
          </a:xfrm>
          <a:prstGeom prst="rect">
            <a:avLst/>
          </a:prstGeom>
          <a:noFill/>
        </p:spPr>
        <p:txBody>
          <a:bodyPr wrap="square" rtlCol="0">
            <a:spAutoFit/>
          </a:bodyPr>
          <a:lstStyle/>
          <a:p>
            <a:pPr algn="ctr"/>
            <a:r>
              <a:rPr lang="pt-PT" dirty="0" smtClean="0">
                <a:solidFill>
                  <a:schemeClr val="bg1"/>
                </a:solidFill>
              </a:rPr>
              <a:t>Iniciativa Valorizar</a:t>
            </a:r>
          </a:p>
          <a:p>
            <a:pPr algn="ctr"/>
            <a:r>
              <a:rPr lang="pt-PT" dirty="0" smtClean="0">
                <a:solidFill>
                  <a:schemeClr val="bg1"/>
                </a:solidFill>
              </a:rPr>
              <a:t>100 M€</a:t>
            </a:r>
            <a:endParaRPr lang="pt-PT" dirty="0">
              <a:solidFill>
                <a:schemeClr val="bg1"/>
              </a:solidFill>
            </a:endParaRPr>
          </a:p>
        </p:txBody>
      </p:sp>
      <p:sp>
        <p:nvSpPr>
          <p:cNvPr id="19" name="TextBox 18"/>
          <p:cNvSpPr txBox="1"/>
          <p:nvPr/>
        </p:nvSpPr>
        <p:spPr>
          <a:xfrm>
            <a:off x="6948264" y="4005064"/>
            <a:ext cx="1296144" cy="646331"/>
          </a:xfrm>
          <a:prstGeom prst="rect">
            <a:avLst/>
          </a:prstGeom>
          <a:noFill/>
        </p:spPr>
        <p:txBody>
          <a:bodyPr wrap="square" rtlCol="0">
            <a:spAutoFit/>
          </a:bodyPr>
          <a:lstStyle/>
          <a:p>
            <a:pPr algn="ctr"/>
            <a:r>
              <a:rPr lang="pt-PT" dirty="0" smtClean="0">
                <a:solidFill>
                  <a:schemeClr val="bg1"/>
                </a:solidFill>
              </a:rPr>
              <a:t>PO Lisboa</a:t>
            </a:r>
          </a:p>
          <a:p>
            <a:pPr algn="ctr"/>
            <a:r>
              <a:rPr lang="pt-PT" dirty="0" smtClean="0">
                <a:solidFill>
                  <a:schemeClr val="bg1"/>
                </a:solidFill>
              </a:rPr>
              <a:t>29 M€</a:t>
            </a:r>
            <a:endParaRPr lang="pt-PT" dirty="0">
              <a:solidFill>
                <a:schemeClr val="bg1"/>
              </a:solidFill>
            </a:endParaRPr>
          </a:p>
        </p:txBody>
      </p:sp>
      <p:sp>
        <p:nvSpPr>
          <p:cNvPr id="20" name="TextBox 19"/>
          <p:cNvSpPr txBox="1"/>
          <p:nvPr/>
        </p:nvSpPr>
        <p:spPr>
          <a:xfrm>
            <a:off x="5364088" y="5373216"/>
            <a:ext cx="1296144" cy="646331"/>
          </a:xfrm>
          <a:prstGeom prst="rect">
            <a:avLst/>
          </a:prstGeom>
          <a:noFill/>
        </p:spPr>
        <p:txBody>
          <a:bodyPr wrap="square" rtlCol="0">
            <a:spAutoFit/>
          </a:bodyPr>
          <a:lstStyle/>
          <a:p>
            <a:pPr algn="ctr"/>
            <a:r>
              <a:rPr lang="pt-PT" dirty="0" smtClean="0">
                <a:solidFill>
                  <a:schemeClr val="bg1"/>
                </a:solidFill>
              </a:rPr>
              <a:t>PO Madeira</a:t>
            </a:r>
          </a:p>
          <a:p>
            <a:pPr algn="ctr"/>
            <a:r>
              <a:rPr lang="pt-PT" dirty="0" smtClean="0">
                <a:solidFill>
                  <a:schemeClr val="bg1"/>
                </a:solidFill>
              </a:rPr>
              <a:t>28 M€</a:t>
            </a:r>
            <a:endParaRPr lang="pt-PT" dirty="0">
              <a:solidFill>
                <a:schemeClr val="bg1"/>
              </a:solidFill>
            </a:endParaRPr>
          </a:p>
        </p:txBody>
      </p:sp>
      <p:sp>
        <p:nvSpPr>
          <p:cNvPr id="21" name="TextBox 20"/>
          <p:cNvSpPr txBox="1"/>
          <p:nvPr/>
        </p:nvSpPr>
        <p:spPr>
          <a:xfrm>
            <a:off x="2771800" y="5373216"/>
            <a:ext cx="1296144" cy="646331"/>
          </a:xfrm>
          <a:prstGeom prst="rect">
            <a:avLst/>
          </a:prstGeom>
          <a:noFill/>
        </p:spPr>
        <p:txBody>
          <a:bodyPr wrap="square" rtlCol="0">
            <a:spAutoFit/>
          </a:bodyPr>
          <a:lstStyle/>
          <a:p>
            <a:pPr algn="ctr"/>
            <a:r>
              <a:rPr lang="pt-PT" dirty="0" smtClean="0">
                <a:solidFill>
                  <a:schemeClr val="bg1"/>
                </a:solidFill>
              </a:rPr>
              <a:t>PO Açores</a:t>
            </a:r>
          </a:p>
          <a:p>
            <a:pPr algn="ctr"/>
            <a:r>
              <a:rPr lang="pt-PT" dirty="0" smtClean="0">
                <a:solidFill>
                  <a:schemeClr val="bg1"/>
                </a:solidFill>
              </a:rPr>
              <a:t>21 M€</a:t>
            </a:r>
            <a:endParaRPr lang="pt-PT" dirty="0">
              <a:solidFill>
                <a:schemeClr val="bg1"/>
              </a:solidFill>
            </a:endParaRPr>
          </a:p>
        </p:txBody>
      </p:sp>
      <p:sp>
        <p:nvSpPr>
          <p:cNvPr id="22" name="TextBox 21"/>
          <p:cNvSpPr txBox="1"/>
          <p:nvPr/>
        </p:nvSpPr>
        <p:spPr>
          <a:xfrm>
            <a:off x="3779912" y="3501008"/>
            <a:ext cx="1872208" cy="584775"/>
          </a:xfrm>
          <a:prstGeom prst="rect">
            <a:avLst/>
          </a:prstGeom>
          <a:noFill/>
        </p:spPr>
        <p:txBody>
          <a:bodyPr wrap="square" rtlCol="0">
            <a:spAutoFit/>
          </a:bodyPr>
          <a:lstStyle/>
          <a:p>
            <a:pPr algn="ctr"/>
            <a:r>
              <a:rPr lang="pt-PT" sz="3200" b="1" dirty="0" smtClean="0">
                <a:solidFill>
                  <a:schemeClr val="bg1"/>
                </a:solidFill>
              </a:rPr>
              <a:t>1 000 M€</a:t>
            </a:r>
            <a:endParaRPr lang="pt-PT" sz="3200" b="1" dirty="0">
              <a:solidFill>
                <a:schemeClr val="bg1"/>
              </a:solidFill>
            </a:endParaRPr>
          </a:p>
        </p:txBody>
      </p:sp>
      <p:cxnSp>
        <p:nvCxnSpPr>
          <p:cNvPr id="24" name="Straight Connector 23"/>
          <p:cNvCxnSpPr>
            <a:stCxn id="9" idx="4"/>
            <a:endCxn id="7" idx="0"/>
          </p:cNvCxnSpPr>
          <p:nvPr/>
        </p:nvCxnSpPr>
        <p:spPr>
          <a:xfrm>
            <a:off x="4716016" y="2708920"/>
            <a:ext cx="0" cy="50405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16" idx="3"/>
            <a:endCxn id="7" idx="1"/>
          </p:cNvCxnSpPr>
          <p:nvPr/>
        </p:nvCxnSpPr>
        <p:spPr>
          <a:xfrm>
            <a:off x="2699792" y="2672046"/>
            <a:ext cx="1150629" cy="73074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7" idx="2"/>
            <a:endCxn id="18" idx="3"/>
          </p:cNvCxnSpPr>
          <p:nvPr/>
        </p:nvCxnSpPr>
        <p:spPr>
          <a:xfrm flipH="1">
            <a:off x="2627784" y="3861048"/>
            <a:ext cx="864096" cy="54093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7" idx="7"/>
            <a:endCxn id="10" idx="2"/>
          </p:cNvCxnSpPr>
          <p:nvPr/>
        </p:nvCxnSpPr>
        <p:spPr>
          <a:xfrm flipV="1">
            <a:off x="5581611" y="2708920"/>
            <a:ext cx="934605" cy="69387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7" idx="6"/>
            <a:endCxn id="12" idx="2"/>
          </p:cNvCxnSpPr>
          <p:nvPr/>
        </p:nvCxnSpPr>
        <p:spPr>
          <a:xfrm>
            <a:off x="5940152" y="3861048"/>
            <a:ext cx="648072" cy="50405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7" idx="5"/>
            <a:endCxn id="14" idx="0"/>
          </p:cNvCxnSpPr>
          <p:nvPr/>
        </p:nvCxnSpPr>
        <p:spPr>
          <a:xfrm>
            <a:off x="5581611" y="4319304"/>
            <a:ext cx="430549" cy="83788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7" idx="3"/>
            <a:endCxn id="13" idx="0"/>
          </p:cNvCxnSpPr>
          <p:nvPr/>
        </p:nvCxnSpPr>
        <p:spPr>
          <a:xfrm flipH="1">
            <a:off x="3419872" y="4319304"/>
            <a:ext cx="430549" cy="83788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5496" y="6285220"/>
            <a:ext cx="8892480" cy="600164"/>
          </a:xfrm>
          <a:prstGeom prst="rect">
            <a:avLst/>
          </a:prstGeom>
          <a:noFill/>
        </p:spPr>
        <p:txBody>
          <a:bodyPr wrap="square" rtlCol="0">
            <a:spAutoFit/>
          </a:bodyPr>
          <a:lstStyle/>
          <a:p>
            <a:r>
              <a:rPr lang="pt-PT" sz="1100" u="sng" dirty="0" smtClean="0">
                <a:solidFill>
                  <a:srgbClr val="002060"/>
                </a:solidFill>
              </a:rPr>
              <a:t>Dotação financeira:</a:t>
            </a:r>
            <a:r>
              <a:rPr lang="pt-PT" sz="1100" dirty="0" smtClean="0">
                <a:solidFill>
                  <a:srgbClr val="002060"/>
                </a:solidFill>
              </a:rPr>
              <a:t> </a:t>
            </a:r>
          </a:p>
          <a:p>
            <a:pPr>
              <a:buSzPct val="130000"/>
              <a:buBlip>
                <a:blip r:embed="rId4"/>
              </a:buBlip>
            </a:pPr>
            <a:r>
              <a:rPr lang="pt-PT" sz="1100" dirty="0" smtClean="0">
                <a:solidFill>
                  <a:srgbClr val="002060"/>
                </a:solidFill>
              </a:rPr>
              <a:t> € 500 milhões: empréstimo quadro Estado Português + BEI (QREN EQ)</a:t>
            </a:r>
          </a:p>
          <a:p>
            <a:pPr>
              <a:buSzPct val="130000"/>
              <a:buBlip>
                <a:blip r:embed="rId4"/>
              </a:buBlip>
            </a:pPr>
            <a:r>
              <a:rPr lang="pt-PT" sz="1100" dirty="0" smtClean="0">
                <a:solidFill>
                  <a:srgbClr val="002060"/>
                </a:solidFill>
              </a:rPr>
              <a:t> € 500 milhões: Bancos aderentes</a:t>
            </a:r>
            <a:endParaRPr lang="pt-PT" sz="1100" dirty="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46"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noProof="1" smtClean="0">
                <a:solidFill>
                  <a:schemeClr val="bg1"/>
                </a:solidFill>
                <a:latin typeface="Futura Md" pitchFamily="34" charset="0"/>
              </a:rPr>
              <a:t>Montante global e linhas especificas</a:t>
            </a:r>
            <a:endParaRPr lang="pt-PT" sz="2300" cap="all" noProof="1">
              <a:solidFill>
                <a:schemeClr val="bg1"/>
              </a:solidFill>
              <a:latin typeface="Futura Md" pitchFamily="34" charset="0"/>
              <a:cs typeface="+mn-cs"/>
            </a:endParaRPr>
          </a:p>
        </p:txBody>
      </p:sp>
      <p:sp>
        <p:nvSpPr>
          <p:cNvPr id="41" name="Text Box 6"/>
          <p:cNvSpPr txBox="1">
            <a:spLocks noChangeArrowheads="1"/>
          </p:cNvSpPr>
          <p:nvPr/>
        </p:nvSpPr>
        <p:spPr bwMode="auto">
          <a:xfrm>
            <a:off x="243972" y="1536462"/>
            <a:ext cx="8664166" cy="4185761"/>
          </a:xfrm>
          <a:prstGeom prst="rect">
            <a:avLst/>
          </a:prstGeom>
          <a:noFill/>
          <a:ln w="9525" algn="ctr">
            <a:noFill/>
            <a:miter lim="800000"/>
            <a:headEnd/>
            <a:tailEnd/>
          </a:ln>
        </p:spPr>
        <p:txBody>
          <a:bodyPr wrap="square">
            <a:spAutoFit/>
          </a:bodyPr>
          <a:lstStyle/>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“Jovem”: </a:t>
            </a:r>
            <a:r>
              <a:rPr lang="pt-PT" sz="1400" dirty="0" smtClean="0">
                <a:solidFill>
                  <a:srgbClr val="003399"/>
                </a:solidFill>
                <a:latin typeface="Arial Narrow" pitchFamily="34" charset="0"/>
              </a:rPr>
              <a:t>visa a concretização da medida de apoio ao investimento direcionada para as empresas, no âmbito da Iniciativa Impulso Jovem – Plano Estratégico de Iniciativas à Empregabilidade Jovem e de Apoio às PME;</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“Valorizar”: </a:t>
            </a:r>
            <a:r>
              <a:rPr lang="pt-PT" sz="1400" dirty="0" smtClean="0">
                <a:solidFill>
                  <a:srgbClr val="003399"/>
                </a:solidFill>
                <a:latin typeface="Arial Narrow" pitchFamily="34" charset="0"/>
              </a:rPr>
              <a:t>visa a concretização da iniciativa Valorizar, no âmbito do Programa Criar Valor com o Território, iniciativa com vista ao desenvolvimento de um programa de políticas públicas integradas de estímulo à atividade económica produtiva de base regional e local;</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“Regiões Autónomas - Açores”: </a:t>
            </a:r>
            <a:r>
              <a:rPr lang="pt-PT" sz="1400" dirty="0" smtClean="0">
                <a:solidFill>
                  <a:srgbClr val="003399"/>
                </a:solidFill>
                <a:latin typeface="Arial Narrow" pitchFamily="34" charset="0"/>
              </a:rPr>
              <a:t>visa o financiamento de operações aprovadas no âmbito dos sistemas de incentivos QREN do Programa Operacional FEDER da Região Autónoma dos Açores;</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“Regiões Autónomas - Madeira”: </a:t>
            </a:r>
            <a:r>
              <a:rPr lang="pt-PT" sz="1400" dirty="0" smtClean="0">
                <a:solidFill>
                  <a:srgbClr val="003399"/>
                </a:solidFill>
                <a:latin typeface="Arial Narrow" pitchFamily="34" charset="0"/>
              </a:rPr>
              <a:t>visa o financiamento de operações aprovadas no âmbito dos sistemas de incentivos QREN do Programa Operacional FEDER da Região Autónoma da Madeira;</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“Lisboa”: </a:t>
            </a:r>
            <a:r>
              <a:rPr lang="pt-PT" sz="1400" dirty="0" smtClean="0">
                <a:solidFill>
                  <a:srgbClr val="003399"/>
                </a:solidFill>
                <a:latin typeface="Arial Narrow" pitchFamily="34" charset="0"/>
              </a:rPr>
              <a:t>visa o financiamento de operações aprovadas no âmbito dos sistemas de incentivos QREN e SIAC do Programa Operacional FEDER da região de Lisboa;</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“Algarve”: </a:t>
            </a:r>
            <a:r>
              <a:rPr lang="pt-PT" sz="1400" dirty="0" smtClean="0">
                <a:solidFill>
                  <a:srgbClr val="003399"/>
                </a:solidFill>
                <a:latin typeface="Arial Narrow" pitchFamily="34" charset="0"/>
              </a:rPr>
              <a:t>visa o financiamento de operações aprovadas no âmbito dos sistemas de incentivos QREN e SIAC do Programa Operacional FEDER da Região do Algarve;</a:t>
            </a:r>
          </a:p>
          <a:p>
            <a:pPr marL="723900" lvl="1" indent="-266700" algn="just">
              <a:spcBef>
                <a:spcPct val="50000"/>
              </a:spcBef>
              <a:buSzPct val="120000"/>
              <a:buBlip>
                <a:blip r:embed="rId4"/>
              </a:buBlip>
            </a:pPr>
            <a:r>
              <a:rPr lang="pt-PT" sz="1400" b="1" dirty="0" smtClean="0">
                <a:solidFill>
                  <a:srgbClr val="003399"/>
                </a:solidFill>
                <a:latin typeface="Arial Narrow" pitchFamily="34" charset="0"/>
              </a:rPr>
              <a:t>Linha Específica “COMPETE”: </a:t>
            </a:r>
            <a:r>
              <a:rPr lang="pt-PT" sz="1400" dirty="0" smtClean="0">
                <a:solidFill>
                  <a:srgbClr val="003399"/>
                </a:solidFill>
                <a:latin typeface="Arial Narrow" pitchFamily="34" charset="0"/>
              </a:rPr>
              <a:t>visa o financiamento de operações aprovadas no âmbito dos sistemas de incentivos do Programa Operacional Fatores de Competitividade e dos Programas Operacionais FEDER das Regiões do Norte, Centro e Alentejo, bem como no âmbito dos SIAC do Programa Operacional Fatores de Competitividade.</a:t>
            </a:r>
            <a:endParaRPr lang="en-GB" sz="1800" dirty="0" smtClean="0">
              <a:solidFill>
                <a:srgbClr val="003399"/>
              </a:solidFill>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46" name="Rectangle 35"/>
          <p:cNvSpPr txBox="1">
            <a:spLocks noChangeArrowheads="1"/>
          </p:cNvSpPr>
          <p:nvPr/>
        </p:nvSpPr>
        <p:spPr bwMode="auto">
          <a:xfrm>
            <a:off x="2339752" y="225026"/>
            <a:ext cx="6804248"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noProof="1" smtClean="0">
                <a:solidFill>
                  <a:schemeClr val="bg1"/>
                </a:solidFill>
                <a:latin typeface="Futura Md" pitchFamily="34" charset="0"/>
              </a:rPr>
              <a:t>Carateristicas principais</a:t>
            </a:r>
          </a:p>
          <a:p>
            <a:pPr algn="ctr" fontAlgn="auto">
              <a:spcBef>
                <a:spcPts val="0"/>
              </a:spcBef>
              <a:spcAft>
                <a:spcPts val="0"/>
              </a:spcAft>
            </a:pPr>
            <a:r>
              <a:rPr lang="pt-PT" sz="2400" cap="all" noProof="1" smtClean="0">
                <a:solidFill>
                  <a:schemeClr val="bg1"/>
                </a:solidFill>
                <a:latin typeface="Futura Md" pitchFamily="34" charset="0"/>
              </a:rPr>
              <a:t>beneficiários</a:t>
            </a:r>
            <a:endParaRPr lang="pt-PT" sz="2300" cap="all" noProof="1">
              <a:solidFill>
                <a:schemeClr val="bg1"/>
              </a:solidFill>
              <a:latin typeface="Futura Md" pitchFamily="34" charset="0"/>
              <a:cs typeface="+mn-cs"/>
            </a:endParaRPr>
          </a:p>
        </p:txBody>
      </p:sp>
      <p:sp>
        <p:nvSpPr>
          <p:cNvPr id="41" name="Text Box 6"/>
          <p:cNvSpPr txBox="1">
            <a:spLocks noChangeArrowheads="1"/>
          </p:cNvSpPr>
          <p:nvPr/>
        </p:nvSpPr>
        <p:spPr bwMode="auto">
          <a:xfrm>
            <a:off x="243972" y="1536462"/>
            <a:ext cx="8664166" cy="4724370"/>
          </a:xfrm>
          <a:prstGeom prst="rect">
            <a:avLst/>
          </a:prstGeom>
          <a:noFill/>
          <a:ln w="9525" algn="ctr">
            <a:noFill/>
            <a:miter lim="800000"/>
            <a:headEnd/>
            <a:tailEnd/>
          </a:ln>
        </p:spPr>
        <p:txBody>
          <a:bodyPr wrap="square">
            <a:spAutoFit/>
          </a:bodyPr>
          <a:lstStyle/>
          <a:p>
            <a:pPr marL="723900" lvl="1" indent="-266700" algn="just">
              <a:spcBef>
                <a:spcPct val="50000"/>
              </a:spcBef>
              <a:buSzPct val="120000"/>
              <a:buBlip>
                <a:blip r:embed="rId4"/>
              </a:buBlip>
            </a:pPr>
            <a:r>
              <a:rPr lang="pt-PT" sz="1400" dirty="0" smtClean="0">
                <a:solidFill>
                  <a:srgbClr val="003399"/>
                </a:solidFill>
                <a:latin typeface="Arial Narrow" pitchFamily="34" charset="0"/>
              </a:rPr>
              <a:t>Empresas beneficiárias dos sistemas de incentivos QREN e entidades beneficiárias de projetos conjuntos do:</a:t>
            </a:r>
          </a:p>
          <a:p>
            <a:pPr marL="1181100" lvl="2" indent="-266700" algn="just">
              <a:spcBef>
                <a:spcPct val="50000"/>
              </a:spcBef>
              <a:buSzPct val="120000"/>
              <a:buBlip>
                <a:blip r:embed="rId4"/>
              </a:buBlip>
            </a:pPr>
            <a:r>
              <a:rPr lang="pt-PT" sz="1400" dirty="0" smtClean="0">
                <a:solidFill>
                  <a:srgbClr val="003399"/>
                </a:solidFill>
                <a:latin typeface="Arial Narrow" pitchFamily="34" charset="0"/>
              </a:rPr>
              <a:t>Sistema de Incentivos à Qualificação e Internacionalização de PME (SI Qualificação PME);</a:t>
            </a:r>
          </a:p>
          <a:p>
            <a:pPr marL="1181100" lvl="2" indent="-266700" algn="just">
              <a:spcBef>
                <a:spcPct val="50000"/>
              </a:spcBef>
              <a:buSzPct val="120000"/>
              <a:buBlip>
                <a:blip r:embed="rId4"/>
              </a:buBlip>
            </a:pPr>
            <a:r>
              <a:rPr lang="pt-PT" sz="1400" dirty="0" smtClean="0">
                <a:solidFill>
                  <a:srgbClr val="003399"/>
                </a:solidFill>
                <a:latin typeface="Arial Narrow" pitchFamily="34" charset="0"/>
              </a:rPr>
              <a:t>Sistema de Apoios a Ações Coletivas (SIAC), designadamente entidades públicas com competências específicas em políticas públicas no domínio empresarial, associações que com aquelas primeiras tenham estabelecido parcerias para a prossecução de políticas públicas, associações empresariais e centros tecnológicos;</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Que tenham operações aprovadas no âmbito destes sistemas, não concluídas, ou com uma execução inferior a 40% à data de Dezembro de 2011;</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Que não se encontrem em situação de dificuldade financeira, entendendo-se por isso possuírem capitais próprios inferiores a metade do capital social, terem perdido mais de um quarto do capital social nos últimos 12 meses (aplicável para empresas que tenham iniciado atividade há mais de 3 anos) ou reunirem as condições para serem objeto de um processo de insolvência;</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Que não tenham incidentes não justificados ou incumprimentos junto da Banca e das SGM, ou registando incidentes os mesmos deverão estar justificados ou regularizados na data da aprovação da garantia mútua e na data de emissão dos contratos;</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Que tenham a situação regularizada junto da Administração Fiscal e da Segurança Social à data da contratação do financiamento;</a:t>
            </a:r>
          </a:p>
          <a:p>
            <a:pPr marL="723900" lvl="1" indent="-266700" algn="just">
              <a:spcBef>
                <a:spcPct val="50000"/>
              </a:spcBef>
              <a:buSzPct val="120000"/>
              <a:buBlip>
                <a:blip r:embed="rId4"/>
              </a:buBlip>
            </a:pPr>
            <a:r>
              <a:rPr lang="pt-PT" sz="1400" dirty="0" smtClean="0">
                <a:solidFill>
                  <a:srgbClr val="003399"/>
                </a:solidFill>
                <a:latin typeface="Arial Narrow" pitchFamily="34" charset="0"/>
              </a:rPr>
              <a:t>Que não sejam objeto de processos de recuperação de montantes indevidamente pagos no âmbito do QREN.</a:t>
            </a:r>
            <a:endParaRPr lang="en-GB" sz="1800" dirty="0" smtClean="0">
              <a:solidFill>
                <a:srgbClr val="003399"/>
              </a:solidFill>
              <a:latin typeface="Arial Narrow"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
          <p:cNvPicPr>
            <a:picLocks noChangeAspect="1" noChangeArrowheads="1"/>
          </p:cNvPicPr>
          <p:nvPr/>
        </p:nvPicPr>
        <p:blipFill>
          <a:blip r:embed="rId2"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3" cstate="print"/>
          <a:stretch>
            <a:fillRect/>
          </a:stretch>
        </p:blipFill>
        <p:spPr>
          <a:xfrm>
            <a:off x="287439" y="226804"/>
            <a:ext cx="1789969" cy="949911"/>
          </a:xfrm>
          <a:prstGeom prst="rect">
            <a:avLst/>
          </a:prstGeom>
        </p:spPr>
      </p:pic>
      <p:sp>
        <p:nvSpPr>
          <p:cNvPr id="46"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noProof="1" smtClean="0">
                <a:solidFill>
                  <a:schemeClr val="bg1"/>
                </a:solidFill>
                <a:latin typeface="Futura Md" pitchFamily="34" charset="0"/>
              </a:rPr>
              <a:t>Montante global e linhas especificas</a:t>
            </a:r>
            <a:endParaRPr lang="pt-PT" sz="2300" cap="all" noProof="1">
              <a:solidFill>
                <a:schemeClr val="bg1"/>
              </a:solidFill>
              <a:latin typeface="Futura Md" pitchFamily="34" charset="0"/>
              <a:cs typeface="+mn-cs"/>
            </a:endParaRPr>
          </a:p>
        </p:txBody>
      </p:sp>
      <p:sp>
        <p:nvSpPr>
          <p:cNvPr id="6" name="Marcador de Posição de Conteúdo 3"/>
          <p:cNvSpPr>
            <a:spLocks/>
          </p:cNvSpPr>
          <p:nvPr/>
        </p:nvSpPr>
        <p:spPr bwMode="auto">
          <a:xfrm>
            <a:off x="323528" y="1389535"/>
            <a:ext cx="8424936" cy="2831553"/>
          </a:xfrm>
          <a:prstGeom prst="rect">
            <a:avLst/>
          </a:prstGeom>
          <a:noFill/>
          <a:ln w="9525">
            <a:noFill/>
            <a:miter lim="800000"/>
            <a:headEnd/>
            <a:tailEnd/>
          </a:ln>
        </p:spPr>
        <p:txBody>
          <a:bodyPr/>
          <a:lstStyle/>
          <a:p>
            <a:pPr indent="0">
              <a:lnSpc>
                <a:spcPct val="90000"/>
              </a:lnSpc>
              <a:spcBef>
                <a:spcPts val="250"/>
              </a:spcBef>
              <a:buClr>
                <a:schemeClr val="accent2">
                  <a:lumMod val="50000"/>
                </a:schemeClr>
              </a:buClr>
              <a:buSzPct val="96000"/>
            </a:pPr>
            <a:endParaRPr lang="pt-PT" sz="1600" b="1" dirty="0" smtClean="0">
              <a:solidFill>
                <a:schemeClr val="accent2">
                  <a:lumMod val="50000"/>
                </a:schemeClr>
              </a:solidFill>
              <a:latin typeface="Tahoma" pitchFamily="34" charset="0"/>
              <a:ea typeface="Tahoma" pitchFamily="34" charset="0"/>
              <a:cs typeface="Tahoma" pitchFamily="34" charset="0"/>
            </a:endParaRPr>
          </a:p>
          <a:p>
            <a:pPr indent="0">
              <a:lnSpc>
                <a:spcPct val="90000"/>
              </a:lnSpc>
              <a:spcBef>
                <a:spcPts val="250"/>
              </a:spcBef>
              <a:buClr>
                <a:schemeClr val="accent2">
                  <a:lumMod val="50000"/>
                </a:schemeClr>
              </a:buClr>
              <a:buSzPct val="96000"/>
            </a:pPr>
            <a:r>
              <a:rPr lang="pt-PT" b="1" u="sng" dirty="0" smtClean="0">
                <a:solidFill>
                  <a:srgbClr val="003399"/>
                </a:solidFill>
                <a:latin typeface="Arial Narrow" pitchFamily="34" charset="0"/>
              </a:rPr>
              <a:t>Investe QREN</a:t>
            </a:r>
          </a:p>
          <a:p>
            <a:pPr lvl="1">
              <a:lnSpc>
                <a:spcPct val="150000"/>
              </a:lnSpc>
              <a:spcBef>
                <a:spcPts val="250"/>
              </a:spcBef>
              <a:buClr>
                <a:schemeClr val="accent2">
                  <a:lumMod val="50000"/>
                </a:schemeClr>
              </a:buClr>
              <a:buSzPct val="96000"/>
              <a:buBlip>
                <a:blip r:embed="rId4"/>
              </a:buBlip>
            </a:pPr>
            <a:r>
              <a:rPr lang="pt-PT" sz="1800" dirty="0" smtClean="0">
                <a:solidFill>
                  <a:srgbClr val="003399"/>
                </a:solidFill>
                <a:latin typeface="Arial Narrow" pitchFamily="34" charset="0"/>
              </a:rPr>
              <a:t>   Montante global: 1 000 </a:t>
            </a:r>
            <a:r>
              <a:rPr lang="pt-PT" dirty="0" smtClean="0">
                <a:solidFill>
                  <a:srgbClr val="003399"/>
                </a:solidFill>
                <a:latin typeface="Arial Narrow" pitchFamily="34" charset="0"/>
              </a:rPr>
              <a:t>milhões euros</a:t>
            </a:r>
          </a:p>
          <a:p>
            <a:pPr lvl="1">
              <a:lnSpc>
                <a:spcPct val="150000"/>
              </a:lnSpc>
              <a:spcBef>
                <a:spcPts val="250"/>
              </a:spcBef>
              <a:buClr>
                <a:schemeClr val="accent2">
                  <a:lumMod val="50000"/>
                </a:schemeClr>
              </a:buClr>
              <a:buSzPct val="96000"/>
              <a:buBlip>
                <a:blip r:embed="rId4"/>
              </a:buBlip>
            </a:pPr>
            <a:r>
              <a:rPr lang="pt-PT" sz="1800" dirty="0" smtClean="0">
                <a:solidFill>
                  <a:srgbClr val="003399"/>
                </a:solidFill>
                <a:latin typeface="Arial Narrow" pitchFamily="34" charset="0"/>
              </a:rPr>
              <a:t>   M</a:t>
            </a:r>
            <a:r>
              <a:rPr lang="pt-PT" dirty="0" smtClean="0">
                <a:solidFill>
                  <a:srgbClr val="003399"/>
                </a:solidFill>
                <a:latin typeface="Arial Narrow" pitchFamily="34" charset="0"/>
              </a:rPr>
              <a:t>ontante máximo por empresa: 4 milhões euros</a:t>
            </a:r>
            <a:endParaRPr lang="pt-PT" sz="1800" dirty="0" smtClean="0">
              <a:solidFill>
                <a:srgbClr val="003399"/>
              </a:solidFill>
              <a:latin typeface="Arial Narrow" pitchFamily="34" charset="0"/>
            </a:endParaRPr>
          </a:p>
          <a:p>
            <a:pPr lvl="1">
              <a:lnSpc>
                <a:spcPct val="150000"/>
              </a:lnSpc>
              <a:spcBef>
                <a:spcPts val="250"/>
              </a:spcBef>
              <a:buClr>
                <a:schemeClr val="accent2">
                  <a:lumMod val="50000"/>
                </a:schemeClr>
              </a:buClr>
              <a:buSzPct val="96000"/>
              <a:buBlip>
                <a:blip r:embed="rId4"/>
              </a:buBlip>
            </a:pPr>
            <a:r>
              <a:rPr lang="pt-PT" sz="1800" dirty="0" smtClean="0">
                <a:solidFill>
                  <a:srgbClr val="003399"/>
                </a:solidFill>
                <a:latin typeface="Arial Narrow" pitchFamily="34" charset="0"/>
              </a:rPr>
              <a:t>   Prazo financiamento: até 8 anos</a:t>
            </a:r>
          </a:p>
          <a:p>
            <a:pPr lvl="1">
              <a:lnSpc>
                <a:spcPct val="150000"/>
              </a:lnSpc>
              <a:spcBef>
                <a:spcPts val="250"/>
              </a:spcBef>
              <a:buClr>
                <a:schemeClr val="accent2">
                  <a:lumMod val="50000"/>
                </a:schemeClr>
              </a:buClr>
              <a:buSzPct val="96000"/>
              <a:buBlip>
                <a:blip r:embed="rId4"/>
              </a:buBlip>
            </a:pPr>
            <a:r>
              <a:rPr lang="pt-PT" sz="1800" dirty="0" smtClean="0">
                <a:solidFill>
                  <a:srgbClr val="003399"/>
                </a:solidFill>
                <a:latin typeface="Arial Narrow" pitchFamily="34" charset="0"/>
              </a:rPr>
              <a:t>   Período de carência: 2 anos</a:t>
            </a:r>
          </a:p>
          <a:p>
            <a:pPr lvl="1">
              <a:lnSpc>
                <a:spcPct val="150000"/>
              </a:lnSpc>
              <a:spcBef>
                <a:spcPts val="250"/>
              </a:spcBef>
              <a:buClr>
                <a:schemeClr val="accent2">
                  <a:lumMod val="50000"/>
                </a:schemeClr>
              </a:buClr>
              <a:buSzPct val="96000"/>
              <a:buBlip>
                <a:blip r:embed="rId4"/>
              </a:buBlip>
            </a:pPr>
            <a:r>
              <a:rPr lang="pt-PT" sz="1800" dirty="0" smtClean="0">
                <a:solidFill>
                  <a:srgbClr val="003399"/>
                </a:solidFill>
                <a:latin typeface="Arial Narrow" pitchFamily="34" charset="0"/>
              </a:rPr>
              <a:t>   Garantia Mútua: até 50%</a:t>
            </a:r>
            <a:endParaRPr lang="pt-PT" sz="1800" dirty="0">
              <a:solidFill>
                <a:srgbClr val="003399"/>
              </a:solidFill>
              <a:latin typeface="Arial Narrow" pitchFamily="34" charset="0"/>
            </a:endParaRPr>
          </a:p>
        </p:txBody>
      </p:sp>
      <p:graphicFrame>
        <p:nvGraphicFramePr>
          <p:cNvPr id="7" name="Table 6"/>
          <p:cNvGraphicFramePr>
            <a:graphicFrameLocks noGrp="1"/>
          </p:cNvGraphicFramePr>
          <p:nvPr/>
        </p:nvGraphicFramePr>
        <p:xfrm>
          <a:off x="372294" y="4365104"/>
          <a:ext cx="8496947" cy="2088232"/>
        </p:xfrm>
        <a:graphic>
          <a:graphicData uri="http://schemas.openxmlformats.org/drawingml/2006/table">
            <a:tbl>
              <a:tblPr firstRow="1" bandRow="1">
                <a:tableStyleId>{5C22544A-7EE6-4342-B048-85BDC9FD1C3A}</a:tableStyleId>
              </a:tblPr>
              <a:tblGrid>
                <a:gridCol w="902659"/>
                <a:gridCol w="902659"/>
                <a:gridCol w="1173478"/>
                <a:gridCol w="1092703"/>
                <a:gridCol w="1475149"/>
                <a:gridCol w="983433"/>
                <a:gridCol w="983433"/>
                <a:gridCol w="983433"/>
              </a:tblGrid>
              <a:tr h="408045">
                <a:tc rowSpan="2">
                  <a:txBody>
                    <a:bodyPr/>
                    <a:lstStyle/>
                    <a:p>
                      <a:pPr algn="ctr"/>
                      <a:endParaRPr lang="pt-PT" sz="1100" dirty="0" smtClean="0"/>
                    </a:p>
                    <a:p>
                      <a:pPr algn="ctr"/>
                      <a:r>
                        <a:rPr lang="pt-PT" sz="1100" dirty="0" smtClean="0"/>
                        <a:t>Linha</a:t>
                      </a:r>
                      <a:endParaRPr lang="pt-PT" sz="1100" dirty="0"/>
                    </a:p>
                  </a:txBody>
                  <a:tcPr/>
                </a:tc>
                <a:tc rowSpan="2">
                  <a:txBody>
                    <a:bodyPr/>
                    <a:lstStyle/>
                    <a:p>
                      <a:pPr algn="ctr"/>
                      <a:endParaRPr lang="pt-PT" sz="1100" b="1" dirty="0" smtClean="0"/>
                    </a:p>
                    <a:p>
                      <a:pPr algn="ctr"/>
                      <a:r>
                        <a:rPr lang="pt-PT" sz="1100" b="1" dirty="0" smtClean="0"/>
                        <a:t>Comissão GM</a:t>
                      </a:r>
                      <a:endParaRPr lang="pt-PT" sz="1100" b="1" dirty="0"/>
                    </a:p>
                  </a:txBody>
                  <a:tcPr/>
                </a:tc>
                <a:tc gridSpan="3">
                  <a:txBody>
                    <a:bodyPr/>
                    <a:lstStyle/>
                    <a:p>
                      <a:pPr algn="ctr"/>
                      <a:r>
                        <a:rPr lang="pt-PT" sz="1200" dirty="0" smtClean="0"/>
                        <a:t>Spread a pagar pelas empresas na componente financiada pelos recursos</a:t>
                      </a:r>
                      <a:r>
                        <a:rPr lang="pt-PT" sz="1200" baseline="0" dirty="0" smtClean="0"/>
                        <a:t> do</a:t>
                      </a:r>
                      <a:r>
                        <a:rPr lang="pt-PT" sz="1200" dirty="0" smtClean="0"/>
                        <a:t> Banco</a:t>
                      </a:r>
                      <a:endParaRPr lang="pt-PT" sz="1200" dirty="0"/>
                    </a:p>
                  </a:txBody>
                  <a:tcPr/>
                </a:tc>
                <a:tc hMerge="1">
                  <a:txBody>
                    <a:bodyPr/>
                    <a:lstStyle/>
                    <a:p>
                      <a:pPr algn="ctr"/>
                      <a:endParaRPr lang="pt-PT" sz="1400" dirty="0"/>
                    </a:p>
                  </a:txBody>
                  <a:tcPr/>
                </a:tc>
                <a:tc hMerge="1">
                  <a:txBody>
                    <a:bodyPr/>
                    <a:lstStyle/>
                    <a:p>
                      <a:endParaRPr lang="pt-PT" dirty="0"/>
                    </a:p>
                  </a:txBody>
                  <a:tcPr/>
                </a:tc>
                <a:tc gridSpan="3">
                  <a:txBody>
                    <a:bodyPr/>
                    <a:lstStyle/>
                    <a:p>
                      <a:pPr algn="ctr"/>
                      <a:r>
                        <a:rPr lang="pt-PT" sz="1200" b="1" dirty="0" smtClean="0"/>
                        <a:t>Custo total a pagar pelas empresas na componente financiada pelos recursos BEI</a:t>
                      </a:r>
                      <a:endParaRPr lang="pt-PT" sz="1200" b="1" dirty="0"/>
                    </a:p>
                  </a:txBody>
                  <a:tcPr/>
                </a:tc>
                <a:tc hMerge="1">
                  <a:txBody>
                    <a:bodyPr/>
                    <a:lstStyle/>
                    <a:p>
                      <a:pPr algn="ctr"/>
                      <a:endParaRPr lang="pt-PT" sz="1400" b="1" dirty="0"/>
                    </a:p>
                  </a:txBody>
                  <a:tcPr/>
                </a:tc>
                <a:tc hMerge="1">
                  <a:txBody>
                    <a:bodyPr/>
                    <a:lstStyle/>
                    <a:p>
                      <a:pPr algn="ctr"/>
                      <a:endParaRPr lang="pt-PT" sz="1400" b="1" dirty="0"/>
                    </a:p>
                  </a:txBody>
                  <a:tcPr/>
                </a:tc>
              </a:tr>
              <a:tr h="408045">
                <a:tc vMerge="1">
                  <a:txBody>
                    <a:bodyPr/>
                    <a:lstStyle/>
                    <a:p>
                      <a:pPr algn="ctr"/>
                      <a:endParaRPr lang="pt-PT" sz="1400" dirty="0"/>
                    </a:p>
                  </a:txBody>
                  <a:tcPr/>
                </a:tc>
                <a:tc vMerge="1">
                  <a:txBody>
                    <a:bodyPr/>
                    <a:lstStyle/>
                    <a:p>
                      <a:pPr algn="ctr"/>
                      <a:endParaRPr lang="pt-PT" sz="1400" b="1" dirty="0"/>
                    </a:p>
                  </a:txBody>
                  <a:tcPr/>
                </a:tc>
                <a:tc>
                  <a:txBody>
                    <a:bodyPr/>
                    <a:lstStyle/>
                    <a:p>
                      <a:pPr algn="ctr"/>
                      <a:r>
                        <a:rPr lang="pt-PT" sz="1200" b="1" dirty="0" smtClean="0"/>
                        <a:t>Parte s/ GM</a:t>
                      </a:r>
                      <a:endParaRPr lang="pt-PT" sz="1200" b="1" dirty="0"/>
                    </a:p>
                  </a:txBody>
                  <a:tcPr/>
                </a:tc>
                <a:tc>
                  <a:txBody>
                    <a:bodyPr/>
                    <a:lstStyle/>
                    <a:p>
                      <a:pPr algn="ctr"/>
                      <a:r>
                        <a:rPr lang="pt-PT" sz="1200" b="1" dirty="0" smtClean="0"/>
                        <a:t>Parte c/ GM</a:t>
                      </a:r>
                      <a:endParaRPr lang="pt-PT" sz="1200" b="1" dirty="0"/>
                    </a:p>
                  </a:txBody>
                  <a:tcPr/>
                </a:tc>
                <a:tc>
                  <a:txBody>
                    <a:bodyPr/>
                    <a:lstStyle/>
                    <a:p>
                      <a:pPr algn="ctr"/>
                      <a:r>
                        <a:rPr lang="pt-PT" sz="1200" b="1" dirty="0" smtClean="0"/>
                        <a:t>Spread global operação</a:t>
                      </a:r>
                      <a:endParaRPr lang="pt-PT" sz="1200" b="1" dirty="0"/>
                    </a:p>
                  </a:txBody>
                  <a:tcPr/>
                </a:tc>
                <a:tc>
                  <a:txBody>
                    <a:bodyPr/>
                    <a:lstStyle/>
                    <a:p>
                      <a:pPr algn="ctr"/>
                      <a:r>
                        <a:rPr lang="pt-PT" sz="1200" b="1" dirty="0" smtClean="0"/>
                        <a:t>Taxa fixa</a:t>
                      </a:r>
                      <a:endParaRPr lang="pt-PT" sz="1200" b="1" dirty="0"/>
                    </a:p>
                  </a:txBody>
                  <a:tcPr/>
                </a:tc>
                <a:tc>
                  <a:txBody>
                    <a:bodyPr/>
                    <a:lstStyle/>
                    <a:p>
                      <a:pPr algn="ctr"/>
                      <a:r>
                        <a:rPr lang="pt-PT" sz="1200" b="1" dirty="0" smtClean="0"/>
                        <a:t>Spread</a:t>
                      </a:r>
                      <a:endParaRPr lang="pt-PT" sz="1200" b="1" dirty="0"/>
                    </a:p>
                  </a:txBody>
                  <a:tcPr/>
                </a:tc>
                <a:tc>
                  <a:txBody>
                    <a:bodyPr/>
                    <a:lstStyle/>
                    <a:p>
                      <a:pPr algn="ctr"/>
                      <a:r>
                        <a:rPr lang="pt-PT" sz="1200" b="1" dirty="0" smtClean="0"/>
                        <a:t>Custo Global</a:t>
                      </a:r>
                      <a:endParaRPr lang="pt-PT" sz="1200" b="1" dirty="0"/>
                    </a:p>
                  </a:txBody>
                  <a:tcPr/>
                </a:tc>
              </a:tr>
              <a:tr h="309736">
                <a:tc>
                  <a:txBody>
                    <a:bodyPr/>
                    <a:lstStyle/>
                    <a:p>
                      <a:pPr algn="ctr"/>
                      <a:r>
                        <a:rPr lang="pt-PT" sz="1200" b="1" dirty="0" smtClean="0"/>
                        <a:t>PME Líder</a:t>
                      </a:r>
                      <a:endParaRPr lang="pt-PT" sz="1200" b="1" dirty="0"/>
                    </a:p>
                  </a:txBody>
                  <a:tcPr/>
                </a:tc>
                <a:tc>
                  <a:txBody>
                    <a:bodyPr/>
                    <a:lstStyle/>
                    <a:p>
                      <a:pPr algn="ctr"/>
                      <a:r>
                        <a:rPr lang="pt-PT" sz="1200" dirty="0" smtClean="0"/>
                        <a:t>0,875%</a:t>
                      </a:r>
                      <a:endParaRPr lang="pt-PT" sz="1200" dirty="0"/>
                    </a:p>
                  </a:txBody>
                  <a:tcPr/>
                </a:tc>
                <a:tc>
                  <a:txBody>
                    <a:bodyPr/>
                    <a:lstStyle/>
                    <a:p>
                      <a:pPr algn="ctr"/>
                      <a:r>
                        <a:rPr lang="pt-PT" sz="1200" dirty="0" smtClean="0"/>
                        <a:t>5,000%</a:t>
                      </a:r>
                      <a:endParaRPr lang="pt-PT" sz="1200" dirty="0"/>
                    </a:p>
                  </a:txBody>
                  <a:tcPr/>
                </a:tc>
                <a:tc>
                  <a:txBody>
                    <a:bodyPr/>
                    <a:lstStyle/>
                    <a:p>
                      <a:pPr algn="ctr"/>
                      <a:r>
                        <a:rPr lang="pt-PT" sz="1200" dirty="0" smtClean="0"/>
                        <a:t>4,625%</a:t>
                      </a:r>
                      <a:endParaRPr lang="pt-PT" sz="1200" dirty="0"/>
                    </a:p>
                  </a:txBody>
                  <a:tcPr/>
                </a:tc>
                <a:tc>
                  <a:txBody>
                    <a:bodyPr/>
                    <a:lstStyle/>
                    <a:p>
                      <a:pPr algn="ctr"/>
                      <a:r>
                        <a:rPr lang="pt-PT" sz="1200" dirty="0" smtClean="0"/>
                        <a:t>4,813%</a:t>
                      </a:r>
                      <a:endParaRPr lang="pt-PT" sz="1200" dirty="0"/>
                    </a:p>
                  </a:txBody>
                  <a:tcPr/>
                </a:tc>
                <a:tc>
                  <a:txBody>
                    <a:bodyPr/>
                    <a:lstStyle/>
                    <a:p>
                      <a:pPr algn="ctr"/>
                      <a:r>
                        <a:rPr lang="pt-PT" sz="1200" dirty="0" smtClean="0"/>
                        <a:t>4,369%</a:t>
                      </a:r>
                      <a:endParaRPr lang="pt-PT" sz="1200" dirty="0"/>
                    </a:p>
                  </a:txBody>
                  <a:tcPr/>
                </a:tc>
                <a:tc>
                  <a:txBody>
                    <a:bodyPr/>
                    <a:lstStyle/>
                    <a:p>
                      <a:pPr algn="ctr"/>
                      <a:r>
                        <a:rPr lang="pt-PT" sz="1200" dirty="0" smtClean="0"/>
                        <a:t>0,200%</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4,569%</a:t>
                      </a:r>
                      <a:endParaRPr lang="pt-PT" sz="1200" dirty="0"/>
                    </a:p>
                  </a:txBody>
                  <a:tcPr/>
                </a:tc>
              </a:tr>
              <a:tr h="288032">
                <a:tc>
                  <a:txBody>
                    <a:bodyPr/>
                    <a:lstStyle/>
                    <a:p>
                      <a:pPr algn="ctr"/>
                      <a:r>
                        <a:rPr lang="pt-PT" sz="1200" b="1" dirty="0" smtClean="0"/>
                        <a:t>Escalão A</a:t>
                      </a:r>
                      <a:endParaRPr lang="pt-PT" sz="1200" b="1" dirty="0"/>
                    </a:p>
                  </a:txBody>
                  <a:tcPr/>
                </a:tc>
                <a:tc>
                  <a:txBody>
                    <a:bodyPr/>
                    <a:lstStyle/>
                    <a:p>
                      <a:pPr algn="ctr"/>
                      <a:r>
                        <a:rPr lang="pt-PT" sz="1200" dirty="0" smtClean="0"/>
                        <a:t>1,000%</a:t>
                      </a:r>
                      <a:endParaRPr lang="pt-PT" sz="1200" dirty="0"/>
                    </a:p>
                  </a:txBody>
                  <a:tcPr/>
                </a:tc>
                <a:tc>
                  <a:txBody>
                    <a:bodyPr/>
                    <a:lstStyle/>
                    <a:p>
                      <a:pPr algn="ctr"/>
                      <a:r>
                        <a:rPr lang="pt-PT" sz="1200" dirty="0" smtClean="0"/>
                        <a:t>5,375%</a:t>
                      </a:r>
                      <a:endParaRPr lang="pt-PT" sz="1200" dirty="0"/>
                    </a:p>
                  </a:txBody>
                  <a:tcPr/>
                </a:tc>
                <a:tc>
                  <a:txBody>
                    <a:bodyPr/>
                    <a:lstStyle/>
                    <a:p>
                      <a:pPr algn="ctr"/>
                      <a:r>
                        <a:rPr lang="pt-PT" sz="1200" dirty="0" smtClean="0"/>
                        <a:t>4,625%</a:t>
                      </a:r>
                      <a:endParaRPr lang="pt-PT" sz="1200" dirty="0"/>
                    </a:p>
                  </a:txBody>
                  <a:tcPr/>
                </a:tc>
                <a:tc>
                  <a:txBody>
                    <a:bodyPr/>
                    <a:lstStyle/>
                    <a:p>
                      <a:pPr algn="ctr"/>
                      <a:r>
                        <a:rPr lang="pt-PT" sz="1200" dirty="0" smtClean="0"/>
                        <a:t>5,000%</a:t>
                      </a:r>
                      <a:endParaRPr lang="pt-PT" sz="1200" dirty="0"/>
                    </a:p>
                  </a:txBody>
                  <a:tcPr/>
                </a:tc>
                <a:tc>
                  <a:txBody>
                    <a:bodyPr/>
                    <a:lstStyle/>
                    <a:p>
                      <a:pPr algn="ctr"/>
                      <a:r>
                        <a:rPr lang="pt-PT" sz="1200" dirty="0" smtClean="0"/>
                        <a:t>4,369%</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0,300%</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4,669%</a:t>
                      </a:r>
                    </a:p>
                  </a:txBody>
                  <a:tcPr/>
                </a:tc>
              </a:tr>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b="1" dirty="0" smtClean="0"/>
                        <a:t>Escalão B</a:t>
                      </a:r>
                      <a:endParaRPr lang="pt-PT" sz="12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1,125%</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5,625%</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4,625%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5,125%</a:t>
                      </a:r>
                    </a:p>
                  </a:txBody>
                  <a:tcPr/>
                </a:tc>
                <a:tc>
                  <a:txBody>
                    <a:bodyPr/>
                    <a:lstStyle/>
                    <a:p>
                      <a:pPr algn="ctr"/>
                      <a:r>
                        <a:rPr lang="pt-PT" sz="1200" dirty="0" smtClean="0"/>
                        <a:t>4,369%</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0,400%</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4,769%</a:t>
                      </a:r>
                    </a:p>
                  </a:txBody>
                  <a:tcPr/>
                </a:tc>
              </a:tr>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b="1" dirty="0" smtClean="0"/>
                        <a:t>Escalão C</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1,875%</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6,125%</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4,625%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5,375%</a:t>
                      </a:r>
                    </a:p>
                  </a:txBody>
                  <a:tcPr/>
                </a:tc>
                <a:tc>
                  <a:txBody>
                    <a:bodyPr/>
                    <a:lstStyle/>
                    <a:p>
                      <a:pPr algn="ctr"/>
                      <a:r>
                        <a:rPr lang="pt-PT" sz="1200" dirty="0" smtClean="0"/>
                        <a:t>4,369%</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0,600%</a:t>
                      </a:r>
                      <a:endParaRPr lang="pt-PT"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t-PT" sz="1200" dirty="0" smtClean="0"/>
                        <a:t>4,969%</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857224" y="1500174"/>
            <a:ext cx="7572428" cy="523220"/>
          </a:xfrm>
          <a:prstGeom prst="rect">
            <a:avLst/>
          </a:prstGeom>
          <a:noFill/>
        </p:spPr>
        <p:txBody>
          <a:bodyPr wrap="square" rtlCol="0">
            <a:spAutoFit/>
          </a:bodyPr>
          <a:lstStyle/>
          <a:p>
            <a:pPr algn="just" eaLnBrk="0" hangingPunct="0"/>
            <a:endParaRPr lang="en-US" sz="1400" b="1" dirty="0" smtClean="0">
              <a:solidFill>
                <a:srgbClr val="336699"/>
              </a:solidFill>
              <a:latin typeface="+mn-lt"/>
            </a:endParaRPr>
          </a:p>
          <a:p>
            <a:pPr algn="just" eaLnBrk="0" hangingPunct="0"/>
            <a:endParaRPr lang="en-US" sz="1400" b="1" dirty="0">
              <a:solidFill>
                <a:srgbClr val="336699"/>
              </a:solidFill>
              <a:latin typeface="+mn-lt"/>
            </a:endParaRPr>
          </a:p>
        </p:txBody>
      </p:sp>
      <p:grpSp>
        <p:nvGrpSpPr>
          <p:cNvPr id="2" name="Group 74"/>
          <p:cNvGrpSpPr/>
          <p:nvPr/>
        </p:nvGrpSpPr>
        <p:grpSpPr>
          <a:xfrm>
            <a:off x="324148" y="1628800"/>
            <a:ext cx="8640340" cy="4258625"/>
            <a:chOff x="323528" y="836712"/>
            <a:chExt cx="8424316" cy="3973259"/>
          </a:xfrm>
        </p:grpSpPr>
        <p:grpSp>
          <p:nvGrpSpPr>
            <p:cNvPr id="3" name="Group 186"/>
            <p:cNvGrpSpPr/>
            <p:nvPr/>
          </p:nvGrpSpPr>
          <p:grpSpPr>
            <a:xfrm>
              <a:off x="323528" y="836712"/>
              <a:ext cx="8424316" cy="3973259"/>
              <a:chOff x="395536" y="980728"/>
              <a:chExt cx="8424316" cy="3973259"/>
            </a:xfrm>
          </p:grpSpPr>
          <p:pic>
            <p:nvPicPr>
              <p:cNvPr id="85" name="Picture 6" descr="http://www.ogivaglobal.pt/images/est_ext_orien/portfolio/Edificio_armazem_escritorio_TORRESTIR.jpg"/>
              <p:cNvPicPr>
                <a:picLocks noChangeAspect="1" noChangeArrowheads="1"/>
              </p:cNvPicPr>
              <p:nvPr/>
            </p:nvPicPr>
            <p:blipFill>
              <a:blip r:embed="rId2" cstate="print"/>
              <a:srcRect l="9461" t="2488" r="3915" b="21887"/>
              <a:stretch>
                <a:fillRect/>
              </a:stretch>
            </p:blipFill>
            <p:spPr bwMode="auto">
              <a:xfrm>
                <a:off x="467544" y="1268760"/>
                <a:ext cx="1008112" cy="660081"/>
              </a:xfrm>
              <a:prstGeom prst="rect">
                <a:avLst/>
              </a:prstGeom>
              <a:noFill/>
              <a:ln w="12700">
                <a:solidFill>
                  <a:schemeClr val="tx2"/>
                </a:solidFill>
              </a:ln>
            </p:spPr>
          </p:pic>
          <p:sp>
            <p:nvSpPr>
              <p:cNvPr id="86" name="TextBox 85"/>
              <p:cNvSpPr txBox="1"/>
              <p:nvPr/>
            </p:nvSpPr>
            <p:spPr>
              <a:xfrm>
                <a:off x="395536" y="980728"/>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Empresa</a:t>
                </a:r>
                <a:endParaRPr lang="pt-PT" sz="1400" b="1" dirty="0">
                  <a:solidFill>
                    <a:schemeClr val="tx1">
                      <a:lumMod val="75000"/>
                      <a:lumOff val="25000"/>
                    </a:schemeClr>
                  </a:solidFill>
                </a:endParaRPr>
              </a:p>
            </p:txBody>
          </p:sp>
          <p:cxnSp>
            <p:nvCxnSpPr>
              <p:cNvPr id="87" name="Straight Arrow Connector 86"/>
              <p:cNvCxnSpPr/>
              <p:nvPr/>
            </p:nvCxnSpPr>
            <p:spPr>
              <a:xfrm>
                <a:off x="1547664" y="1628800"/>
                <a:ext cx="1656184" cy="0"/>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pic>
            <p:nvPicPr>
              <p:cNvPr id="88" name="Picture 8" descr="http://www.serasaexperian.com.br/cadastropositivo/noticias-artigos/img/informativos/julho2012/materia2-julho12.jpg"/>
              <p:cNvPicPr>
                <a:picLocks noChangeAspect="1" noChangeArrowheads="1"/>
              </p:cNvPicPr>
              <p:nvPr/>
            </p:nvPicPr>
            <p:blipFill>
              <a:blip r:embed="rId3" cstate="print"/>
              <a:srcRect/>
              <a:stretch>
                <a:fillRect/>
              </a:stretch>
            </p:blipFill>
            <p:spPr bwMode="auto">
              <a:xfrm>
                <a:off x="3275856" y="1268760"/>
                <a:ext cx="1008112" cy="676875"/>
              </a:xfrm>
              <a:prstGeom prst="rect">
                <a:avLst/>
              </a:prstGeom>
              <a:noFill/>
              <a:ln w="12700">
                <a:solidFill>
                  <a:schemeClr val="tx2"/>
                </a:solidFill>
              </a:ln>
            </p:spPr>
          </p:pic>
          <p:sp>
            <p:nvSpPr>
              <p:cNvPr id="89" name="TextBox 88"/>
              <p:cNvSpPr txBox="1"/>
              <p:nvPr/>
            </p:nvSpPr>
            <p:spPr>
              <a:xfrm>
                <a:off x="3275856" y="980728"/>
                <a:ext cx="1008112" cy="287153"/>
              </a:xfrm>
              <a:prstGeom prst="rect">
                <a:avLst/>
              </a:prstGeom>
              <a:noFill/>
            </p:spPr>
            <p:txBody>
              <a:bodyPr wrap="square" rtlCol="0">
                <a:spAutoFit/>
              </a:bodyPr>
              <a:lstStyle/>
              <a:p>
                <a:r>
                  <a:rPr lang="pt-PT" sz="1400" b="1" dirty="0" smtClean="0">
                    <a:solidFill>
                      <a:schemeClr val="tx1">
                        <a:lumMod val="75000"/>
                        <a:lumOff val="25000"/>
                      </a:schemeClr>
                    </a:solidFill>
                  </a:rPr>
                  <a:t>Banca</a:t>
                </a:r>
                <a:endParaRPr lang="pt-PT" sz="1400" b="1" dirty="0">
                  <a:solidFill>
                    <a:schemeClr val="tx1">
                      <a:lumMod val="75000"/>
                      <a:lumOff val="25000"/>
                    </a:schemeClr>
                  </a:solidFill>
                </a:endParaRPr>
              </a:p>
            </p:txBody>
          </p:sp>
          <p:sp>
            <p:nvSpPr>
              <p:cNvPr id="90" name="TextBox 89"/>
              <p:cNvSpPr txBox="1"/>
              <p:nvPr/>
            </p:nvSpPr>
            <p:spPr>
              <a:xfrm>
                <a:off x="1547664" y="1628800"/>
                <a:ext cx="1584176" cy="373299"/>
              </a:xfrm>
              <a:prstGeom prst="rect">
                <a:avLst/>
              </a:prstGeom>
              <a:noFill/>
            </p:spPr>
            <p:txBody>
              <a:bodyPr wrap="square" rtlCol="0">
                <a:spAutoFit/>
              </a:bodyPr>
              <a:lstStyle/>
              <a:p>
                <a:pPr algn="just"/>
                <a:r>
                  <a:rPr lang="pt-PT" sz="1000" b="1" dirty="0" smtClean="0">
                    <a:solidFill>
                      <a:schemeClr val="tx1">
                        <a:lumMod val="75000"/>
                        <a:lumOff val="25000"/>
                      </a:schemeClr>
                    </a:solidFill>
                  </a:rPr>
                  <a:t>1.1. Envio de pedido para apreciação da Banca.</a:t>
                </a:r>
                <a:endParaRPr lang="pt-PT" sz="1000" b="1" dirty="0">
                  <a:solidFill>
                    <a:schemeClr val="tx1">
                      <a:lumMod val="75000"/>
                      <a:lumOff val="25000"/>
                    </a:schemeClr>
                  </a:solidFill>
                </a:endParaRPr>
              </a:p>
            </p:txBody>
          </p:sp>
          <p:cxnSp>
            <p:nvCxnSpPr>
              <p:cNvPr id="91" name="Straight Arrow Connector 90"/>
              <p:cNvCxnSpPr/>
              <p:nvPr/>
            </p:nvCxnSpPr>
            <p:spPr>
              <a:xfrm>
                <a:off x="8316416" y="1988840"/>
                <a:ext cx="0" cy="1512168"/>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4355976" y="1268760"/>
                <a:ext cx="2160240" cy="553998"/>
              </a:xfrm>
              <a:prstGeom prst="rect">
                <a:avLst/>
              </a:prstGeom>
              <a:noFill/>
            </p:spPr>
            <p:txBody>
              <a:bodyPr wrap="square" rtlCol="0">
                <a:spAutoFit/>
              </a:bodyPr>
              <a:lstStyle/>
              <a:p>
                <a:pPr algn="just"/>
                <a:r>
                  <a:rPr lang="pt-PT" sz="1000" b="1" dirty="0" smtClean="0">
                    <a:solidFill>
                      <a:schemeClr val="tx1">
                        <a:lumMod val="75000"/>
                        <a:lumOff val="25000"/>
                      </a:schemeClr>
                    </a:solidFill>
                  </a:rPr>
                  <a:t>1.2. Apreciação com base em informação prestada pela entidade candidata. </a:t>
                </a:r>
                <a:r>
                  <a:rPr lang="pt-PT" sz="1000" b="1" u="sng" dirty="0" smtClean="0">
                    <a:solidFill>
                      <a:schemeClr val="tx1">
                        <a:lumMod val="75000"/>
                        <a:lumOff val="25000"/>
                      </a:schemeClr>
                    </a:solidFill>
                  </a:rPr>
                  <a:t>Aprova</a:t>
                </a:r>
                <a:r>
                  <a:rPr lang="pt-PT" sz="1000" b="1" dirty="0" smtClean="0">
                    <a:solidFill>
                      <a:schemeClr val="tx1">
                        <a:lumMod val="75000"/>
                        <a:lumOff val="25000"/>
                      </a:schemeClr>
                    </a:solidFill>
                  </a:rPr>
                  <a:t>?</a:t>
                </a:r>
                <a:endParaRPr lang="pt-PT" sz="1000" b="1" dirty="0">
                  <a:solidFill>
                    <a:schemeClr val="tx1">
                      <a:lumMod val="75000"/>
                      <a:lumOff val="25000"/>
                    </a:schemeClr>
                  </a:solidFill>
                </a:endParaRPr>
              </a:p>
            </p:txBody>
          </p:sp>
          <p:sp>
            <p:nvSpPr>
              <p:cNvPr id="93" name="TextBox 92"/>
              <p:cNvSpPr txBox="1"/>
              <p:nvPr/>
            </p:nvSpPr>
            <p:spPr>
              <a:xfrm>
                <a:off x="5436096" y="1772816"/>
                <a:ext cx="576064" cy="369332"/>
              </a:xfrm>
              <a:prstGeom prst="rect">
                <a:avLst/>
              </a:prstGeom>
              <a:noFill/>
            </p:spPr>
            <p:txBody>
              <a:bodyPr wrap="square" rtlCol="0">
                <a:spAutoFit/>
              </a:bodyPr>
              <a:lstStyle/>
              <a:p>
                <a:pPr algn="ctr"/>
                <a:r>
                  <a:rPr lang="pt-PT" b="1" dirty="0" smtClean="0">
                    <a:solidFill>
                      <a:schemeClr val="tx1">
                        <a:lumMod val="75000"/>
                        <a:lumOff val="25000"/>
                      </a:schemeClr>
                    </a:solidFill>
                  </a:rPr>
                  <a:t>SIM</a:t>
                </a:r>
                <a:endParaRPr lang="pt-PT" b="1" dirty="0">
                  <a:solidFill>
                    <a:schemeClr val="tx1">
                      <a:lumMod val="75000"/>
                      <a:lumOff val="25000"/>
                    </a:schemeClr>
                  </a:solidFill>
                </a:endParaRPr>
              </a:p>
            </p:txBody>
          </p:sp>
          <p:sp>
            <p:nvSpPr>
              <p:cNvPr id="94" name="TextBox 93"/>
              <p:cNvSpPr txBox="1"/>
              <p:nvPr/>
            </p:nvSpPr>
            <p:spPr>
              <a:xfrm>
                <a:off x="4499992" y="1772816"/>
                <a:ext cx="720080" cy="369332"/>
              </a:xfrm>
              <a:prstGeom prst="rect">
                <a:avLst/>
              </a:prstGeom>
              <a:noFill/>
            </p:spPr>
            <p:txBody>
              <a:bodyPr wrap="square" rtlCol="0">
                <a:spAutoFit/>
              </a:bodyPr>
              <a:lstStyle/>
              <a:p>
                <a:pPr algn="ctr"/>
                <a:r>
                  <a:rPr lang="pt-PT" b="1" dirty="0" smtClean="0">
                    <a:solidFill>
                      <a:schemeClr val="tx1">
                        <a:lumMod val="75000"/>
                        <a:lumOff val="25000"/>
                      </a:schemeClr>
                    </a:solidFill>
                  </a:rPr>
                  <a:t>NÃO</a:t>
                </a:r>
                <a:endParaRPr lang="pt-PT" b="1" dirty="0">
                  <a:solidFill>
                    <a:schemeClr val="tx1">
                      <a:lumMod val="75000"/>
                      <a:lumOff val="25000"/>
                    </a:schemeClr>
                  </a:solidFill>
                </a:endParaRPr>
              </a:p>
            </p:txBody>
          </p:sp>
          <p:cxnSp>
            <p:nvCxnSpPr>
              <p:cNvPr id="95" name="Straight Connector 94"/>
              <p:cNvCxnSpPr/>
              <p:nvPr/>
            </p:nvCxnSpPr>
            <p:spPr>
              <a:xfrm>
                <a:off x="4788024" y="2204864"/>
                <a:ext cx="0" cy="576064"/>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a:off x="1403648" y="2780928"/>
                <a:ext cx="3384376"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97" name="Straight Arrow Connector 96"/>
              <p:cNvCxnSpPr/>
              <p:nvPr/>
            </p:nvCxnSpPr>
            <p:spPr>
              <a:xfrm flipV="1">
                <a:off x="1403648" y="2060848"/>
                <a:ext cx="0" cy="72008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1403648" y="2780928"/>
                <a:ext cx="2304256" cy="373299"/>
              </a:xfrm>
              <a:prstGeom prst="rect">
                <a:avLst/>
              </a:prstGeom>
              <a:noFill/>
            </p:spPr>
            <p:txBody>
              <a:bodyPr wrap="square" rtlCol="0">
                <a:spAutoFit/>
              </a:bodyPr>
              <a:lstStyle/>
              <a:p>
                <a:pPr algn="just"/>
                <a:r>
                  <a:rPr lang="pt-PT" sz="1000" b="1" dirty="0" smtClean="0">
                    <a:solidFill>
                      <a:schemeClr val="tx1">
                        <a:lumMod val="75000"/>
                        <a:lumOff val="25000"/>
                      </a:schemeClr>
                    </a:solidFill>
                  </a:rPr>
                  <a:t>1.3. Banca transmite simplesmente ao cliente a sua decisão no caso de recusa. </a:t>
                </a:r>
                <a:endParaRPr lang="pt-PT" sz="1000" b="1" dirty="0">
                  <a:solidFill>
                    <a:schemeClr val="tx1">
                      <a:lumMod val="75000"/>
                      <a:lumOff val="25000"/>
                    </a:schemeClr>
                  </a:solidFill>
                </a:endParaRPr>
              </a:p>
            </p:txBody>
          </p:sp>
          <p:cxnSp>
            <p:nvCxnSpPr>
              <p:cNvPr id="99" name="Straight Connector 98"/>
              <p:cNvCxnSpPr/>
              <p:nvPr/>
            </p:nvCxnSpPr>
            <p:spPr>
              <a:xfrm>
                <a:off x="6012160" y="1988840"/>
                <a:ext cx="2304256"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85" idx="3"/>
                <a:endCxn id="85" idx="3"/>
              </p:cNvCxnSpPr>
              <p:nvPr/>
            </p:nvCxnSpPr>
            <p:spPr>
              <a:xfrm>
                <a:off x="1475656" y="1598801"/>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a:off x="6084168" y="2492896"/>
                <a:ext cx="0" cy="0"/>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pic>
            <p:nvPicPr>
              <p:cNvPr id="102" name="Picture 63" descr="spgm">
                <a:hlinkClick r:id="rId4"/>
              </p:cNvPr>
              <p:cNvPicPr>
                <a:picLocks noChangeAspect="1" noChangeArrowheads="1"/>
              </p:cNvPicPr>
              <p:nvPr/>
            </p:nvPicPr>
            <p:blipFill>
              <a:blip r:embed="rId5" cstate="print"/>
              <a:srcRect/>
              <a:stretch>
                <a:fillRect/>
              </a:stretch>
            </p:blipFill>
            <p:spPr bwMode="auto">
              <a:xfrm>
                <a:off x="7740352" y="3717032"/>
                <a:ext cx="1079500" cy="417513"/>
              </a:xfrm>
              <a:prstGeom prst="rect">
                <a:avLst/>
              </a:prstGeom>
              <a:noFill/>
            </p:spPr>
          </p:pic>
          <p:sp>
            <p:nvSpPr>
              <p:cNvPr id="103" name="TextBox 102"/>
              <p:cNvSpPr txBox="1"/>
              <p:nvPr/>
            </p:nvSpPr>
            <p:spPr>
              <a:xfrm>
                <a:off x="7668344" y="3429000"/>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EGL</a:t>
                </a:r>
                <a:endParaRPr lang="pt-PT" sz="1400" b="1" dirty="0">
                  <a:solidFill>
                    <a:schemeClr val="tx1">
                      <a:lumMod val="75000"/>
                      <a:lumOff val="25000"/>
                    </a:schemeClr>
                  </a:solidFill>
                </a:endParaRPr>
              </a:p>
            </p:txBody>
          </p:sp>
          <p:cxnSp>
            <p:nvCxnSpPr>
              <p:cNvPr id="104" name="Straight Arrow Connector 103"/>
              <p:cNvCxnSpPr/>
              <p:nvPr/>
            </p:nvCxnSpPr>
            <p:spPr>
              <a:xfrm flipV="1">
                <a:off x="3995936" y="2132856"/>
                <a:ext cx="0" cy="2304256"/>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4427984" y="4437112"/>
                <a:ext cx="2880320" cy="246221"/>
              </a:xfrm>
              <a:prstGeom prst="rect">
                <a:avLst/>
              </a:prstGeom>
              <a:noFill/>
            </p:spPr>
            <p:txBody>
              <a:bodyPr wrap="square" rtlCol="0">
                <a:spAutoFit/>
              </a:bodyPr>
              <a:lstStyle/>
              <a:p>
                <a:pPr algn="just"/>
                <a:endParaRPr lang="pt-PT" sz="1000" b="1" dirty="0" smtClean="0">
                  <a:solidFill>
                    <a:schemeClr val="tx1">
                      <a:lumMod val="75000"/>
                      <a:lumOff val="25000"/>
                    </a:schemeClr>
                  </a:solidFill>
                </a:endParaRPr>
              </a:p>
            </p:txBody>
          </p:sp>
          <p:cxnSp>
            <p:nvCxnSpPr>
              <p:cNvPr id="106" name="Straight Connector 105"/>
              <p:cNvCxnSpPr/>
              <p:nvPr/>
            </p:nvCxnSpPr>
            <p:spPr>
              <a:xfrm flipV="1">
                <a:off x="3707904" y="2132856"/>
                <a:ext cx="0" cy="2304256"/>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971600" y="4437112"/>
                <a:ext cx="2736304"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flipV="1">
                <a:off x="971600" y="2060848"/>
                <a:ext cx="0" cy="2376264"/>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971600" y="4437112"/>
                <a:ext cx="2736304" cy="516875"/>
              </a:xfrm>
              <a:prstGeom prst="rect">
                <a:avLst/>
              </a:prstGeom>
              <a:noFill/>
            </p:spPr>
            <p:txBody>
              <a:bodyPr wrap="square" rtlCol="0">
                <a:spAutoFit/>
              </a:bodyPr>
              <a:lstStyle/>
              <a:p>
                <a:pPr algn="just"/>
                <a:r>
                  <a:rPr lang="pt-PT" sz="1000" b="1" dirty="0">
                    <a:solidFill>
                      <a:schemeClr val="tx1">
                        <a:lumMod val="75000"/>
                        <a:lumOff val="25000"/>
                      </a:schemeClr>
                    </a:solidFill>
                  </a:rPr>
                  <a:t>4</a:t>
                </a:r>
                <a:r>
                  <a:rPr lang="pt-PT" sz="1000" b="1" dirty="0" smtClean="0">
                    <a:solidFill>
                      <a:schemeClr val="tx1">
                        <a:lumMod val="75000"/>
                        <a:lumOff val="25000"/>
                      </a:schemeClr>
                    </a:solidFill>
                  </a:rPr>
                  <a:t>.  A Banca comunica à Empresa  a aprovação da operação após confirmação de enquadramento por parte da EGL. </a:t>
                </a:r>
              </a:p>
            </p:txBody>
          </p:sp>
        </p:grpSp>
        <p:sp>
          <p:nvSpPr>
            <p:cNvPr id="77" name="TextBox 76"/>
            <p:cNvSpPr txBox="1"/>
            <p:nvPr/>
          </p:nvSpPr>
          <p:spPr>
            <a:xfrm>
              <a:off x="5940152" y="1844824"/>
              <a:ext cx="2160240" cy="373299"/>
            </a:xfrm>
            <a:prstGeom prst="rect">
              <a:avLst/>
            </a:prstGeom>
            <a:noFill/>
          </p:spPr>
          <p:txBody>
            <a:bodyPr wrap="square" rtlCol="0">
              <a:spAutoFit/>
            </a:bodyPr>
            <a:lstStyle/>
            <a:p>
              <a:pPr algn="just"/>
              <a:r>
                <a:rPr lang="pt-PT" sz="1000" b="1" dirty="0" smtClean="0">
                  <a:solidFill>
                    <a:schemeClr val="tx1">
                      <a:lumMod val="75000"/>
                      <a:lumOff val="25000"/>
                    </a:schemeClr>
                  </a:solidFill>
                </a:rPr>
                <a:t>2.  Banca remete candidatura através de Formulário de Candidatura à EGL.</a:t>
              </a:r>
            </a:p>
          </p:txBody>
        </p:sp>
        <p:cxnSp>
          <p:nvCxnSpPr>
            <p:cNvPr id="78" name="Straight Arrow Connector 77"/>
            <p:cNvCxnSpPr/>
            <p:nvPr/>
          </p:nvCxnSpPr>
          <p:spPr>
            <a:xfrm flipV="1">
              <a:off x="4860032" y="1988840"/>
              <a:ext cx="0" cy="2016224"/>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012160" y="3429000"/>
              <a:ext cx="1656184" cy="373299"/>
            </a:xfrm>
            <a:prstGeom prst="rect">
              <a:avLst/>
            </a:prstGeom>
            <a:noFill/>
          </p:spPr>
          <p:txBody>
            <a:bodyPr wrap="square" rtlCol="0">
              <a:spAutoFit/>
            </a:bodyPr>
            <a:lstStyle/>
            <a:p>
              <a:pPr algn="just"/>
              <a:r>
                <a:rPr lang="pt-PT" sz="1000" b="1" dirty="0" smtClean="0">
                  <a:solidFill>
                    <a:schemeClr val="tx1">
                      <a:lumMod val="75000"/>
                      <a:lumOff val="25000"/>
                    </a:schemeClr>
                  </a:solidFill>
                </a:rPr>
                <a:t>3.  A EGL confirma ou não à Banca o enquadramento .</a:t>
              </a:r>
            </a:p>
          </p:txBody>
        </p:sp>
        <p:sp>
          <p:nvSpPr>
            <p:cNvPr id="80" name="TextBox 79"/>
            <p:cNvSpPr txBox="1"/>
            <p:nvPr/>
          </p:nvSpPr>
          <p:spPr>
            <a:xfrm>
              <a:off x="6012160" y="3789040"/>
              <a:ext cx="720080" cy="369332"/>
            </a:xfrm>
            <a:prstGeom prst="rect">
              <a:avLst/>
            </a:prstGeom>
            <a:noFill/>
          </p:spPr>
          <p:txBody>
            <a:bodyPr wrap="square" rtlCol="0">
              <a:spAutoFit/>
            </a:bodyPr>
            <a:lstStyle/>
            <a:p>
              <a:pPr algn="ctr"/>
              <a:r>
                <a:rPr lang="pt-PT" b="1" dirty="0" smtClean="0">
                  <a:solidFill>
                    <a:schemeClr val="tx1">
                      <a:lumMod val="75000"/>
                      <a:lumOff val="25000"/>
                    </a:schemeClr>
                  </a:solidFill>
                </a:rPr>
                <a:t>NÃO</a:t>
              </a:r>
              <a:endParaRPr lang="pt-PT" b="1" dirty="0">
                <a:solidFill>
                  <a:schemeClr val="tx1">
                    <a:lumMod val="75000"/>
                    <a:lumOff val="25000"/>
                  </a:schemeClr>
                </a:solidFill>
              </a:endParaRPr>
            </a:p>
          </p:txBody>
        </p:sp>
        <p:sp>
          <p:nvSpPr>
            <p:cNvPr id="81" name="TextBox 80"/>
            <p:cNvSpPr txBox="1"/>
            <p:nvPr/>
          </p:nvSpPr>
          <p:spPr>
            <a:xfrm>
              <a:off x="7020272" y="3789040"/>
              <a:ext cx="576064" cy="369332"/>
            </a:xfrm>
            <a:prstGeom prst="rect">
              <a:avLst/>
            </a:prstGeom>
            <a:noFill/>
          </p:spPr>
          <p:txBody>
            <a:bodyPr wrap="square" rtlCol="0">
              <a:spAutoFit/>
            </a:bodyPr>
            <a:lstStyle/>
            <a:p>
              <a:pPr algn="ctr"/>
              <a:r>
                <a:rPr lang="pt-PT" b="1" dirty="0" smtClean="0">
                  <a:solidFill>
                    <a:schemeClr val="tx1">
                      <a:lumMod val="75000"/>
                      <a:lumOff val="25000"/>
                    </a:schemeClr>
                  </a:solidFill>
                </a:rPr>
                <a:t>SIM</a:t>
              </a:r>
              <a:endParaRPr lang="pt-PT" b="1" dirty="0">
                <a:solidFill>
                  <a:schemeClr val="tx1">
                    <a:lumMod val="75000"/>
                    <a:lumOff val="25000"/>
                  </a:schemeClr>
                </a:solidFill>
              </a:endParaRPr>
            </a:p>
          </p:txBody>
        </p:sp>
        <p:cxnSp>
          <p:nvCxnSpPr>
            <p:cNvPr id="82" name="Straight Connector 81"/>
            <p:cNvCxnSpPr/>
            <p:nvPr/>
          </p:nvCxnSpPr>
          <p:spPr>
            <a:xfrm flipH="1">
              <a:off x="4860032" y="4005064"/>
              <a:ext cx="1080120"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3923928" y="4293096"/>
              <a:ext cx="3384376"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7308304" y="4149080"/>
              <a:ext cx="0" cy="144016"/>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grpSp>
      <p:pic>
        <p:nvPicPr>
          <p:cNvPr id="44" name="Picture 4"/>
          <p:cNvPicPr>
            <a:picLocks noChangeAspect="1" noChangeArrowheads="1"/>
          </p:cNvPicPr>
          <p:nvPr/>
        </p:nvPicPr>
        <p:blipFill>
          <a:blip r:embed="rId6"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45" name="Picture 44" descr="Cresça Connosco Logo.jpg"/>
          <p:cNvPicPr>
            <a:picLocks noChangeAspect="1"/>
          </p:cNvPicPr>
          <p:nvPr/>
        </p:nvPicPr>
        <p:blipFill>
          <a:blip r:embed="rId7" cstate="print"/>
          <a:stretch>
            <a:fillRect/>
          </a:stretch>
        </p:blipFill>
        <p:spPr>
          <a:xfrm>
            <a:off x="287439" y="226804"/>
            <a:ext cx="1789969" cy="949911"/>
          </a:xfrm>
          <a:prstGeom prst="rect">
            <a:avLst/>
          </a:prstGeom>
        </p:spPr>
      </p:pic>
      <p:sp>
        <p:nvSpPr>
          <p:cNvPr id="46"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Processo de candidatura</a:t>
            </a:r>
          </a:p>
          <a:p>
            <a:pPr algn="ctr" fontAlgn="auto">
              <a:spcBef>
                <a:spcPts val="0"/>
              </a:spcBef>
              <a:spcAft>
                <a:spcPts val="0"/>
              </a:spcAft>
            </a:pPr>
            <a:r>
              <a:rPr lang="pt-PT" sz="2400" cap="all" dirty="0" smtClean="0">
                <a:solidFill>
                  <a:schemeClr val="bg1"/>
                </a:solidFill>
                <a:latin typeface="Futura Md" pitchFamily="34" charset="0"/>
              </a:rPr>
              <a:t>Não PME e SIAC</a:t>
            </a:r>
            <a:endParaRPr lang="pt-PT" sz="2300" cap="all" noProof="1">
              <a:solidFill>
                <a:schemeClr val="bg1"/>
              </a:solidFill>
              <a:latin typeface="Futura Md" pitchFamily="34" charset="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p:cNvGrpSpPr/>
          <p:nvPr/>
        </p:nvGrpSpPr>
        <p:grpSpPr>
          <a:xfrm>
            <a:off x="323528" y="1588730"/>
            <a:ext cx="8365207" cy="4864606"/>
            <a:chOff x="395536" y="1700808"/>
            <a:chExt cx="8365207" cy="4864606"/>
          </a:xfrm>
        </p:grpSpPr>
        <p:grpSp>
          <p:nvGrpSpPr>
            <p:cNvPr id="3" name="Group 186"/>
            <p:cNvGrpSpPr/>
            <p:nvPr/>
          </p:nvGrpSpPr>
          <p:grpSpPr>
            <a:xfrm>
              <a:off x="395536" y="1700808"/>
              <a:ext cx="8280920" cy="4864606"/>
              <a:chOff x="395536" y="1412776"/>
              <a:chExt cx="8280920" cy="4864606"/>
            </a:xfrm>
          </p:grpSpPr>
          <p:pic>
            <p:nvPicPr>
              <p:cNvPr id="39" name="Picture 6" descr="http://www.ogivaglobal.pt/images/est_ext_orien/portfolio/Edificio_armazem_escritorio_TORRESTIR.jpg"/>
              <p:cNvPicPr>
                <a:picLocks noChangeAspect="1" noChangeArrowheads="1"/>
              </p:cNvPicPr>
              <p:nvPr/>
            </p:nvPicPr>
            <p:blipFill>
              <a:blip r:embed="rId2" cstate="print"/>
              <a:srcRect l="9461" t="2488" r="3915" b="21887"/>
              <a:stretch>
                <a:fillRect/>
              </a:stretch>
            </p:blipFill>
            <p:spPr bwMode="auto">
              <a:xfrm>
                <a:off x="467544" y="1700808"/>
                <a:ext cx="1008112" cy="660081"/>
              </a:xfrm>
              <a:prstGeom prst="rect">
                <a:avLst/>
              </a:prstGeom>
              <a:noFill/>
              <a:ln w="12700">
                <a:solidFill>
                  <a:schemeClr val="tx2"/>
                </a:solidFill>
              </a:ln>
            </p:spPr>
          </p:pic>
          <p:sp>
            <p:nvSpPr>
              <p:cNvPr id="40" name="TextBox 39"/>
              <p:cNvSpPr txBox="1"/>
              <p:nvPr/>
            </p:nvSpPr>
            <p:spPr>
              <a:xfrm>
                <a:off x="395536" y="1412776"/>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Empresa</a:t>
                </a:r>
                <a:endParaRPr lang="pt-PT" sz="1400" b="1" dirty="0">
                  <a:solidFill>
                    <a:schemeClr val="tx1">
                      <a:lumMod val="75000"/>
                      <a:lumOff val="25000"/>
                    </a:schemeClr>
                  </a:solidFill>
                </a:endParaRPr>
              </a:p>
            </p:txBody>
          </p:sp>
          <p:cxnSp>
            <p:nvCxnSpPr>
              <p:cNvPr id="41" name="Straight Arrow Connector 40"/>
              <p:cNvCxnSpPr/>
              <p:nvPr/>
            </p:nvCxnSpPr>
            <p:spPr>
              <a:xfrm>
                <a:off x="1547664" y="1988840"/>
                <a:ext cx="1656184" cy="0"/>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pic>
            <p:nvPicPr>
              <p:cNvPr id="42" name="Picture 8" descr="http://www.serasaexperian.com.br/cadastropositivo/noticias-artigos/img/informativos/julho2012/materia2-julho12.jpg"/>
              <p:cNvPicPr>
                <a:picLocks noChangeAspect="1" noChangeArrowheads="1"/>
              </p:cNvPicPr>
              <p:nvPr/>
            </p:nvPicPr>
            <p:blipFill>
              <a:blip r:embed="rId3" cstate="print"/>
              <a:srcRect/>
              <a:stretch>
                <a:fillRect/>
              </a:stretch>
            </p:blipFill>
            <p:spPr bwMode="auto">
              <a:xfrm>
                <a:off x="3275856" y="1700808"/>
                <a:ext cx="1008112" cy="676875"/>
              </a:xfrm>
              <a:prstGeom prst="rect">
                <a:avLst/>
              </a:prstGeom>
              <a:noFill/>
              <a:ln w="12700">
                <a:solidFill>
                  <a:schemeClr val="tx2"/>
                </a:solidFill>
              </a:ln>
            </p:spPr>
          </p:pic>
          <p:sp>
            <p:nvSpPr>
              <p:cNvPr id="43" name="TextBox 42"/>
              <p:cNvSpPr txBox="1"/>
              <p:nvPr/>
            </p:nvSpPr>
            <p:spPr>
              <a:xfrm>
                <a:off x="3275856" y="1412776"/>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Banca</a:t>
                </a:r>
                <a:endParaRPr lang="pt-PT" sz="1400" b="1" dirty="0">
                  <a:solidFill>
                    <a:schemeClr val="tx1">
                      <a:lumMod val="75000"/>
                      <a:lumOff val="25000"/>
                    </a:schemeClr>
                  </a:solidFill>
                </a:endParaRPr>
              </a:p>
            </p:txBody>
          </p:sp>
          <p:sp>
            <p:nvSpPr>
              <p:cNvPr id="44" name="TextBox 43"/>
              <p:cNvSpPr txBox="1"/>
              <p:nvPr/>
            </p:nvSpPr>
            <p:spPr>
              <a:xfrm>
                <a:off x="1547664" y="1988840"/>
                <a:ext cx="1584176" cy="400110"/>
              </a:xfrm>
              <a:prstGeom prst="rect">
                <a:avLst/>
              </a:prstGeom>
              <a:noFill/>
            </p:spPr>
            <p:txBody>
              <a:bodyPr wrap="square" rtlCol="0">
                <a:spAutoFit/>
              </a:bodyPr>
              <a:lstStyle/>
              <a:p>
                <a:pPr algn="just"/>
                <a:r>
                  <a:rPr lang="pt-PT" sz="1000" b="1" dirty="0" smtClean="0">
                    <a:solidFill>
                      <a:schemeClr val="tx1">
                        <a:lumMod val="75000"/>
                        <a:lumOff val="25000"/>
                      </a:schemeClr>
                    </a:solidFill>
                  </a:rPr>
                  <a:t>1.1. Envio de pedido para apreciação da Banca.</a:t>
                </a:r>
                <a:endParaRPr lang="pt-PT" sz="1000" b="1" dirty="0">
                  <a:solidFill>
                    <a:schemeClr val="tx1">
                      <a:lumMod val="75000"/>
                      <a:lumOff val="25000"/>
                    </a:schemeClr>
                  </a:solidFill>
                </a:endParaRPr>
              </a:p>
            </p:txBody>
          </p:sp>
          <p:cxnSp>
            <p:nvCxnSpPr>
              <p:cNvPr id="45" name="Straight Arrow Connector 44"/>
              <p:cNvCxnSpPr/>
              <p:nvPr/>
            </p:nvCxnSpPr>
            <p:spPr>
              <a:xfrm>
                <a:off x="7956376" y="2348880"/>
                <a:ext cx="0" cy="1008112"/>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355976" y="1700808"/>
                <a:ext cx="2160240" cy="553998"/>
              </a:xfrm>
              <a:prstGeom prst="rect">
                <a:avLst/>
              </a:prstGeom>
              <a:noFill/>
            </p:spPr>
            <p:txBody>
              <a:bodyPr wrap="square" rtlCol="0">
                <a:spAutoFit/>
              </a:bodyPr>
              <a:lstStyle/>
              <a:p>
                <a:pPr algn="just"/>
                <a:r>
                  <a:rPr lang="pt-PT" sz="1000" b="1" dirty="0" smtClean="0">
                    <a:solidFill>
                      <a:schemeClr val="tx1">
                        <a:lumMod val="75000"/>
                        <a:lumOff val="25000"/>
                      </a:schemeClr>
                    </a:solidFill>
                  </a:rPr>
                  <a:t>1.2. Apreciação com base em informação prestada pela entidade candidata. </a:t>
                </a:r>
                <a:r>
                  <a:rPr lang="pt-PT" sz="1000" b="1" u="sng" dirty="0" smtClean="0">
                    <a:solidFill>
                      <a:schemeClr val="tx1">
                        <a:lumMod val="75000"/>
                        <a:lumOff val="25000"/>
                      </a:schemeClr>
                    </a:solidFill>
                  </a:rPr>
                  <a:t>Aprova</a:t>
                </a:r>
                <a:r>
                  <a:rPr lang="pt-PT" sz="1000" b="1" dirty="0" smtClean="0">
                    <a:solidFill>
                      <a:schemeClr val="tx1">
                        <a:lumMod val="75000"/>
                        <a:lumOff val="25000"/>
                      </a:schemeClr>
                    </a:solidFill>
                  </a:rPr>
                  <a:t>?</a:t>
                </a:r>
                <a:endParaRPr lang="pt-PT" sz="1000" b="1" dirty="0">
                  <a:solidFill>
                    <a:schemeClr val="tx1">
                      <a:lumMod val="75000"/>
                      <a:lumOff val="25000"/>
                    </a:schemeClr>
                  </a:solidFill>
                </a:endParaRPr>
              </a:p>
            </p:txBody>
          </p:sp>
          <p:sp>
            <p:nvSpPr>
              <p:cNvPr id="47" name="TextBox 46"/>
              <p:cNvSpPr txBox="1"/>
              <p:nvPr/>
            </p:nvSpPr>
            <p:spPr>
              <a:xfrm>
                <a:off x="5580112" y="2204864"/>
                <a:ext cx="576064" cy="369332"/>
              </a:xfrm>
              <a:prstGeom prst="rect">
                <a:avLst/>
              </a:prstGeom>
              <a:noFill/>
            </p:spPr>
            <p:txBody>
              <a:bodyPr wrap="square" rtlCol="0">
                <a:spAutoFit/>
              </a:bodyPr>
              <a:lstStyle/>
              <a:p>
                <a:pPr algn="ctr"/>
                <a:r>
                  <a:rPr lang="pt-PT" b="1" dirty="0" smtClean="0">
                    <a:solidFill>
                      <a:schemeClr val="tx1">
                        <a:lumMod val="75000"/>
                        <a:lumOff val="25000"/>
                      </a:schemeClr>
                    </a:solidFill>
                  </a:rPr>
                  <a:t>SIM</a:t>
                </a:r>
                <a:endParaRPr lang="pt-PT" b="1" dirty="0">
                  <a:solidFill>
                    <a:schemeClr val="tx1">
                      <a:lumMod val="75000"/>
                      <a:lumOff val="25000"/>
                    </a:schemeClr>
                  </a:solidFill>
                </a:endParaRPr>
              </a:p>
            </p:txBody>
          </p:sp>
          <p:sp>
            <p:nvSpPr>
              <p:cNvPr id="48" name="TextBox 47"/>
              <p:cNvSpPr txBox="1"/>
              <p:nvPr/>
            </p:nvSpPr>
            <p:spPr>
              <a:xfrm>
                <a:off x="4716016" y="2204864"/>
                <a:ext cx="720080" cy="369332"/>
              </a:xfrm>
              <a:prstGeom prst="rect">
                <a:avLst/>
              </a:prstGeom>
              <a:noFill/>
            </p:spPr>
            <p:txBody>
              <a:bodyPr wrap="square" rtlCol="0">
                <a:spAutoFit/>
              </a:bodyPr>
              <a:lstStyle/>
              <a:p>
                <a:pPr algn="ctr"/>
                <a:r>
                  <a:rPr lang="pt-PT" b="1" dirty="0" smtClean="0">
                    <a:solidFill>
                      <a:schemeClr val="tx1">
                        <a:lumMod val="75000"/>
                        <a:lumOff val="25000"/>
                      </a:schemeClr>
                    </a:solidFill>
                  </a:rPr>
                  <a:t>NÃO</a:t>
                </a:r>
                <a:endParaRPr lang="pt-PT" b="1" dirty="0">
                  <a:solidFill>
                    <a:schemeClr val="tx1">
                      <a:lumMod val="75000"/>
                      <a:lumOff val="25000"/>
                    </a:schemeClr>
                  </a:solidFill>
                </a:endParaRPr>
              </a:p>
            </p:txBody>
          </p:sp>
          <p:cxnSp>
            <p:nvCxnSpPr>
              <p:cNvPr id="49" name="Straight Connector 48"/>
              <p:cNvCxnSpPr>
                <a:stCxn id="48" idx="2"/>
              </p:cNvCxnSpPr>
              <p:nvPr/>
            </p:nvCxnSpPr>
            <p:spPr>
              <a:xfrm>
                <a:off x="5076056" y="2574196"/>
                <a:ext cx="0" cy="206732"/>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a:off x="1403648" y="2780928"/>
                <a:ext cx="3672408"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1403648" y="2420888"/>
                <a:ext cx="0" cy="360040"/>
              </a:xfrm>
              <a:prstGeom prst="straightConnector1">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1403648" y="2780928"/>
                <a:ext cx="2304256" cy="400110"/>
              </a:xfrm>
              <a:prstGeom prst="rect">
                <a:avLst/>
              </a:prstGeom>
              <a:noFill/>
            </p:spPr>
            <p:txBody>
              <a:bodyPr wrap="square" rtlCol="0">
                <a:spAutoFit/>
              </a:bodyPr>
              <a:lstStyle/>
              <a:p>
                <a:pPr algn="just"/>
                <a:r>
                  <a:rPr lang="pt-PT" sz="1000" b="1" dirty="0" smtClean="0">
                    <a:solidFill>
                      <a:schemeClr val="tx1">
                        <a:lumMod val="75000"/>
                        <a:lumOff val="25000"/>
                      </a:schemeClr>
                    </a:solidFill>
                  </a:rPr>
                  <a:t>1.3. Banca transmite simplesmente ao cliente a sua decisão no caso de recusa. </a:t>
                </a:r>
                <a:endParaRPr lang="pt-PT" sz="1000" b="1" dirty="0">
                  <a:solidFill>
                    <a:schemeClr val="tx1">
                      <a:lumMod val="75000"/>
                      <a:lumOff val="25000"/>
                    </a:schemeClr>
                  </a:solidFill>
                </a:endParaRPr>
              </a:p>
            </p:txBody>
          </p:sp>
          <p:cxnSp>
            <p:nvCxnSpPr>
              <p:cNvPr id="53" name="Straight Connector 52"/>
              <p:cNvCxnSpPr/>
              <p:nvPr/>
            </p:nvCxnSpPr>
            <p:spPr>
              <a:xfrm>
                <a:off x="6084168" y="2348880"/>
                <a:ext cx="187220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6084168" y="2348880"/>
                <a:ext cx="1800200" cy="246221"/>
              </a:xfrm>
              <a:prstGeom prst="rect">
                <a:avLst/>
              </a:prstGeom>
              <a:noFill/>
            </p:spPr>
            <p:txBody>
              <a:bodyPr wrap="square" rtlCol="0">
                <a:spAutoFit/>
              </a:bodyPr>
              <a:lstStyle/>
              <a:p>
                <a:pPr algn="just"/>
                <a:r>
                  <a:rPr lang="pt-PT" sz="1000" b="1" dirty="0" smtClean="0">
                    <a:solidFill>
                      <a:schemeClr val="tx1">
                        <a:lumMod val="75000"/>
                        <a:lumOff val="25000"/>
                      </a:schemeClr>
                    </a:solidFill>
                  </a:rPr>
                  <a:t>2. Banca remete a candidatura</a:t>
                </a:r>
              </a:p>
            </p:txBody>
          </p:sp>
          <p:cxnSp>
            <p:nvCxnSpPr>
              <p:cNvPr id="55" name="Straight Arrow Connector 54"/>
              <p:cNvCxnSpPr>
                <a:stCxn id="39" idx="3"/>
                <a:endCxn id="39" idx="3"/>
              </p:cNvCxnSpPr>
              <p:nvPr/>
            </p:nvCxnSpPr>
            <p:spPr>
              <a:xfrm>
                <a:off x="1475656" y="2030849"/>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6084168" y="2492896"/>
                <a:ext cx="0" cy="0"/>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pic>
            <p:nvPicPr>
              <p:cNvPr id="57" name="Picture 63" descr="spgm">
                <a:hlinkClick r:id="rId4"/>
              </p:cNvPr>
              <p:cNvPicPr>
                <a:picLocks noChangeAspect="1" noChangeArrowheads="1"/>
              </p:cNvPicPr>
              <p:nvPr/>
            </p:nvPicPr>
            <p:blipFill>
              <a:blip r:embed="rId5" cstate="print"/>
              <a:srcRect/>
              <a:stretch>
                <a:fillRect/>
              </a:stretch>
            </p:blipFill>
            <p:spPr bwMode="auto">
              <a:xfrm>
                <a:off x="7524328" y="5301208"/>
                <a:ext cx="1079500" cy="417513"/>
              </a:xfrm>
              <a:prstGeom prst="rect">
                <a:avLst/>
              </a:prstGeom>
              <a:noFill/>
            </p:spPr>
          </p:pic>
          <p:cxnSp>
            <p:nvCxnSpPr>
              <p:cNvPr id="58" name="Straight Arrow Connector 57"/>
              <p:cNvCxnSpPr/>
              <p:nvPr/>
            </p:nvCxnSpPr>
            <p:spPr>
              <a:xfrm>
                <a:off x="8172400" y="4221088"/>
                <a:ext cx="0" cy="936104"/>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6228184" y="4509120"/>
                <a:ext cx="1944216" cy="553998"/>
              </a:xfrm>
              <a:prstGeom prst="rect">
                <a:avLst/>
              </a:prstGeom>
              <a:noFill/>
            </p:spPr>
            <p:txBody>
              <a:bodyPr wrap="square" rtlCol="0">
                <a:spAutoFit/>
              </a:bodyPr>
              <a:lstStyle/>
              <a:p>
                <a:r>
                  <a:rPr lang="pt-PT" sz="1000" b="1" dirty="0" smtClean="0">
                    <a:solidFill>
                      <a:schemeClr val="tx1">
                        <a:lumMod val="75000"/>
                        <a:lumOff val="25000"/>
                      </a:schemeClr>
                    </a:solidFill>
                  </a:rPr>
                  <a:t>3.1.  Envia  à EGL os elementos para aferir o pré-enquadramento da operação no protocolo</a:t>
                </a:r>
              </a:p>
            </p:txBody>
          </p:sp>
          <p:cxnSp>
            <p:nvCxnSpPr>
              <p:cNvPr id="60" name="Straight Connector 59"/>
              <p:cNvCxnSpPr/>
              <p:nvPr/>
            </p:nvCxnSpPr>
            <p:spPr>
              <a:xfrm flipH="1">
                <a:off x="4211960" y="4005064"/>
                <a:ext cx="2736304"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4211960" y="2564904"/>
                <a:ext cx="0" cy="1440160"/>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7092280" y="3212976"/>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SGM</a:t>
                </a:r>
                <a:endParaRPr lang="pt-PT" sz="1400" b="1" dirty="0">
                  <a:solidFill>
                    <a:schemeClr val="tx1">
                      <a:lumMod val="75000"/>
                      <a:lumOff val="25000"/>
                    </a:schemeClr>
                  </a:solidFill>
                </a:endParaRPr>
              </a:p>
            </p:txBody>
          </p:sp>
          <p:sp>
            <p:nvSpPr>
              <p:cNvPr id="63" name="TextBox 62"/>
              <p:cNvSpPr txBox="1"/>
              <p:nvPr/>
            </p:nvSpPr>
            <p:spPr>
              <a:xfrm>
                <a:off x="7524328" y="5013176"/>
                <a:ext cx="1008112" cy="307777"/>
              </a:xfrm>
              <a:prstGeom prst="rect">
                <a:avLst/>
              </a:prstGeom>
              <a:noFill/>
            </p:spPr>
            <p:txBody>
              <a:bodyPr wrap="square" rtlCol="0">
                <a:spAutoFit/>
              </a:bodyPr>
              <a:lstStyle/>
              <a:p>
                <a:r>
                  <a:rPr lang="pt-PT" sz="1400" b="1" dirty="0" smtClean="0">
                    <a:solidFill>
                      <a:schemeClr val="tx1">
                        <a:lumMod val="75000"/>
                        <a:lumOff val="25000"/>
                      </a:schemeClr>
                    </a:solidFill>
                  </a:rPr>
                  <a:t>EGL</a:t>
                </a:r>
                <a:endParaRPr lang="pt-PT" sz="1400" b="1" dirty="0">
                  <a:solidFill>
                    <a:schemeClr val="tx1">
                      <a:lumMod val="75000"/>
                      <a:lumOff val="25000"/>
                    </a:schemeClr>
                  </a:solidFill>
                </a:endParaRPr>
              </a:p>
            </p:txBody>
          </p:sp>
          <p:sp>
            <p:nvSpPr>
              <p:cNvPr id="64" name="TextBox 63"/>
              <p:cNvSpPr txBox="1"/>
              <p:nvPr/>
            </p:nvSpPr>
            <p:spPr>
              <a:xfrm>
                <a:off x="4211960" y="4005064"/>
                <a:ext cx="2736304" cy="400110"/>
              </a:xfrm>
              <a:prstGeom prst="rect">
                <a:avLst/>
              </a:prstGeom>
              <a:noFill/>
            </p:spPr>
            <p:txBody>
              <a:bodyPr wrap="square" rtlCol="0">
                <a:spAutoFit/>
              </a:bodyPr>
              <a:lstStyle/>
              <a:p>
                <a:pPr algn="just"/>
                <a:r>
                  <a:rPr lang="pt-PT" sz="1000" b="1" dirty="0" smtClean="0">
                    <a:solidFill>
                      <a:schemeClr val="tx1">
                        <a:lumMod val="75000"/>
                        <a:lumOff val="25000"/>
                      </a:schemeClr>
                    </a:solidFill>
                  </a:rPr>
                  <a:t>3.2. A SGM envia carta de aprovação e pré-enquadramento da EGL à Banca. </a:t>
                </a:r>
              </a:p>
            </p:txBody>
          </p:sp>
          <p:cxnSp>
            <p:nvCxnSpPr>
              <p:cNvPr id="65" name="Straight Connector 64"/>
              <p:cNvCxnSpPr/>
              <p:nvPr/>
            </p:nvCxnSpPr>
            <p:spPr>
              <a:xfrm flipH="1">
                <a:off x="3995936" y="5877272"/>
                <a:ext cx="4176464"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8172400" y="5733256"/>
                <a:ext cx="0" cy="144016"/>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V="1">
                <a:off x="3995936" y="2564904"/>
                <a:ext cx="0" cy="3312368"/>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5076056" y="5877272"/>
                <a:ext cx="2880320" cy="400110"/>
              </a:xfrm>
              <a:prstGeom prst="rect">
                <a:avLst/>
              </a:prstGeom>
              <a:noFill/>
            </p:spPr>
            <p:txBody>
              <a:bodyPr wrap="square" rtlCol="0">
                <a:spAutoFit/>
              </a:bodyPr>
              <a:lstStyle/>
              <a:p>
                <a:pPr algn="just"/>
                <a:r>
                  <a:rPr lang="pt-PT" sz="1000" b="1" dirty="0" smtClean="0">
                    <a:solidFill>
                      <a:schemeClr val="tx1">
                        <a:lumMod val="75000"/>
                        <a:lumOff val="25000"/>
                      </a:schemeClr>
                    </a:solidFill>
                  </a:rPr>
                  <a:t>4. A EGL confirma por via eletrónica à Banca e SGM o enquadramento da operação.</a:t>
                </a:r>
              </a:p>
            </p:txBody>
          </p:sp>
          <p:cxnSp>
            <p:nvCxnSpPr>
              <p:cNvPr id="69" name="Straight Connector 68"/>
              <p:cNvCxnSpPr/>
              <p:nvPr/>
            </p:nvCxnSpPr>
            <p:spPr>
              <a:xfrm flipH="1">
                <a:off x="8172400" y="5877272"/>
                <a:ext cx="504056"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8676456" y="4149080"/>
                <a:ext cx="0" cy="1728192"/>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3707904" y="2564904"/>
                <a:ext cx="0" cy="1872208"/>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971600" y="4437112"/>
                <a:ext cx="2736304" cy="0"/>
              </a:xfrm>
              <a:prstGeom prst="line">
                <a:avLst/>
              </a:prstGeom>
              <a:ln w="19050">
                <a:prstDash val="solid"/>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971600" y="2420888"/>
                <a:ext cx="0" cy="2016224"/>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971600" y="4437112"/>
                <a:ext cx="2736304" cy="553998"/>
              </a:xfrm>
              <a:prstGeom prst="rect">
                <a:avLst/>
              </a:prstGeom>
              <a:noFill/>
            </p:spPr>
            <p:txBody>
              <a:bodyPr wrap="square" rtlCol="0">
                <a:spAutoFit/>
              </a:bodyPr>
              <a:lstStyle/>
              <a:p>
                <a:pPr algn="just"/>
                <a:r>
                  <a:rPr lang="pt-PT" sz="1000" b="1" dirty="0">
                    <a:solidFill>
                      <a:schemeClr val="tx1">
                        <a:lumMod val="75000"/>
                        <a:lumOff val="25000"/>
                      </a:schemeClr>
                    </a:solidFill>
                  </a:rPr>
                  <a:t>5</a:t>
                </a:r>
                <a:r>
                  <a:rPr lang="pt-PT" sz="1000" b="1" dirty="0" smtClean="0">
                    <a:solidFill>
                      <a:schemeClr val="tx1">
                        <a:lumMod val="75000"/>
                        <a:lumOff val="25000"/>
                      </a:schemeClr>
                    </a:solidFill>
                  </a:rPr>
                  <a:t>.  A Banca comunica à Empresa  a aprovação da operação após confirmação de enquadramento por parte da EGL. </a:t>
                </a:r>
              </a:p>
            </p:txBody>
          </p:sp>
        </p:grpSp>
        <p:pic>
          <p:nvPicPr>
            <p:cNvPr id="30" name="Picture 25" descr="logotipo">
              <a:hlinkClick r:id="rId6"/>
            </p:cNvPr>
            <p:cNvPicPr>
              <a:picLocks noChangeAspect="1" noChangeArrowheads="1"/>
            </p:cNvPicPr>
            <p:nvPr/>
          </p:nvPicPr>
          <p:blipFill>
            <a:blip r:embed="rId7" cstate="print"/>
            <a:srcRect/>
            <a:stretch>
              <a:fillRect/>
            </a:stretch>
          </p:blipFill>
          <p:spPr bwMode="auto">
            <a:xfrm>
              <a:off x="7104980" y="3870002"/>
              <a:ext cx="862218" cy="240284"/>
            </a:xfrm>
            <a:prstGeom prst="rect">
              <a:avLst/>
            </a:prstGeom>
            <a:noFill/>
          </p:spPr>
        </p:pic>
        <p:pic>
          <p:nvPicPr>
            <p:cNvPr id="31" name="Picture 26" descr="logotipo">
              <a:hlinkClick r:id="rId8"/>
            </p:cNvPr>
            <p:cNvPicPr>
              <a:picLocks noChangeAspect="1" noChangeArrowheads="1"/>
            </p:cNvPicPr>
            <p:nvPr/>
          </p:nvPicPr>
          <p:blipFill>
            <a:blip r:embed="rId9" cstate="print"/>
            <a:srcRect l="3835" t="673"/>
            <a:stretch>
              <a:fillRect/>
            </a:stretch>
          </p:blipFill>
          <p:spPr bwMode="auto">
            <a:xfrm>
              <a:off x="7931590" y="3871700"/>
              <a:ext cx="829153" cy="250472"/>
            </a:xfrm>
            <a:prstGeom prst="rect">
              <a:avLst/>
            </a:prstGeom>
            <a:noFill/>
          </p:spPr>
        </p:pic>
        <p:pic>
          <p:nvPicPr>
            <p:cNvPr id="32" name="Picture 27" descr="logotipo">
              <a:hlinkClick r:id="rId10"/>
            </p:cNvPr>
            <p:cNvPicPr>
              <a:picLocks noChangeAspect="1" noChangeArrowheads="1"/>
            </p:cNvPicPr>
            <p:nvPr/>
          </p:nvPicPr>
          <p:blipFill>
            <a:blip r:embed="rId11" cstate="print"/>
            <a:srcRect t="5864"/>
            <a:stretch>
              <a:fillRect/>
            </a:stretch>
          </p:blipFill>
          <p:spPr bwMode="auto">
            <a:xfrm>
              <a:off x="7130414" y="4075474"/>
              <a:ext cx="587529" cy="245378"/>
            </a:xfrm>
            <a:prstGeom prst="rect">
              <a:avLst/>
            </a:prstGeom>
            <a:noFill/>
          </p:spPr>
        </p:pic>
        <p:pic>
          <p:nvPicPr>
            <p:cNvPr id="33" name="Picture 28" descr="logotipo">
              <a:hlinkClick r:id="rId12"/>
            </p:cNvPr>
            <p:cNvPicPr>
              <a:picLocks noChangeAspect="1" noChangeArrowheads="1"/>
            </p:cNvPicPr>
            <p:nvPr/>
          </p:nvPicPr>
          <p:blipFill>
            <a:blip r:embed="rId13" cstate="print"/>
            <a:srcRect/>
            <a:stretch>
              <a:fillRect/>
            </a:stretch>
          </p:blipFill>
          <p:spPr bwMode="auto">
            <a:xfrm>
              <a:off x="7834092" y="4100946"/>
              <a:ext cx="862218" cy="186793"/>
            </a:xfrm>
            <a:prstGeom prst="rect">
              <a:avLst/>
            </a:prstGeom>
            <a:noFill/>
          </p:spPr>
        </p:pic>
        <p:sp>
          <p:nvSpPr>
            <p:cNvPr id="34" name="Rectangle 29"/>
            <p:cNvSpPr>
              <a:spLocks noChangeArrowheads="1"/>
            </p:cNvSpPr>
            <p:nvPr/>
          </p:nvSpPr>
          <p:spPr bwMode="auto">
            <a:xfrm>
              <a:off x="7092280" y="3789040"/>
              <a:ext cx="1657350" cy="576262"/>
            </a:xfrm>
            <a:prstGeom prst="rect">
              <a:avLst/>
            </a:prstGeom>
            <a:noFill/>
            <a:ln w="19050">
              <a:solidFill>
                <a:srgbClr val="EAEAEA"/>
              </a:solidFill>
              <a:miter lim="800000"/>
              <a:headEnd/>
              <a:tailEnd/>
            </a:ln>
            <a:effectLst/>
          </p:spPr>
          <p:txBody>
            <a:bodyPr rot="10800000" vert="eaVert" anchor="ctr">
              <a:spAutoFit/>
            </a:bodyPr>
            <a:lstStyle/>
            <a:p>
              <a:endParaRPr lang="pt-PT"/>
            </a:p>
          </p:txBody>
        </p:sp>
        <p:sp>
          <p:nvSpPr>
            <p:cNvPr id="35" name="TextBox 34"/>
            <p:cNvSpPr txBox="1"/>
            <p:nvPr/>
          </p:nvSpPr>
          <p:spPr>
            <a:xfrm>
              <a:off x="6012160" y="4005064"/>
              <a:ext cx="1008112" cy="369332"/>
            </a:xfrm>
            <a:prstGeom prst="rect">
              <a:avLst/>
            </a:prstGeom>
            <a:noFill/>
          </p:spPr>
          <p:txBody>
            <a:bodyPr wrap="square" rtlCol="0">
              <a:spAutoFit/>
            </a:bodyPr>
            <a:lstStyle/>
            <a:p>
              <a:pPr algn="ctr"/>
              <a:r>
                <a:rPr lang="pt-PT" b="1" dirty="0" smtClean="0">
                  <a:solidFill>
                    <a:schemeClr val="tx1">
                      <a:lumMod val="75000"/>
                      <a:lumOff val="25000"/>
                    </a:schemeClr>
                  </a:solidFill>
                </a:rPr>
                <a:t>Aprova</a:t>
              </a:r>
              <a:endParaRPr lang="pt-PT" b="1" dirty="0">
                <a:solidFill>
                  <a:schemeClr val="tx1">
                    <a:lumMod val="75000"/>
                    <a:lumOff val="25000"/>
                  </a:schemeClr>
                </a:solidFill>
              </a:endParaRPr>
            </a:p>
          </p:txBody>
        </p:sp>
        <p:cxnSp>
          <p:nvCxnSpPr>
            <p:cNvPr id="36" name="Straight Arrow Connector 35"/>
            <p:cNvCxnSpPr/>
            <p:nvPr/>
          </p:nvCxnSpPr>
          <p:spPr>
            <a:xfrm flipV="1">
              <a:off x="5220072" y="2852936"/>
              <a:ext cx="0" cy="1008112"/>
            </a:xfrm>
            <a:prstGeom prst="straightConnector1">
              <a:avLst/>
            </a:prstGeom>
            <a:ln w="19050">
              <a:solidFill>
                <a:schemeClr val="accent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5220072" y="3861048"/>
              <a:ext cx="1728192" cy="0"/>
            </a:xfrm>
            <a:prstGeom prst="line">
              <a:avLst/>
            </a:prstGeom>
            <a:ln w="19050">
              <a:prstDash val="sysDash"/>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580112" y="3573016"/>
              <a:ext cx="1440160" cy="369332"/>
            </a:xfrm>
            <a:prstGeom prst="rect">
              <a:avLst/>
            </a:prstGeom>
            <a:noFill/>
          </p:spPr>
          <p:txBody>
            <a:bodyPr wrap="square" rtlCol="0">
              <a:spAutoFit/>
            </a:bodyPr>
            <a:lstStyle/>
            <a:p>
              <a:pPr algn="ctr"/>
              <a:r>
                <a:rPr lang="pt-PT" b="1" dirty="0" smtClean="0">
                  <a:solidFill>
                    <a:schemeClr val="tx1">
                      <a:lumMod val="75000"/>
                      <a:lumOff val="25000"/>
                    </a:schemeClr>
                  </a:solidFill>
                </a:rPr>
                <a:t>Não Aprova</a:t>
              </a:r>
              <a:endParaRPr lang="pt-PT" b="1" dirty="0">
                <a:solidFill>
                  <a:schemeClr val="tx1">
                    <a:lumMod val="75000"/>
                    <a:lumOff val="25000"/>
                  </a:schemeClr>
                </a:solidFill>
              </a:endParaRPr>
            </a:p>
          </p:txBody>
        </p:sp>
      </p:grpSp>
      <p:pic>
        <p:nvPicPr>
          <p:cNvPr id="75" name="Picture 4"/>
          <p:cNvPicPr>
            <a:picLocks noChangeAspect="1" noChangeArrowheads="1"/>
          </p:cNvPicPr>
          <p:nvPr/>
        </p:nvPicPr>
        <p:blipFill>
          <a:blip r:embed="rId14"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76" name="Picture 75" descr="Cresça Connosco Logo.jpg"/>
          <p:cNvPicPr>
            <a:picLocks noChangeAspect="1"/>
          </p:cNvPicPr>
          <p:nvPr/>
        </p:nvPicPr>
        <p:blipFill>
          <a:blip r:embed="rId15" cstate="print"/>
          <a:stretch>
            <a:fillRect/>
          </a:stretch>
        </p:blipFill>
        <p:spPr>
          <a:xfrm>
            <a:off x="287439" y="226804"/>
            <a:ext cx="1789969" cy="949911"/>
          </a:xfrm>
          <a:prstGeom prst="rect">
            <a:avLst/>
          </a:prstGeom>
        </p:spPr>
      </p:pic>
      <p:sp>
        <p:nvSpPr>
          <p:cNvPr id="77"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Processo de candidatura</a:t>
            </a:r>
          </a:p>
          <a:p>
            <a:pPr algn="ctr" fontAlgn="auto">
              <a:spcBef>
                <a:spcPts val="0"/>
              </a:spcBef>
              <a:spcAft>
                <a:spcPts val="0"/>
              </a:spcAft>
            </a:pPr>
            <a:r>
              <a:rPr lang="pt-PT" sz="2400" cap="all" dirty="0" err="1" smtClean="0">
                <a:solidFill>
                  <a:schemeClr val="bg1"/>
                </a:solidFill>
                <a:latin typeface="Futura Md" pitchFamily="34" charset="0"/>
              </a:rPr>
              <a:t>PMe</a:t>
            </a:r>
            <a:endParaRPr lang="pt-PT" sz="2300" cap="all" noProof="1">
              <a:solidFill>
                <a:schemeClr val="bg1"/>
              </a:solidFill>
              <a:latin typeface="Futura Md" pitchFamily="34" charset="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Marcador de Posição de Conteúdo 2"/>
          <p:cNvSpPr>
            <a:spLocks noGrp="1"/>
          </p:cNvSpPr>
          <p:nvPr>
            <p:ph idx="4294967295"/>
          </p:nvPr>
        </p:nvSpPr>
        <p:spPr>
          <a:xfrm>
            <a:off x="755576" y="1844824"/>
            <a:ext cx="7848872" cy="4824536"/>
          </a:xfrm>
        </p:spPr>
        <p:txBody>
          <a:bodyPr>
            <a:noAutofit/>
          </a:bodyPr>
          <a:lstStyle/>
          <a:p>
            <a:pPr lvl="0">
              <a:buBlip>
                <a:blip r:embed="rId2"/>
              </a:buBlip>
            </a:pPr>
            <a:r>
              <a:rPr lang="pt-PT" sz="1400" dirty="0" smtClean="0">
                <a:solidFill>
                  <a:srgbClr val="003399"/>
                </a:solidFill>
                <a:latin typeface="Arial Narrow" pitchFamily="34" charset="0"/>
              </a:rPr>
              <a:t>Dispensa de pedido de enquadramento da EGL. A Banca limita-se a remeter a candidatura à SGM, competindo a esta assegurar o enquadramento junto da EGL.</a:t>
            </a:r>
          </a:p>
          <a:p>
            <a:pPr lvl="0">
              <a:buNone/>
            </a:pPr>
            <a:endParaRPr lang="pt-PT" sz="1400" dirty="0" smtClean="0">
              <a:solidFill>
                <a:srgbClr val="003399"/>
              </a:solidFill>
              <a:latin typeface="Arial Narrow" pitchFamily="34" charset="0"/>
            </a:endParaRPr>
          </a:p>
          <a:p>
            <a:pPr lvl="0">
              <a:buBlip>
                <a:blip r:embed="rId2"/>
              </a:buBlip>
            </a:pPr>
            <a:r>
              <a:rPr lang="pt-PT" sz="1400" dirty="0" smtClean="0">
                <a:solidFill>
                  <a:srgbClr val="003399"/>
                </a:solidFill>
                <a:latin typeface="Arial Narrow" pitchFamily="34" charset="0"/>
              </a:rPr>
              <a:t>A gestão e tratamento das candidaturas feito exclusivamente através do </a:t>
            </a:r>
            <a:r>
              <a:rPr lang="pt-PT" sz="1400" dirty="0" err="1" smtClean="0">
                <a:solidFill>
                  <a:srgbClr val="003399"/>
                </a:solidFill>
                <a:latin typeface="Arial Narrow" pitchFamily="34" charset="0"/>
              </a:rPr>
              <a:t>PortalBanca</a:t>
            </a:r>
            <a:r>
              <a:rPr lang="pt-PT" sz="1400" dirty="0" smtClean="0">
                <a:solidFill>
                  <a:srgbClr val="003399"/>
                </a:solidFill>
                <a:latin typeface="Arial Narrow" pitchFamily="34" charset="0"/>
              </a:rPr>
              <a:t> permite:</a:t>
            </a:r>
          </a:p>
          <a:p>
            <a:pPr lvl="0">
              <a:buNone/>
            </a:pPr>
            <a:endParaRPr lang="pt-PT" sz="1400" dirty="0" smtClean="0">
              <a:solidFill>
                <a:srgbClr val="003399"/>
              </a:solidFill>
              <a:latin typeface="Arial Narrow" pitchFamily="34" charset="0"/>
            </a:endParaRPr>
          </a:p>
          <a:p>
            <a:pPr lvl="1"/>
            <a:r>
              <a:rPr lang="pt-PT" sz="1400" dirty="0" smtClean="0">
                <a:solidFill>
                  <a:srgbClr val="003399"/>
                </a:solidFill>
                <a:latin typeface="Arial Narrow" pitchFamily="34" charset="0"/>
              </a:rPr>
              <a:t>À Banca ter acesso aos Circuitos e Procedimentos atualizados, bem como eventuais documentos operacionais necessários à candidatura, no próprio </a:t>
            </a:r>
            <a:r>
              <a:rPr lang="pt-PT" sz="1400" dirty="0" err="1" smtClean="0">
                <a:solidFill>
                  <a:srgbClr val="003399"/>
                </a:solidFill>
                <a:latin typeface="Arial Narrow" pitchFamily="34" charset="0"/>
              </a:rPr>
              <a:t>Portalbanca</a:t>
            </a:r>
            <a:r>
              <a:rPr lang="pt-PT" sz="1400" dirty="0" smtClean="0">
                <a:solidFill>
                  <a:srgbClr val="003399"/>
                </a:solidFill>
                <a:latin typeface="Arial Narrow" pitchFamily="34" charset="0"/>
              </a:rPr>
              <a:t>;</a:t>
            </a:r>
          </a:p>
          <a:p>
            <a:pPr lvl="1"/>
            <a:r>
              <a:rPr lang="pt-PT" sz="1400" dirty="0" smtClean="0">
                <a:solidFill>
                  <a:srgbClr val="003399"/>
                </a:solidFill>
                <a:latin typeface="Arial Narrow" pitchFamily="34" charset="0"/>
              </a:rPr>
              <a:t>O envio de todos os anexos necessários à candidatura;</a:t>
            </a:r>
          </a:p>
          <a:p>
            <a:pPr lvl="1"/>
            <a:r>
              <a:rPr lang="pt-PT" sz="1400" dirty="0" smtClean="0">
                <a:solidFill>
                  <a:srgbClr val="003399"/>
                </a:solidFill>
                <a:latin typeface="Arial Narrow" pitchFamily="34" charset="0"/>
              </a:rPr>
              <a:t>Controlo dos prazos de resposta, quer da Banca, quer da SGM;</a:t>
            </a:r>
          </a:p>
          <a:p>
            <a:pPr lvl="1"/>
            <a:r>
              <a:rPr lang="pt-PT" sz="1400" dirty="0" smtClean="0">
                <a:solidFill>
                  <a:srgbClr val="003399"/>
                </a:solidFill>
                <a:latin typeface="Arial Narrow" pitchFamily="34" charset="0"/>
              </a:rPr>
              <a:t>Maior segurança no processo, pelo facto da Banca e SGM não terem que gerir as candidaturas através de e-mail. </a:t>
            </a:r>
          </a:p>
          <a:p>
            <a:pPr lvl="1">
              <a:buNone/>
            </a:pPr>
            <a:endParaRPr lang="pt-PT" sz="1400" dirty="0" smtClean="0">
              <a:solidFill>
                <a:srgbClr val="003399"/>
              </a:solidFill>
              <a:latin typeface="Arial Narrow" pitchFamily="34" charset="0"/>
            </a:endParaRPr>
          </a:p>
          <a:p>
            <a:pPr lvl="0">
              <a:buBlip>
                <a:blip r:embed="rId2"/>
              </a:buBlip>
            </a:pPr>
            <a:r>
              <a:rPr lang="pt-PT" sz="1400" dirty="0" smtClean="0">
                <a:solidFill>
                  <a:srgbClr val="003399"/>
                </a:solidFill>
                <a:latin typeface="Arial Narrow" pitchFamily="34" charset="0"/>
              </a:rPr>
              <a:t>Com a comunicação de aprovação da SGM é enviado o pré-enquadramento da operação junto da EGL. </a:t>
            </a:r>
          </a:p>
          <a:p>
            <a:pPr lvl="0">
              <a:buNone/>
            </a:pPr>
            <a:endParaRPr lang="pt-PT" sz="1400" dirty="0" smtClean="0">
              <a:solidFill>
                <a:srgbClr val="003399"/>
              </a:solidFill>
              <a:latin typeface="Arial Narrow" pitchFamily="34" charset="0"/>
            </a:endParaRPr>
          </a:p>
          <a:p>
            <a:pPr lvl="0">
              <a:buBlip>
                <a:blip r:embed="rId2"/>
              </a:buBlip>
            </a:pPr>
            <a:r>
              <a:rPr lang="pt-PT" sz="1400" dirty="0" smtClean="0">
                <a:solidFill>
                  <a:srgbClr val="003399"/>
                </a:solidFill>
                <a:latin typeface="Arial Narrow" pitchFamily="34" charset="0"/>
              </a:rPr>
              <a:t>Aquando da validação da candidatura por parte da SGM, é enviado um e-mail à Banca com identificação da tipologia da operação, bem como do prazo de decisão da SGM.</a:t>
            </a:r>
            <a:endParaRPr lang="pt-PT" sz="1400" dirty="0">
              <a:solidFill>
                <a:srgbClr val="003399"/>
              </a:solidFill>
              <a:latin typeface="Arial Narrow" pitchFamily="34" charset="0"/>
            </a:endParaRPr>
          </a:p>
        </p:txBody>
      </p:sp>
      <p:pic>
        <p:nvPicPr>
          <p:cNvPr id="20" name="Picture 4"/>
          <p:cNvPicPr>
            <a:picLocks noChangeAspect="1" noChangeArrowheads="1"/>
          </p:cNvPicPr>
          <p:nvPr/>
        </p:nvPicPr>
        <p:blipFill>
          <a:blip r:embed="rId3" cstate="print"/>
          <a:srcRect l="11670" t="19481" r="807" b="3710"/>
          <a:stretch>
            <a:fillRect/>
          </a:stretch>
        </p:blipFill>
        <p:spPr bwMode="auto">
          <a:xfrm>
            <a:off x="1638300" y="0"/>
            <a:ext cx="7505700" cy="1340768"/>
          </a:xfrm>
          <a:prstGeom prst="rect">
            <a:avLst/>
          </a:prstGeom>
          <a:noFill/>
          <a:ln w="3175">
            <a:noFill/>
            <a:miter lim="800000"/>
            <a:headEnd/>
            <a:tailEnd/>
          </a:ln>
          <a:effectLst/>
        </p:spPr>
      </p:pic>
      <p:pic>
        <p:nvPicPr>
          <p:cNvPr id="21" name="Picture 20" descr="Cresça Connosco Logo.jpg"/>
          <p:cNvPicPr>
            <a:picLocks noChangeAspect="1"/>
          </p:cNvPicPr>
          <p:nvPr/>
        </p:nvPicPr>
        <p:blipFill>
          <a:blip r:embed="rId4" cstate="print"/>
          <a:stretch>
            <a:fillRect/>
          </a:stretch>
        </p:blipFill>
        <p:spPr>
          <a:xfrm>
            <a:off x="287439" y="226804"/>
            <a:ext cx="1789969" cy="949911"/>
          </a:xfrm>
          <a:prstGeom prst="rect">
            <a:avLst/>
          </a:prstGeom>
        </p:spPr>
      </p:pic>
      <p:sp>
        <p:nvSpPr>
          <p:cNvPr id="23" name="Rectangle 35"/>
          <p:cNvSpPr txBox="1">
            <a:spLocks noChangeArrowheads="1"/>
          </p:cNvSpPr>
          <p:nvPr/>
        </p:nvSpPr>
        <p:spPr bwMode="auto">
          <a:xfrm>
            <a:off x="3036889" y="225026"/>
            <a:ext cx="6030912" cy="827455"/>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algn="ctr" fontAlgn="auto">
              <a:spcBef>
                <a:spcPts val="0"/>
              </a:spcBef>
              <a:spcAft>
                <a:spcPts val="0"/>
              </a:spcAft>
            </a:pPr>
            <a:r>
              <a:rPr lang="pt-PT" sz="2400" cap="all" dirty="0" smtClean="0">
                <a:solidFill>
                  <a:schemeClr val="bg1"/>
                </a:solidFill>
                <a:latin typeface="Futura Md" pitchFamily="34" charset="0"/>
              </a:rPr>
              <a:t>Processo de candidatura </a:t>
            </a:r>
          </a:p>
          <a:p>
            <a:pPr algn="ctr" fontAlgn="auto">
              <a:spcBef>
                <a:spcPts val="0"/>
              </a:spcBef>
              <a:spcAft>
                <a:spcPts val="0"/>
              </a:spcAft>
            </a:pPr>
            <a:r>
              <a:rPr lang="pt-PT" sz="2000" cap="all" dirty="0" smtClean="0">
                <a:solidFill>
                  <a:schemeClr val="bg1"/>
                </a:solidFill>
                <a:latin typeface="Futura Md" pitchFamily="34" charset="0"/>
              </a:rPr>
              <a:t>Otimização de processo operativo</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1377</Words>
  <Application>Microsoft Office PowerPoint</Application>
  <PresentationFormat>Apresentação no Ecrã (4:3)</PresentationFormat>
  <Paragraphs>169</Paragraphs>
  <Slides>16</Slides>
  <Notes>0</Notes>
  <HiddenSlides>0</HiddenSlides>
  <MMClips>0</MMClips>
  <ScaleCrop>false</ScaleCrop>
  <HeadingPairs>
    <vt:vector size="4" baseType="variant">
      <vt:variant>
        <vt:lpstr>Tema</vt:lpstr>
      </vt:variant>
      <vt:variant>
        <vt:i4>1</vt:i4>
      </vt:variant>
      <vt:variant>
        <vt:lpstr>Títulos dos diapositivos</vt:lpstr>
      </vt:variant>
      <vt:variant>
        <vt:i4>16</vt:i4>
      </vt:variant>
    </vt:vector>
  </HeadingPairs>
  <TitlesOfParts>
    <vt:vector size="17" baseType="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dc:creator>
  <cp:lastModifiedBy>Carla Mota Araujo</cp:lastModifiedBy>
  <cp:revision>14</cp:revision>
  <cp:lastPrinted>2013-09-25T13:09:53Z</cp:lastPrinted>
  <dcterms:created xsi:type="dcterms:W3CDTF">2013-09-20T14:23:52Z</dcterms:created>
  <dcterms:modified xsi:type="dcterms:W3CDTF">2013-09-25T13:42:41Z</dcterms:modified>
</cp:coreProperties>
</file>