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366" r:id="rId3"/>
    <p:sldId id="381" r:id="rId4"/>
    <p:sldId id="380" r:id="rId5"/>
    <p:sldId id="382" r:id="rId6"/>
    <p:sldId id="383" r:id="rId7"/>
    <p:sldId id="379" r:id="rId8"/>
    <p:sldId id="384" r:id="rId9"/>
    <p:sldId id="385" r:id="rId10"/>
    <p:sldId id="386" r:id="rId11"/>
  </p:sldIdLst>
  <p:sldSz cx="9904413" cy="6858000"/>
  <p:notesSz cx="6794500" cy="9906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41E"/>
    <a:srgbClr val="FCD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88632" autoAdjust="0"/>
  </p:normalViewPr>
  <p:slideViewPr>
    <p:cSldViewPr snapToObjects="1">
      <p:cViewPr>
        <p:scale>
          <a:sx n="80" d="100"/>
          <a:sy n="80" d="100"/>
        </p:scale>
        <p:origin x="-1258" y="-18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3CBA4-BAD2-4236-97DA-351B41EFBD9B}" type="datetimeFigureOut">
              <a:rPr lang="en-GB" smtClean="0"/>
              <a:pPr/>
              <a:t>16/09/2013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17BF6-B779-4AF1-81B9-15DE924D74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993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EEB8A-11D2-445F-BAAC-5F41E229BFDA}" type="datetimeFigureOut">
              <a:rPr lang="pt-PT" smtClean="0"/>
              <a:pPr/>
              <a:t>16-09-2013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742950"/>
            <a:ext cx="536257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452CA-2638-40BE-BDE0-0B13BF4A03C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031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452CA-2638-40BE-BDE0-0B13BF4A03C0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929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452CA-2638-40BE-BDE0-0B13BF4A03C0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9294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452CA-2638-40BE-BDE0-0B13BF4A03C0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9294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452CA-2638-40BE-BDE0-0B13BF4A03C0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929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452CA-2638-40BE-BDE0-0B13BF4A03C0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9294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452CA-2638-40BE-BDE0-0B13BF4A03C0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929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452CA-2638-40BE-BDE0-0B13BF4A03C0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9294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452CA-2638-40BE-BDE0-0B13BF4A03C0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929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831" y="2130426"/>
            <a:ext cx="8418751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662" y="3886200"/>
            <a:ext cx="69330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LMBA | Le Petit Chef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4A7F1F-3557-4D19-8625-92A14860DBF2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406" y="0"/>
            <a:ext cx="7047787" cy="6096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441" y="1722438"/>
            <a:ext cx="8418751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LMBA | Le Petit Chef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F1F-3557-4D19-8625-92A14860DBF2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LMBA | Le Petit Chef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4A7F1F-3557-4D19-8625-92A14860DBF2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904413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523206" y="2362200"/>
            <a:ext cx="7085807" cy="16002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 sz="3000">
                <a:solidFill>
                  <a:schemeClr val="bg1"/>
                </a:solidFill>
              </a:defRPr>
            </a:lvl2pPr>
            <a:lvl3pPr>
              <a:defRPr sz="300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546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LMBA | Le Petit Chef</a:t>
            </a:r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F1F-3557-4D19-8625-92A14860DBF2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LMBA | Le Petit Chef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F1F-3557-4D19-8625-92A14860DBF2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406" y="304800"/>
            <a:ext cx="8952786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734" y="6585860"/>
            <a:ext cx="216000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LMBA | Le Petit Chef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4606" y="6607632"/>
            <a:ext cx="493124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A7F1F-3557-4D19-8625-92A14860DBF2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426838" y="0"/>
            <a:ext cx="1478368" cy="363236"/>
            <a:chOff x="126206" y="66675"/>
            <a:chExt cx="7753350" cy="1905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26206" y="66675"/>
              <a:ext cx="7753350" cy="1905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26" name="Picture 2" descr="Logo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06" y="66675"/>
              <a:ext cx="775335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Connector 11"/>
          <p:cNvCxnSpPr/>
          <p:nvPr/>
        </p:nvCxnSpPr>
        <p:spPr>
          <a:xfrm>
            <a:off x="456406" y="1066800"/>
            <a:ext cx="895278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pt-PT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eral@busyangelsscr.com" TargetMode="External"/><Relationship Id="rId2" Type="http://schemas.openxmlformats.org/officeDocument/2006/relationships/hyperlink" Target="http://www.busyangelsscr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20.gif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gif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206" y="2466974"/>
            <a:ext cx="7295714" cy="3019425"/>
          </a:xfrm>
        </p:spPr>
        <p:txBody>
          <a:bodyPr>
            <a:normAutofit/>
          </a:bodyPr>
          <a:lstStyle/>
          <a:p>
            <a:pPr algn="l"/>
            <a:r>
              <a:rPr lang="pt-PT" sz="4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pt-PT" sz="4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we are and how we have achieved it</a:t>
            </a:r>
            <a:endParaRPr lang="pt-PT" sz="4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95038" y="5486400"/>
            <a:ext cx="396176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26</a:t>
            </a:r>
            <a:r>
              <a:rPr lang="en-US" sz="2000" b="1" baseline="30000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0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September 2013</a:t>
            </a:r>
            <a:endParaRPr kumimoji="0" lang="en-US" sz="2400" b="1" i="0" u="none" strike="noStrike" kern="1200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-795" y="9524"/>
            <a:ext cx="9905208" cy="2433712"/>
            <a:chOff x="126206" y="66675"/>
            <a:chExt cx="7753350" cy="1905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26206" y="66675"/>
              <a:ext cx="7753350" cy="1905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9" name="Picture 2" descr="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06" y="66675"/>
              <a:ext cx="775335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037806" y="6172200"/>
            <a:ext cx="1905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7238" y="5467350"/>
            <a:ext cx="396176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FIN-EN meeting in </a:t>
            </a:r>
            <a:r>
              <a:rPr lang="pt-PT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Lisbon</a:t>
            </a:r>
            <a:endParaRPr kumimoji="0" lang="en-US" sz="2400" b="1" i="0" u="none" strike="noStrike" kern="1200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206" y="2895600"/>
            <a:ext cx="8686799" cy="3276600"/>
          </a:xfrm>
        </p:spPr>
        <p:txBody>
          <a:bodyPr>
            <a:normAutofit/>
          </a:bodyPr>
          <a:lstStyle/>
          <a:p>
            <a:pPr algn="l"/>
            <a:r>
              <a:rPr lang="pt-PT" sz="3300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Contacts: </a:t>
            </a:r>
            <a:r>
              <a:rPr lang="pt-PT" sz="33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PT" sz="33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PT" sz="33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Website: </a:t>
            </a:r>
            <a:r>
              <a:rPr lang="pt-PT" sz="33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www.busyangelsscr.com</a:t>
            </a:r>
            <a:r>
              <a:rPr lang="pt-PT" sz="33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PT" sz="33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PT" sz="33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pt-PT" sz="33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geral@busyangelsscr.com</a:t>
            </a:r>
            <a:r>
              <a:rPr lang="pt-PT" sz="33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PT" sz="33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PT" sz="33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Tel: Santiago Salazar | +351 966 677 677</a:t>
            </a:r>
            <a:endParaRPr lang="pt-PT" sz="33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-795" y="9524"/>
            <a:ext cx="9905208" cy="2433712"/>
            <a:chOff x="126206" y="66675"/>
            <a:chExt cx="7753350" cy="1905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26206" y="66675"/>
              <a:ext cx="7753350" cy="1905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9" name="Picture 2" descr="Logo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06" y="66675"/>
              <a:ext cx="775335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037806" y="6172200"/>
            <a:ext cx="1905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30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entagon 52"/>
          <p:cNvSpPr/>
          <p:nvPr/>
        </p:nvSpPr>
        <p:spPr>
          <a:xfrm>
            <a:off x="2437606" y="1454076"/>
            <a:ext cx="6970124" cy="4489523"/>
          </a:xfrm>
          <a:prstGeom prst="homePlate">
            <a:avLst>
              <a:gd name="adj" fmla="val 13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pt-PT" sz="1600" i="1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405" y="304800"/>
            <a:ext cx="9448007" cy="762000"/>
          </a:xfrm>
        </p:spPr>
        <p:txBody>
          <a:bodyPr>
            <a:noAutofit/>
          </a:bodyPr>
          <a:lstStyle/>
          <a:p>
            <a:pPr algn="l"/>
            <a:r>
              <a:rPr lang="pt-PT" sz="2400" dirty="0">
                <a:cs typeface="Arial" pitchFamily="34" charset="0"/>
              </a:rPr>
              <a:t>Busy Angels, born under COMPETE program </a:t>
            </a:r>
            <a:r>
              <a:rPr lang="pt-PT" sz="2400" dirty="0" smtClean="0">
                <a:cs typeface="Arial" pitchFamily="34" charset="0"/>
              </a:rPr>
              <a:t>initiative.</a:t>
            </a:r>
            <a:endParaRPr lang="pt-PT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F1F-3557-4D19-8625-92A14860DBF2}" type="slidenum">
              <a:rPr lang="pt-PT" sz="1300" smtClean="0"/>
              <a:pPr/>
              <a:t>2</a:t>
            </a:fld>
            <a:endParaRPr lang="pt-PT" sz="1300"/>
          </a:p>
        </p:txBody>
      </p:sp>
      <p:sp>
        <p:nvSpPr>
          <p:cNvPr id="20" name="Pentagon 19"/>
          <p:cNvSpPr/>
          <p:nvPr/>
        </p:nvSpPr>
        <p:spPr>
          <a:xfrm>
            <a:off x="2437606" y="2666999"/>
            <a:ext cx="3886200" cy="2133601"/>
          </a:xfrm>
          <a:prstGeom prst="homePlate">
            <a:avLst>
              <a:gd name="adj" fmla="val 0"/>
            </a:avLst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ysClr val="windowText" lastClr="000000"/>
                </a:solidFill>
              </a:rPr>
              <a:t>The </a:t>
            </a:r>
            <a:r>
              <a:rPr lang="en-US" b="1" dirty="0">
                <a:solidFill>
                  <a:sysClr val="windowText" lastClr="000000"/>
                </a:solidFill>
              </a:rPr>
              <a:t>participation in business angels organizations: FNAB and </a:t>
            </a:r>
            <a:r>
              <a:rPr lang="en-US" b="1" dirty="0" smtClean="0">
                <a:solidFill>
                  <a:sysClr val="windowText" lastClr="000000"/>
                </a:solidFill>
              </a:rPr>
              <a:t>APBA.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 smtClean="0">
              <a:solidFill>
                <a:sysClr val="windowText" lastClr="00000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ysClr val="windowText" lastClr="000000"/>
                </a:solidFill>
              </a:rPr>
              <a:t>Thanks </a:t>
            </a:r>
            <a:r>
              <a:rPr lang="en-US" b="1" dirty="0">
                <a:solidFill>
                  <a:sysClr val="windowText" lastClr="000000"/>
                </a:solidFill>
              </a:rPr>
              <a:t>to Public Administration vision and collaboration: QREN, COMPETE, PME </a:t>
            </a:r>
            <a:r>
              <a:rPr lang="en-US" b="1" dirty="0" err="1" smtClean="0">
                <a:solidFill>
                  <a:sysClr val="windowText" lastClr="000000"/>
                </a:solidFill>
              </a:rPr>
              <a:t>Investimentos</a:t>
            </a:r>
            <a:r>
              <a:rPr lang="en-US" b="1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33" name="Pentagon 32"/>
          <p:cNvSpPr/>
          <p:nvPr/>
        </p:nvSpPr>
        <p:spPr>
          <a:xfrm>
            <a:off x="456405" y="1454076"/>
            <a:ext cx="1905001" cy="4489523"/>
          </a:xfrm>
          <a:prstGeom prst="homePlate">
            <a:avLst>
              <a:gd name="adj" fmla="val 82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ysClr val="windowText" lastClr="000000"/>
                </a:solidFill>
              </a:rPr>
              <a:t>Busy Angels initial steps</a:t>
            </a:r>
            <a:endParaRPr lang="pt-PT" i="1" dirty="0">
              <a:solidFill>
                <a:sysClr val="windowText" lastClr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23806" y="2667000"/>
            <a:ext cx="2968090" cy="685799"/>
            <a:chOff x="6323806" y="2770413"/>
            <a:chExt cx="2968090" cy="685799"/>
          </a:xfrm>
        </p:grpSpPr>
        <p:sp>
          <p:nvSpPr>
            <p:cNvPr id="56" name="Pentagon 55"/>
            <p:cNvSpPr/>
            <p:nvPr/>
          </p:nvSpPr>
          <p:spPr>
            <a:xfrm>
              <a:off x="6323806" y="2770413"/>
              <a:ext cx="2968090" cy="685799"/>
            </a:xfrm>
            <a:prstGeom prst="homePlate">
              <a:avLst>
                <a:gd name="adj" fmla="val 13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pt-PT" sz="1600" i="1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" name="Picture 2" descr="http://apba.pt/images_banner/banner_01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47"/>
            <a:stretch/>
          </p:blipFill>
          <p:spPr bwMode="auto">
            <a:xfrm>
              <a:off x="8043875" y="2853757"/>
              <a:ext cx="794531" cy="519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www.fnaba.org/images/logo_fnaba_sit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075" y="2884714"/>
              <a:ext cx="84582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Pentagon 46"/>
          <p:cNvSpPr/>
          <p:nvPr/>
        </p:nvSpPr>
        <p:spPr>
          <a:xfrm>
            <a:off x="2437606" y="1524002"/>
            <a:ext cx="6970124" cy="914400"/>
          </a:xfrm>
          <a:prstGeom prst="homePlate">
            <a:avLst>
              <a:gd name="adj" fmla="val 0"/>
            </a:avLst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ysClr val="windowText" lastClr="000000"/>
                </a:solidFill>
              </a:rPr>
              <a:t>After some persistent attempts of two Founders: João Costa and </a:t>
            </a:r>
            <a:r>
              <a:rPr lang="en-US" b="1" dirty="0" smtClean="0">
                <a:solidFill>
                  <a:sysClr val="windowText" lastClr="000000"/>
                </a:solidFill>
              </a:rPr>
              <a:t>myself.</a:t>
            </a:r>
          </a:p>
        </p:txBody>
      </p:sp>
      <p:sp>
        <p:nvSpPr>
          <p:cNvPr id="51" name="Pentagon 50"/>
          <p:cNvSpPr/>
          <p:nvPr/>
        </p:nvSpPr>
        <p:spPr>
          <a:xfrm>
            <a:off x="2437606" y="5029199"/>
            <a:ext cx="6970124" cy="914400"/>
          </a:xfrm>
          <a:prstGeom prst="homePlate">
            <a:avLst>
              <a:gd name="adj" fmla="val 0"/>
            </a:avLst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ysClr val="windowText" lastClr="000000"/>
                </a:solidFill>
              </a:rPr>
              <a:t>Five business angels associated to create the investments company Busy </a:t>
            </a:r>
            <a:r>
              <a:rPr lang="en-US" b="1" dirty="0" smtClean="0">
                <a:solidFill>
                  <a:sysClr val="windowText" lastClr="000000"/>
                </a:solidFill>
              </a:rPr>
              <a:t>Angels.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1032" name="Picture 8" descr="PME Investimen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323806" y="3962400"/>
            <a:ext cx="2968090" cy="695325"/>
            <a:chOff x="6323806" y="3886200"/>
            <a:chExt cx="2968090" cy="695325"/>
          </a:xfrm>
        </p:grpSpPr>
        <p:sp>
          <p:nvSpPr>
            <p:cNvPr id="55" name="Pentagon 54"/>
            <p:cNvSpPr/>
            <p:nvPr/>
          </p:nvSpPr>
          <p:spPr>
            <a:xfrm>
              <a:off x="6323806" y="3895726"/>
              <a:ext cx="2968090" cy="685799"/>
            </a:xfrm>
            <a:prstGeom prst="homePlate">
              <a:avLst>
                <a:gd name="adj" fmla="val 13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pt-PT" sz="1600" i="1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2" name="Picture 4" descr="http://www.mcg.pt/uploads/cms/20110506165102_QREN_completo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040"/>
            <a:stretch/>
          </p:blipFill>
          <p:spPr bwMode="auto">
            <a:xfrm>
              <a:off x="6334125" y="3886200"/>
              <a:ext cx="2092062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portugalglobal.pt/PT/Internacionalizar/Comqueapoios/incentivosfinanceiros/PublishingImages/pmeInvest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0731" y="4010850"/>
              <a:ext cx="83999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23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405" y="304800"/>
            <a:ext cx="9448007" cy="7620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cs typeface="Arial" pitchFamily="34" charset="0"/>
              </a:rPr>
              <a:t>A young Enterprise with FULL TIME senior management, and international experience </a:t>
            </a:r>
            <a:r>
              <a:rPr lang="en-US" sz="2400" dirty="0" smtClean="0">
                <a:cs typeface="Arial" pitchFamily="34" charset="0"/>
              </a:rPr>
              <a:t>in </a:t>
            </a:r>
            <a:r>
              <a:rPr lang="en-US" sz="2400" dirty="0">
                <a:cs typeface="Arial" pitchFamily="34" charset="0"/>
              </a:rPr>
              <a:t>Industry, </a:t>
            </a:r>
            <a:r>
              <a:rPr lang="en-US" sz="2400" dirty="0" smtClean="0">
                <a:cs typeface="Arial" pitchFamily="34" charset="0"/>
              </a:rPr>
              <a:t>Banking </a:t>
            </a:r>
            <a:r>
              <a:rPr lang="en-US" sz="2400" dirty="0">
                <a:cs typeface="Arial" pitchFamily="34" charset="0"/>
              </a:rPr>
              <a:t>and Public </a:t>
            </a:r>
            <a:r>
              <a:rPr lang="en-US" sz="2400" dirty="0" smtClean="0">
                <a:cs typeface="Arial" pitchFamily="34" charset="0"/>
              </a:rPr>
              <a:t>sectors.</a:t>
            </a:r>
            <a:endParaRPr lang="pt-PT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F1F-3557-4D19-8625-92A14860DBF2}" type="slidenum">
              <a:rPr lang="pt-PT" sz="1300" smtClean="0"/>
              <a:pPr/>
              <a:t>3</a:t>
            </a:fld>
            <a:endParaRPr lang="pt-PT" sz="1300"/>
          </a:p>
        </p:txBody>
      </p:sp>
      <p:sp>
        <p:nvSpPr>
          <p:cNvPr id="33" name="Pentagon 32"/>
          <p:cNvSpPr/>
          <p:nvPr/>
        </p:nvSpPr>
        <p:spPr>
          <a:xfrm>
            <a:off x="456405" y="2438400"/>
            <a:ext cx="3733801" cy="3505199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>
              <a:solidFill>
                <a:sysClr val="windowText" lastClr="000000"/>
              </a:solidFill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4190206" y="1524002"/>
            <a:ext cx="1461831" cy="720000"/>
          </a:xfrm>
          <a:prstGeom prst="homePlate">
            <a:avLst>
              <a:gd name="adj" fmla="val 0"/>
            </a:avLst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ysClr val="windowText" lastClr="000000"/>
                </a:solidFill>
              </a:rPr>
              <a:t>+</a:t>
            </a:r>
          </a:p>
        </p:txBody>
      </p:sp>
      <p:pic>
        <p:nvPicPr>
          <p:cNvPr id="1032" name="Picture 8" descr="PME Investim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56286" y="1552825"/>
            <a:ext cx="3733920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PT" b="1" dirty="0">
                <a:solidFill>
                  <a:sysClr val="windowText" lastClr="000000"/>
                </a:solidFill>
              </a:rPr>
              <a:t>3</a:t>
            </a:r>
            <a:r>
              <a:rPr lang="pt-PT" b="1" dirty="0" smtClean="0">
                <a:solidFill>
                  <a:sysClr val="windowText" lastClr="000000"/>
                </a:solidFill>
              </a:rPr>
              <a:t> </a:t>
            </a:r>
            <a:r>
              <a:rPr lang="pt-PT" b="1" dirty="0">
                <a:solidFill>
                  <a:sysClr val="windowText" lastClr="000000"/>
                </a:solidFill>
              </a:rPr>
              <a:t>Shareholders and Board </a:t>
            </a:r>
            <a:r>
              <a:rPr lang="pt-PT" b="1" dirty="0" smtClean="0">
                <a:solidFill>
                  <a:sysClr val="windowText" lastClr="000000"/>
                </a:solidFill>
              </a:rPr>
              <a:t>Members with full or high dedication</a:t>
            </a:r>
            <a:endParaRPr lang="pt-PT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52037" y="1552825"/>
            <a:ext cx="3733920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PT" b="1" dirty="0">
                <a:solidFill>
                  <a:sysClr val="windowText" lastClr="000000"/>
                </a:solidFill>
              </a:rPr>
              <a:t>2</a:t>
            </a:r>
            <a:r>
              <a:rPr lang="pt-PT" b="1" dirty="0" smtClean="0">
                <a:solidFill>
                  <a:sysClr val="windowText" lastClr="000000"/>
                </a:solidFill>
              </a:rPr>
              <a:t> Shareholders with lower dedication</a:t>
            </a:r>
            <a:endParaRPr lang="pt-PT" b="1" dirty="0">
              <a:solidFill>
                <a:sysClr val="windowText" lastClr="000000"/>
              </a:solidFill>
            </a:endParaRPr>
          </a:p>
        </p:txBody>
      </p:sp>
      <p:pic>
        <p:nvPicPr>
          <p:cNvPr id="17" name="Picture 2" descr="C:\Users\user\Downloads\foto JC BA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0" y="2971800"/>
            <a:ext cx="57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congresso10.apdc.pt/imagedownload.aspx?schema=69bc2243-ffff-4151-b06a-a56f8b206c0b&amp;channel=85EA3D57-D28A-48E9-9BE5-4D5AE6CC96E3&amp;content_id=7B207431-1FE8-48EE-A9F5-61E0A7200157&amp;field=Fotografia&amp;lang=pt&amp;ver=1&amp;filetype=jpg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0" y="3924300"/>
            <a:ext cx="57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Santiago Salazar's profile photo"/>
          <p:cNvPicPr preferRelativeResize="0"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4"/>
          <a:stretch/>
        </p:blipFill>
        <p:spPr bwMode="auto">
          <a:xfrm>
            <a:off x="597920" y="4876800"/>
            <a:ext cx="57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entagon 23"/>
          <p:cNvSpPr/>
          <p:nvPr/>
        </p:nvSpPr>
        <p:spPr>
          <a:xfrm>
            <a:off x="1338150" y="3035829"/>
            <a:ext cx="2743320" cy="519942"/>
          </a:xfrm>
          <a:prstGeom prst="homePlate">
            <a:avLst>
              <a:gd name="adj" fmla="val 0"/>
            </a:avLst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ysClr val="windowText" lastClr="000000"/>
                </a:solidFill>
              </a:rPr>
              <a:t>João Costa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ysClr val="windowText" lastClr="000000"/>
                </a:solidFill>
              </a:rPr>
              <a:t>High Dedication</a:t>
            </a:r>
          </a:p>
        </p:txBody>
      </p:sp>
      <p:sp>
        <p:nvSpPr>
          <p:cNvPr id="25" name="Pentagon 24"/>
          <p:cNvSpPr/>
          <p:nvPr/>
        </p:nvSpPr>
        <p:spPr>
          <a:xfrm>
            <a:off x="1338150" y="3988329"/>
            <a:ext cx="2743320" cy="519942"/>
          </a:xfrm>
          <a:prstGeom prst="homePlate">
            <a:avLst>
              <a:gd name="adj" fmla="val 0"/>
            </a:avLst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ysClr val="windowText" lastClr="000000"/>
                </a:solidFill>
              </a:rPr>
              <a:t>Martinho</a:t>
            </a:r>
            <a:r>
              <a:rPr lang="en-US" b="1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</a:rPr>
              <a:t>Tojo</a:t>
            </a:r>
            <a:endParaRPr lang="en-US" b="1" dirty="0" smtClean="0">
              <a:solidFill>
                <a:sysClr val="windowText" lastClr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ysClr val="windowText" lastClr="000000"/>
                </a:solidFill>
              </a:rPr>
              <a:t>Full Dedication</a:t>
            </a:r>
          </a:p>
        </p:txBody>
      </p:sp>
      <p:sp>
        <p:nvSpPr>
          <p:cNvPr id="26" name="Pentagon 25"/>
          <p:cNvSpPr/>
          <p:nvPr/>
        </p:nvSpPr>
        <p:spPr>
          <a:xfrm>
            <a:off x="1370013" y="4940829"/>
            <a:ext cx="2743320" cy="519942"/>
          </a:xfrm>
          <a:prstGeom prst="homePlate">
            <a:avLst>
              <a:gd name="adj" fmla="val 0"/>
            </a:avLst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ysClr val="windowText" lastClr="000000"/>
                </a:solidFill>
              </a:rPr>
              <a:t>Santiago Salazar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ysClr val="windowText" lastClr="000000"/>
                </a:solidFill>
              </a:rPr>
              <a:t>Full Dedication</a:t>
            </a:r>
          </a:p>
        </p:txBody>
      </p:sp>
      <p:sp>
        <p:nvSpPr>
          <p:cNvPr id="27" name="Pentagon 26"/>
          <p:cNvSpPr/>
          <p:nvPr/>
        </p:nvSpPr>
        <p:spPr>
          <a:xfrm>
            <a:off x="5652037" y="2438400"/>
            <a:ext cx="3733801" cy="3505199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spcBef>
                <a:spcPts val="600"/>
              </a:spcBef>
              <a:spcAft>
                <a:spcPts val="600"/>
              </a:spcAft>
            </a:pPr>
            <a:r>
              <a:rPr lang="pt-PT" b="1" dirty="0" smtClean="0">
                <a:solidFill>
                  <a:sysClr val="windowText" lastClr="000000"/>
                </a:solidFill>
              </a:rPr>
              <a:t>Mira Amaral – CEO of Banco BIC</a:t>
            </a:r>
          </a:p>
          <a:p>
            <a:pPr marL="174625">
              <a:spcBef>
                <a:spcPts val="600"/>
              </a:spcBef>
              <a:spcAft>
                <a:spcPts val="600"/>
              </a:spcAft>
            </a:pPr>
            <a:r>
              <a:rPr lang="pt-PT" dirty="0" smtClean="0">
                <a:solidFill>
                  <a:sysClr val="windowText" lastClr="000000"/>
                </a:solidFill>
              </a:rPr>
              <a:t>Low Dedication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b="1" dirty="0">
              <a:solidFill>
                <a:sysClr val="windowText" lastClr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b="1" dirty="0" smtClean="0">
              <a:solidFill>
                <a:sysClr val="windowText" lastClr="000000"/>
              </a:solidFill>
            </a:endParaRPr>
          </a:p>
          <a:p>
            <a:pPr marL="174625">
              <a:spcBef>
                <a:spcPts val="600"/>
              </a:spcBef>
              <a:spcAft>
                <a:spcPts val="600"/>
              </a:spcAft>
            </a:pPr>
            <a:r>
              <a:rPr lang="pt-PT" b="1" dirty="0" smtClean="0">
                <a:solidFill>
                  <a:sysClr val="windowText" lastClr="000000"/>
                </a:solidFill>
              </a:rPr>
              <a:t>Jorge Santos – General Manager</a:t>
            </a:r>
          </a:p>
          <a:p>
            <a:pPr marL="174625">
              <a:spcBef>
                <a:spcPts val="600"/>
              </a:spcBef>
              <a:spcAft>
                <a:spcPts val="600"/>
              </a:spcAft>
            </a:pPr>
            <a:r>
              <a:rPr lang="pt-PT" dirty="0">
                <a:solidFill>
                  <a:sysClr val="windowText" lastClr="000000"/>
                </a:solidFill>
              </a:rPr>
              <a:t>Low Dedication</a:t>
            </a:r>
            <a:endParaRPr lang="pt-PT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405" y="304800"/>
            <a:ext cx="9448007" cy="762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cs typeface="Arial" pitchFamily="34" charset="0"/>
              </a:rPr>
              <a:t>Capitalized </a:t>
            </a:r>
            <a:r>
              <a:rPr lang="en-US" sz="2400" dirty="0">
                <a:cs typeface="Arial" pitchFamily="34" charset="0"/>
              </a:rPr>
              <a:t>and leveraged FROM ITS START, as a distinctive strategy from other angels </a:t>
            </a:r>
            <a:r>
              <a:rPr lang="en-US" sz="2400" dirty="0" smtClean="0">
                <a:cs typeface="Arial" pitchFamily="34" charset="0"/>
              </a:rPr>
              <a:t>investors.</a:t>
            </a:r>
            <a:endParaRPr lang="pt-PT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F1F-3557-4D19-8625-92A14860DBF2}" type="slidenum">
              <a:rPr lang="pt-PT" sz="1300" smtClean="0"/>
              <a:pPr/>
              <a:t>4</a:t>
            </a:fld>
            <a:endParaRPr lang="pt-PT" sz="1300"/>
          </a:p>
        </p:txBody>
      </p:sp>
      <p:pic>
        <p:nvPicPr>
          <p:cNvPr id="1032" name="Picture 8" descr="PME Investim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56286" y="3108611"/>
            <a:ext cx="2819520" cy="142524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PT" b="1" dirty="0" smtClean="0">
                <a:solidFill>
                  <a:schemeClr val="bg1"/>
                </a:solidFill>
              </a:rPr>
              <a:t>2,3 M€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PT" b="1" dirty="0" smtClean="0">
                <a:solidFill>
                  <a:schemeClr val="bg1"/>
                </a:solidFill>
              </a:rPr>
              <a:t>Total Direct Availabilities</a:t>
            </a:r>
            <a:endParaRPr lang="pt-PT" b="1" dirty="0">
              <a:solidFill>
                <a:schemeClr val="bg1"/>
              </a:solidFill>
            </a:endParaRPr>
          </a:p>
        </p:txBody>
      </p:sp>
      <p:cxnSp>
        <p:nvCxnSpPr>
          <p:cNvPr id="7" name="Elbow Connector 6"/>
          <p:cNvCxnSpPr>
            <a:stCxn id="13" idx="3"/>
            <a:endCxn id="14" idx="1"/>
          </p:cNvCxnSpPr>
          <p:nvPr/>
        </p:nvCxnSpPr>
        <p:spPr>
          <a:xfrm flipV="1">
            <a:off x="3275806" y="2000899"/>
            <a:ext cx="381000" cy="1820332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656806" y="1552824"/>
            <a:ext cx="3200400" cy="8961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PT" b="1" dirty="0" smtClean="0">
                <a:solidFill>
                  <a:sysClr val="windowText" lastClr="000000"/>
                </a:solidFill>
              </a:rPr>
              <a:t>1,1 M€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PT" dirty="0" smtClean="0">
                <a:solidFill>
                  <a:sysClr val="windowText" lastClr="000000"/>
                </a:solidFill>
              </a:rPr>
              <a:t>Shareholders Private Capital</a:t>
            </a:r>
            <a:endParaRPr lang="pt-PT" dirty="0">
              <a:solidFill>
                <a:sysClr val="windowText" lastClr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56806" y="2819300"/>
            <a:ext cx="3200400" cy="8961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PT" b="1" dirty="0" smtClean="0">
                <a:solidFill>
                  <a:sysClr val="windowText" lastClr="000000"/>
                </a:solidFill>
              </a:rPr>
              <a:t>0,5 M€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PT" dirty="0" smtClean="0">
                <a:solidFill>
                  <a:sysClr val="windowText" lastClr="000000"/>
                </a:solidFill>
              </a:rPr>
              <a:t>COMPETE financing to Busy Angels</a:t>
            </a:r>
            <a:endParaRPr lang="pt-PT" dirty="0">
              <a:solidFill>
                <a:sysClr val="windowText" lastClr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656806" y="4085776"/>
            <a:ext cx="3200400" cy="8961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PT" b="1" dirty="0" smtClean="0">
                <a:solidFill>
                  <a:sysClr val="windowText" lastClr="000000"/>
                </a:solidFill>
              </a:rPr>
              <a:t>0,5 M€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PT" dirty="0" smtClean="0">
                <a:solidFill>
                  <a:sysClr val="windowText" lastClr="000000"/>
                </a:solidFill>
              </a:rPr>
              <a:t>COMPETE financing to our participated PNV Capital</a:t>
            </a:r>
            <a:endParaRPr lang="pt-PT" dirty="0">
              <a:solidFill>
                <a:sysClr val="windowText" lastClr="00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656806" y="5352250"/>
            <a:ext cx="3200400" cy="8961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PT" b="1" dirty="0" smtClean="0">
                <a:solidFill>
                  <a:sysClr val="windowText" lastClr="000000"/>
                </a:solidFill>
              </a:rPr>
              <a:t>0,2 M€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PT" dirty="0" smtClean="0">
                <a:solidFill>
                  <a:sysClr val="windowText" lastClr="000000"/>
                </a:solidFill>
              </a:rPr>
              <a:t>Caixa BI participation in our participated PNV Capital</a:t>
            </a:r>
            <a:endParaRPr lang="pt-PT" dirty="0">
              <a:solidFill>
                <a:sysClr val="windowText" lastClr="000000"/>
              </a:solidFill>
            </a:endParaRPr>
          </a:p>
        </p:txBody>
      </p:sp>
      <p:cxnSp>
        <p:nvCxnSpPr>
          <p:cNvPr id="35" name="Elbow Connector 34"/>
          <p:cNvCxnSpPr>
            <a:stCxn id="13" idx="3"/>
            <a:endCxn id="30" idx="1"/>
          </p:cNvCxnSpPr>
          <p:nvPr/>
        </p:nvCxnSpPr>
        <p:spPr>
          <a:xfrm flipV="1">
            <a:off x="3275806" y="3267375"/>
            <a:ext cx="381000" cy="55385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3" idx="3"/>
            <a:endCxn id="31" idx="1"/>
          </p:cNvCxnSpPr>
          <p:nvPr/>
        </p:nvCxnSpPr>
        <p:spPr>
          <a:xfrm>
            <a:off x="3275806" y="3821231"/>
            <a:ext cx="381000" cy="71262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3" idx="3"/>
            <a:endCxn id="34" idx="1"/>
          </p:cNvCxnSpPr>
          <p:nvPr/>
        </p:nvCxnSpPr>
        <p:spPr>
          <a:xfrm>
            <a:off x="3275806" y="3821231"/>
            <a:ext cx="381000" cy="197909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6" name="Group 1035"/>
          <p:cNvGrpSpPr/>
          <p:nvPr/>
        </p:nvGrpSpPr>
        <p:grpSpPr>
          <a:xfrm>
            <a:off x="7324498" y="2925374"/>
            <a:ext cx="2231516" cy="684000"/>
            <a:chOff x="7324498" y="2939869"/>
            <a:chExt cx="2231516" cy="684000"/>
          </a:xfrm>
        </p:grpSpPr>
        <p:pic>
          <p:nvPicPr>
            <p:cNvPr id="46" name="Picture 4" descr="http://www.mcg.pt/uploads/cms/20110506165102_QREN_complet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67525"/>
            <a:stretch/>
          </p:blipFill>
          <p:spPr bwMode="auto">
            <a:xfrm>
              <a:off x="7324498" y="2939869"/>
              <a:ext cx="93121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8366995" y="3108611"/>
              <a:ext cx="1189019" cy="360000"/>
              <a:chOff x="126206" y="66675"/>
              <a:chExt cx="6291915" cy="19050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26206" y="66675"/>
                <a:ext cx="6291915" cy="1905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52" name="Picture 2" descr="Logo"/>
              <p:cNvPicPr>
                <a:picLocks noChangeAspect="1" noChangeArrowheads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849"/>
              <a:stretch/>
            </p:blipFill>
            <p:spPr bwMode="auto">
              <a:xfrm>
                <a:off x="126206" y="66675"/>
                <a:ext cx="6291915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37" name="Group 1036"/>
          <p:cNvGrpSpPr/>
          <p:nvPr/>
        </p:nvGrpSpPr>
        <p:grpSpPr>
          <a:xfrm>
            <a:off x="7340402" y="4191850"/>
            <a:ext cx="2199708" cy="684000"/>
            <a:chOff x="7324498" y="4191851"/>
            <a:chExt cx="2199708" cy="684000"/>
          </a:xfrm>
        </p:grpSpPr>
        <p:pic>
          <p:nvPicPr>
            <p:cNvPr id="53" name="Picture 4" descr="http://www.mcg.pt/uploads/cms/20110506165102_QREN_complet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66537"/>
            <a:stretch/>
          </p:blipFill>
          <p:spPr bwMode="auto">
            <a:xfrm>
              <a:off x="7324498" y="4191851"/>
              <a:ext cx="959531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PNV CAPITAL - Start Up &amp; Early Stage Capital para Empreendedore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2"/>
            <a:stretch/>
          </p:blipFill>
          <p:spPr bwMode="auto">
            <a:xfrm>
              <a:off x="8414746" y="4340493"/>
              <a:ext cx="1109460" cy="460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http://www.aroundknowledge.com/images/partners/caixa_b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06" y="5359793"/>
            <a:ext cx="1485900" cy="8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7845747" y="1817552"/>
            <a:ext cx="1189019" cy="36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7" name="Picture 2" descr="Logo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49"/>
          <a:stretch/>
        </p:blipFill>
        <p:spPr bwMode="auto">
          <a:xfrm>
            <a:off x="7845747" y="1820898"/>
            <a:ext cx="118901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405" y="304800"/>
            <a:ext cx="9448007" cy="7620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cs typeface="Arial" pitchFamily="34" charset="0"/>
              </a:rPr>
              <a:t>Engaged through CO INVESTMENTS with </a:t>
            </a:r>
            <a:r>
              <a:rPr lang="en-US" sz="2400" dirty="0" smtClean="0">
                <a:cs typeface="Arial" pitchFamily="34" charset="0"/>
              </a:rPr>
              <a:t>NATIONAL </a:t>
            </a:r>
            <a:r>
              <a:rPr lang="en-US" sz="2400" dirty="0">
                <a:cs typeface="Arial" pitchFamily="34" charset="0"/>
              </a:rPr>
              <a:t>and </a:t>
            </a:r>
            <a:r>
              <a:rPr lang="en-US" sz="2400" dirty="0" smtClean="0">
                <a:cs typeface="Arial" pitchFamily="34" charset="0"/>
              </a:rPr>
              <a:t/>
            </a:r>
            <a:br>
              <a:rPr lang="en-US" sz="2400" dirty="0" smtClean="0">
                <a:cs typeface="Arial" pitchFamily="34" charset="0"/>
              </a:rPr>
            </a:br>
            <a:r>
              <a:rPr lang="en-US" sz="2400" dirty="0" smtClean="0">
                <a:cs typeface="Arial" pitchFamily="34" charset="0"/>
              </a:rPr>
              <a:t>INTERNATIONAL Investors.</a:t>
            </a:r>
            <a:endParaRPr lang="pt-PT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F1F-3557-4D19-8625-92A14860DBF2}" type="slidenum">
              <a:rPr lang="pt-PT" sz="1300" smtClean="0"/>
              <a:pPr/>
              <a:t>5</a:t>
            </a:fld>
            <a:endParaRPr lang="pt-PT" sz="1300"/>
          </a:p>
        </p:txBody>
      </p:sp>
      <p:pic>
        <p:nvPicPr>
          <p:cNvPr id="1032" name="Picture 8" descr="PME Investim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12"/>
          <p:cNvSpPr/>
          <p:nvPr/>
        </p:nvSpPr>
        <p:spPr>
          <a:xfrm>
            <a:off x="456405" y="1143000"/>
            <a:ext cx="2819401" cy="2883912"/>
          </a:xfrm>
          <a:prstGeom prst="homePlate">
            <a:avLst>
              <a:gd name="adj" fmla="val 1149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PT" b="1" dirty="0" smtClean="0">
                <a:solidFill>
                  <a:schemeClr val="tx1"/>
                </a:solidFill>
              </a:rPr>
              <a:t>National Co Investors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solidFill>
                  <a:sysClr val="windowText" lastClr="000000"/>
                </a:solidFill>
              </a:rPr>
              <a:t>Almost </a:t>
            </a:r>
            <a:r>
              <a:rPr lang="en-US" i="1" dirty="0">
                <a:solidFill>
                  <a:sysClr val="windowText" lastClr="000000"/>
                </a:solidFill>
              </a:rPr>
              <a:t>3 Millions Euros from co investors complement our figures to a total investment footprint close to 5 Millions</a:t>
            </a:r>
            <a:r>
              <a:rPr lang="en-US" i="1" dirty="0" smtClean="0">
                <a:solidFill>
                  <a:sysClr val="windowText" lastClr="000000"/>
                </a:solidFill>
              </a:rPr>
              <a:t>.</a:t>
            </a:r>
            <a:endParaRPr lang="en-US" i="1" dirty="0">
              <a:solidFill>
                <a:sysClr val="windowText" lastClr="000000"/>
              </a:solidFill>
            </a:endParaRPr>
          </a:p>
        </p:txBody>
      </p:sp>
      <p:sp>
        <p:nvSpPr>
          <p:cNvPr id="41" name="Pentagon 40"/>
          <p:cNvSpPr/>
          <p:nvPr/>
        </p:nvSpPr>
        <p:spPr>
          <a:xfrm>
            <a:off x="456405" y="4191000"/>
            <a:ext cx="2819401" cy="2362200"/>
          </a:xfrm>
          <a:prstGeom prst="homePlate">
            <a:avLst>
              <a:gd name="adj" fmla="val 1149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PT" b="1" dirty="0" smtClean="0">
                <a:solidFill>
                  <a:schemeClr val="tx1"/>
                </a:solidFill>
              </a:rPr>
              <a:t>International Co Investors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ysClr val="windowText" lastClr="000000"/>
                </a:solidFill>
              </a:rPr>
              <a:t>4 Companies on internationalization course with foreign investors already participating from Spain, UK, Brazil and EEUU</a:t>
            </a:r>
            <a:r>
              <a:rPr lang="en-US" i="1" dirty="0" smtClean="0">
                <a:solidFill>
                  <a:sysClr val="windowText" lastClr="000000"/>
                </a:solidFill>
              </a:rPr>
              <a:t>.</a:t>
            </a:r>
            <a:endParaRPr lang="en-US" i="1" dirty="0">
              <a:solidFill>
                <a:sysClr val="windowText" lastClr="000000"/>
              </a:solidFill>
            </a:endParaRPr>
          </a:p>
        </p:txBody>
      </p:sp>
      <p:sp>
        <p:nvSpPr>
          <p:cNvPr id="42" name="Pentagon 41"/>
          <p:cNvSpPr/>
          <p:nvPr/>
        </p:nvSpPr>
        <p:spPr>
          <a:xfrm>
            <a:off x="2437606" y="1198724"/>
            <a:ext cx="6970124" cy="685798"/>
          </a:xfrm>
          <a:prstGeom prst="homePlate">
            <a:avLst>
              <a:gd name="adj" fmla="val 0"/>
            </a:avLst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i="1" u="sng" dirty="0" smtClean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04406" y="1435837"/>
            <a:ext cx="1566593" cy="1017332"/>
            <a:chOff x="3504406" y="1485600"/>
            <a:chExt cx="1566593" cy="1017332"/>
          </a:xfrm>
        </p:grpSpPr>
        <p:pic>
          <p:nvPicPr>
            <p:cNvPr id="45" name="Picture 4" descr="http://www.zonempresas.pt/criar-uma-empresa/noticias/PublishingImages/portugal_venture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81" b="22664"/>
            <a:stretch/>
          </p:blipFill>
          <p:spPr bwMode="auto">
            <a:xfrm>
              <a:off x="3504406" y="1485600"/>
              <a:ext cx="156659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3504406" y="2133600"/>
              <a:ext cx="1546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/>
                <a:t>4 projects</a:t>
              </a:r>
              <a:endParaRPr lang="pt-PT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10866" y="3058866"/>
            <a:ext cx="1533599" cy="978932"/>
            <a:chOff x="5556760" y="1592556"/>
            <a:chExt cx="1533599" cy="978932"/>
          </a:xfrm>
        </p:grpSpPr>
        <p:pic>
          <p:nvPicPr>
            <p:cNvPr id="44" name="Picture 2" descr="Espírito Santo Ventur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760" y="1592556"/>
              <a:ext cx="1533599" cy="648000"/>
            </a:xfrm>
            <a:prstGeom prst="rect">
              <a:avLst/>
            </a:prstGeom>
            <a:noFill/>
            <a:ln>
              <a:solidFill>
                <a:srgbClr val="69B41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5811974" y="2202156"/>
              <a:ext cx="1197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/>
                <a:t>3</a:t>
              </a:r>
              <a:r>
                <a:rPr lang="pt-PT" dirty="0" smtClean="0"/>
                <a:t> projects</a:t>
              </a:r>
              <a:endParaRPr lang="pt-PT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11343" y="2201792"/>
            <a:ext cx="1562522" cy="1074808"/>
            <a:chOff x="7580684" y="1665516"/>
            <a:chExt cx="1562522" cy="1074808"/>
          </a:xfrm>
        </p:grpSpPr>
        <p:pic>
          <p:nvPicPr>
            <p:cNvPr id="59" name="Picture 6" descr="PNV CAPITAL - Start Up &amp; Early Stage Capital para Empreendedore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2"/>
            <a:stretch/>
          </p:blipFill>
          <p:spPr bwMode="auto">
            <a:xfrm>
              <a:off x="7580684" y="1665516"/>
              <a:ext cx="1562522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7885484" y="2370992"/>
              <a:ext cx="1257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4 projects</a:t>
              </a:r>
              <a:endParaRPr lang="pt-PT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50297" y="1493137"/>
            <a:ext cx="1498136" cy="902732"/>
            <a:chOff x="4190206" y="2873830"/>
            <a:chExt cx="1498136" cy="902732"/>
          </a:xfrm>
        </p:grpSpPr>
        <p:pic>
          <p:nvPicPr>
            <p:cNvPr id="47" name="Picture 8" descr="EggNest Buisiness Ignition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69"/>
            <a:stretch/>
          </p:blipFill>
          <p:spPr bwMode="auto">
            <a:xfrm>
              <a:off x="4190206" y="2873830"/>
              <a:ext cx="1498136" cy="436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4422644" y="3407230"/>
              <a:ext cx="1033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1 project</a:t>
              </a:r>
              <a:endParaRPr lang="pt-PT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63721" y="3058866"/>
            <a:ext cx="1832670" cy="968046"/>
            <a:chOff x="7118574" y="2808516"/>
            <a:chExt cx="1832670" cy="968046"/>
          </a:xfrm>
        </p:grpSpPr>
        <p:sp>
          <p:nvSpPr>
            <p:cNvPr id="48" name="Rectangle 47"/>
            <p:cNvSpPr/>
            <p:nvPr/>
          </p:nvSpPr>
          <p:spPr>
            <a:xfrm>
              <a:off x="7118574" y="2808516"/>
              <a:ext cx="1832670" cy="542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pt-PT" b="1" dirty="0" smtClean="0">
                  <a:solidFill>
                    <a:schemeClr val="tx1"/>
                  </a:solidFill>
                </a:rPr>
                <a:t>Shilling Capital Partners</a:t>
              </a:r>
              <a:endParaRPr lang="pt-PT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80684" y="3407230"/>
              <a:ext cx="1033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1 project</a:t>
              </a:r>
              <a:endParaRPr lang="pt-PT" dirty="0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456405" y="4105275"/>
            <a:ext cx="861060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3733006" y="5105400"/>
            <a:ext cx="4752000" cy="576000"/>
            <a:chOff x="3329711" y="5968800"/>
            <a:chExt cx="4213295" cy="432000"/>
          </a:xfrm>
        </p:grpSpPr>
        <p:pic>
          <p:nvPicPr>
            <p:cNvPr id="4098" name="Picture 2" descr="http://upload.wikimedia.org/wikipedia/en/thumb/9/9a/Flag_of_Spain.svg/750px-Flag_of_Spain.svg.png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711" y="5968800"/>
              <a:ext cx="720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://4.bp.blogspot.com/-2vPORcGGqNA/UE2qM62eBzI/AAAAAAAAASg/ajVU4exDD0s/s1600/Brazil-National-Flag.jpg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143" y="5968800"/>
              <a:ext cx="720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http://resources.woodlands-junior.kent.sch.uk/customs/images/uk.jpg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575" y="5968800"/>
              <a:ext cx="720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http://www.stjohnofgodvocation.ie/assets/images/the%20world/usaflag.gif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3006" y="5968800"/>
              <a:ext cx="720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68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405" y="304800"/>
            <a:ext cx="9448007" cy="76200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Committed with and profiting from Portuguese </a:t>
            </a:r>
            <a:r>
              <a:rPr lang="en-US" sz="2400" dirty="0" smtClean="0"/>
              <a:t>START UP ECOSYSTEM.</a:t>
            </a:r>
            <a:endParaRPr lang="pt-PT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F1F-3557-4D19-8625-92A14860DBF2}" type="slidenum">
              <a:rPr lang="pt-PT" sz="1300" smtClean="0"/>
              <a:pPr/>
              <a:t>6</a:t>
            </a:fld>
            <a:endParaRPr lang="pt-PT" sz="1300"/>
          </a:p>
        </p:txBody>
      </p:sp>
      <p:pic>
        <p:nvPicPr>
          <p:cNvPr id="1032" name="Picture 8" descr="PME Investim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Pentagon 41"/>
          <p:cNvSpPr/>
          <p:nvPr/>
        </p:nvSpPr>
        <p:spPr>
          <a:xfrm>
            <a:off x="456404" y="1524002"/>
            <a:ext cx="8951325" cy="685798"/>
          </a:xfrm>
          <a:prstGeom prst="homePlate">
            <a:avLst>
              <a:gd name="adj" fmla="val 0"/>
            </a:avLst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ysClr val="windowText" lastClr="000000"/>
                </a:solidFill>
              </a:rPr>
              <a:t>Business angels organizations member and APBA board.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ysClr val="windowText" lastClr="000000"/>
                </a:solidFill>
              </a:rPr>
              <a:t>Portugal Ventures Ignition Capital Network partner.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ysClr val="windowText" lastClr="000000"/>
                </a:solidFill>
              </a:rPr>
              <a:t>Start up Portugal Association board.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ysClr val="windowText" lastClr="000000"/>
                </a:solidFill>
              </a:rPr>
              <a:t>Projects invested from most relevant incubators and accelerators entities: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b="1" dirty="0" smtClean="0">
                <a:solidFill>
                  <a:sysClr val="windowText" lastClr="000000"/>
                </a:solidFill>
              </a:rPr>
              <a:t>	- </a:t>
            </a:r>
            <a:r>
              <a:rPr lang="en-US" b="1" dirty="0">
                <a:solidFill>
                  <a:sysClr val="windowText" lastClr="000000"/>
                </a:solidFill>
              </a:rPr>
              <a:t>Start up </a:t>
            </a:r>
            <a:r>
              <a:rPr lang="en-US" b="1" dirty="0" err="1">
                <a:solidFill>
                  <a:sysClr val="windowText" lastClr="000000"/>
                </a:solidFill>
              </a:rPr>
              <a:t>Lisboa</a:t>
            </a:r>
            <a:r>
              <a:rPr lang="en-US" b="1" dirty="0" smtClean="0">
                <a:solidFill>
                  <a:sysClr val="windowText" lastClr="000000"/>
                </a:solidFill>
              </a:rPr>
              <a:t>.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b="1" dirty="0">
                <a:solidFill>
                  <a:sysClr val="windowText" lastClr="000000"/>
                </a:solidFill>
              </a:rPr>
              <a:t>	</a:t>
            </a:r>
            <a:r>
              <a:rPr lang="en-US" b="1" dirty="0" smtClean="0">
                <a:solidFill>
                  <a:sysClr val="windowText" lastClr="000000"/>
                </a:solidFill>
              </a:rPr>
              <a:t>- </a:t>
            </a:r>
            <a:r>
              <a:rPr lang="en-US" b="1" dirty="0">
                <a:solidFill>
                  <a:sysClr val="windowText" lastClr="000000"/>
                </a:solidFill>
              </a:rPr>
              <a:t>Institute Pedro </a:t>
            </a:r>
            <a:r>
              <a:rPr lang="en-US" b="1" dirty="0" err="1">
                <a:solidFill>
                  <a:sysClr val="windowText" lastClr="000000"/>
                </a:solidFill>
              </a:rPr>
              <a:t>Nunes</a:t>
            </a:r>
            <a:r>
              <a:rPr lang="en-US" b="1" dirty="0">
                <a:solidFill>
                  <a:sysClr val="windowText" lastClr="000000"/>
                </a:solidFill>
              </a:rPr>
              <a:t> at Coimbra</a:t>
            </a:r>
            <a:r>
              <a:rPr lang="en-US" b="1" dirty="0" smtClean="0">
                <a:solidFill>
                  <a:sysClr val="windowText" lastClr="000000"/>
                </a:solidFill>
              </a:rPr>
              <a:t>.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b="1" dirty="0">
                <a:solidFill>
                  <a:sysClr val="windowText" lastClr="000000"/>
                </a:solidFill>
              </a:rPr>
              <a:t>	</a:t>
            </a:r>
            <a:r>
              <a:rPr lang="en-US" b="1" dirty="0" smtClean="0">
                <a:solidFill>
                  <a:sysClr val="windowText" lastClr="000000"/>
                </a:solidFill>
              </a:rPr>
              <a:t>- </a:t>
            </a:r>
            <a:r>
              <a:rPr lang="en-US" b="1" dirty="0">
                <a:solidFill>
                  <a:sysClr val="windowText" lastClr="000000"/>
                </a:solidFill>
              </a:rPr>
              <a:t>Beta </a:t>
            </a:r>
            <a:r>
              <a:rPr lang="en-US" b="1" dirty="0" err="1">
                <a:solidFill>
                  <a:sysClr val="windowText" lastClr="000000"/>
                </a:solidFill>
              </a:rPr>
              <a:t>i</a:t>
            </a:r>
            <a:r>
              <a:rPr lang="en-US" b="1" dirty="0">
                <a:solidFill>
                  <a:sysClr val="windowText" lastClr="000000"/>
                </a:solidFill>
              </a:rPr>
              <a:t> Start </a:t>
            </a:r>
            <a:r>
              <a:rPr lang="en-US" b="1" dirty="0" err="1">
                <a:solidFill>
                  <a:sysClr val="windowText" lastClr="000000"/>
                </a:solidFill>
              </a:rPr>
              <a:t>Lisboa</a:t>
            </a:r>
            <a:r>
              <a:rPr lang="en-US" b="1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5122" name="Picture 2" descr="http://startuplisboa.com/sites/default/files/logo2-c%C3%B3pi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23431" r="7793" b="26679"/>
          <a:stretch/>
        </p:blipFill>
        <p:spPr bwMode="auto">
          <a:xfrm>
            <a:off x="6095206" y="3850821"/>
            <a:ext cx="1709928" cy="6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creditaportugal.pt/concurso-inovportugal/LogosInovPortugal/Parceiros/institutopedronu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70" y="4810125"/>
            <a:ext cx="1600200" cy="60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desacordo.net/wp-content/uploads/2012/02/Beta-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2" y="5715000"/>
            <a:ext cx="1676400" cy="5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3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405" y="304800"/>
            <a:ext cx="9448007" cy="7620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cs typeface="Arial" pitchFamily="34" charset="0"/>
              </a:rPr>
              <a:t>A transversely portfolio </a:t>
            </a:r>
            <a:r>
              <a:rPr lang="en-US" sz="2400" dirty="0" smtClean="0">
                <a:cs typeface="Arial" pitchFamily="34" charset="0"/>
              </a:rPr>
              <a:t>through </a:t>
            </a:r>
            <a:r>
              <a:rPr lang="en-US" sz="2400" dirty="0">
                <a:cs typeface="Arial" pitchFamily="34" charset="0"/>
              </a:rPr>
              <a:t>the </a:t>
            </a:r>
            <a:r>
              <a:rPr lang="en-US" sz="2400" dirty="0" smtClean="0">
                <a:cs typeface="Arial" pitchFamily="34" charset="0"/>
              </a:rPr>
              <a:t>economy </a:t>
            </a:r>
            <a:r>
              <a:rPr lang="en-US" sz="2400" dirty="0">
                <a:cs typeface="Arial" pitchFamily="34" charset="0"/>
              </a:rPr>
              <a:t>instead of </a:t>
            </a:r>
            <a:r>
              <a:rPr lang="en-US" sz="2400" dirty="0" smtClean="0">
                <a:cs typeface="Arial" pitchFamily="34" charset="0"/>
              </a:rPr>
              <a:t>VERTICAL </a:t>
            </a:r>
            <a:r>
              <a:rPr lang="en-US" sz="2400" dirty="0">
                <a:cs typeface="Arial" pitchFamily="34" charset="0"/>
              </a:rPr>
              <a:t>i</a:t>
            </a:r>
            <a:r>
              <a:rPr lang="en-US" sz="2400" dirty="0" smtClean="0">
                <a:cs typeface="Arial" pitchFamily="34" charset="0"/>
              </a:rPr>
              <a:t>ndustries</a:t>
            </a:r>
            <a:endParaRPr lang="pt-PT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F1F-3557-4D19-8625-92A14860DBF2}" type="slidenum">
              <a:rPr lang="pt-PT" sz="1300" smtClean="0"/>
              <a:pPr/>
              <a:t>7</a:t>
            </a:fld>
            <a:endParaRPr lang="pt-PT" sz="1300"/>
          </a:p>
        </p:txBody>
      </p:sp>
      <p:sp>
        <p:nvSpPr>
          <p:cNvPr id="20" name="Pentagon 19"/>
          <p:cNvSpPr/>
          <p:nvPr/>
        </p:nvSpPr>
        <p:spPr>
          <a:xfrm>
            <a:off x="532606" y="1295400"/>
            <a:ext cx="8876586" cy="320040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ysClr val="windowText" lastClr="000000"/>
                </a:solidFill>
              </a:rPr>
              <a:t>Energy.</a:t>
            </a:r>
            <a:endParaRPr lang="en-US" sz="1600" dirty="0">
              <a:solidFill>
                <a:sysClr val="windowText" lastClr="00000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</a:rPr>
              <a:t>Information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systems </a:t>
            </a:r>
            <a:r>
              <a:rPr lang="en-US" sz="1600" dirty="0">
                <a:solidFill>
                  <a:sysClr val="windowText" lastClr="000000"/>
                </a:solidFill>
              </a:rPr>
              <a:t>cloud computing.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ysClr val="windowText" lastClr="000000"/>
                </a:solidFill>
              </a:rPr>
              <a:t>Ibero</a:t>
            </a:r>
            <a:r>
              <a:rPr lang="en-US" sz="1600" dirty="0">
                <a:solidFill>
                  <a:sysClr val="windowText" lastClr="000000"/>
                </a:solidFill>
              </a:rPr>
              <a:t> American world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financial </a:t>
            </a:r>
            <a:r>
              <a:rPr lang="en-US" sz="1600" dirty="0">
                <a:solidFill>
                  <a:sysClr val="windowText" lastClr="000000"/>
                </a:solidFill>
              </a:rPr>
              <a:t>and M&amp;A premium web information.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</a:rPr>
              <a:t>Technological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marketing </a:t>
            </a:r>
            <a:r>
              <a:rPr lang="en-US" sz="1600" dirty="0">
                <a:solidFill>
                  <a:sysClr val="windowText" lastClr="000000"/>
                </a:solidFill>
              </a:rPr>
              <a:t>products.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ysClr val="windowText" lastClr="000000"/>
                </a:solidFill>
              </a:rPr>
              <a:t>Planing</a:t>
            </a:r>
            <a:r>
              <a:rPr lang="en-US" sz="1600" dirty="0">
                <a:solidFill>
                  <a:sysClr val="windowText" lastClr="000000"/>
                </a:solidFill>
              </a:rPr>
              <a:t> and optimization tax web support.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</a:rPr>
              <a:t>Employment web market for current tasks services.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</a:rPr>
              <a:t>Education.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</a:rPr>
              <a:t>New protective sport materials applications.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</a:rPr>
              <a:t>Cellular therapy leukemia treatment development.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</a:rPr>
              <a:t>Cosmetic and medical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laser </a:t>
            </a:r>
            <a:r>
              <a:rPr lang="en-US" sz="1600" dirty="0">
                <a:solidFill>
                  <a:sysClr val="windowText" lastClr="000000"/>
                </a:solidFill>
              </a:rPr>
              <a:t>based delivery trough the skin.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</a:rPr>
              <a:t>Integrated support for non profit organizations.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</a:rPr>
              <a:t>Social commerce market place.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</a:rPr>
              <a:t>Virtual relation ships over real time 3D maps.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</a:rPr>
              <a:t>Medical tourism to Portugal.</a:t>
            </a:r>
            <a:endParaRPr lang="pt-PT" sz="1600" i="1" dirty="0">
              <a:solidFill>
                <a:sysClr val="windowText" lastClr="000000"/>
              </a:solidFill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532606" y="4724400"/>
            <a:ext cx="8876586" cy="167640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pt-PT" sz="1600" i="1" dirty="0">
              <a:solidFill>
                <a:sysClr val="windowText" lastClr="000000"/>
              </a:solidFill>
            </a:endParaRPr>
          </a:p>
        </p:txBody>
      </p:sp>
      <p:pic>
        <p:nvPicPr>
          <p:cNvPr id="14" name="Picture 2" descr="http://www.laserleap.com/img/logo-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06" y="5105400"/>
            <a:ext cx="928839" cy="38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bewarket.com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3" y="5871950"/>
            <a:ext cx="1193933" cy="3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npakt - Social Awareness Hu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06" y="5029200"/>
            <a:ext cx="790575" cy="26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youbeq.com/sites/all/themes/themeyoubeq/images/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14" y="4876800"/>
            <a:ext cx="484909" cy="36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ites.google.com/a/busyangelsscr.com/busyangelssgps/_/rsrc/1352220274976/config/Nova%20imagem%20%282%2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06" y="4917879"/>
            <a:ext cx="528672" cy="64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vivapower.pt/wp-content/themes/vivapower/images/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06" y="4892861"/>
            <a:ext cx="950224" cy="4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11667" r="68745" b="80833"/>
          <a:stretch/>
        </p:blipFill>
        <p:spPr bwMode="auto">
          <a:xfrm>
            <a:off x="2818606" y="5935050"/>
            <a:ext cx="1066800" cy="25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t="8194" r="83203" b="83750"/>
          <a:stretch/>
        </p:blipFill>
        <p:spPr bwMode="auto">
          <a:xfrm>
            <a:off x="6180931" y="5819775"/>
            <a:ext cx="828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s://sites.google.com/a/busyangelsscr.com/busyangelssgps/_/rsrc/1357145579314/config/logoimpress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6"/>
          <a:stretch/>
        </p:blipFill>
        <p:spPr bwMode="auto">
          <a:xfrm>
            <a:off x="8305467" y="5947930"/>
            <a:ext cx="761539" cy="30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static.wixstatic.com/media/b21914_f7569f319898fecaeecbbed1a753c844.png_srz_144_54_75_22_0.50_1.20_0.00_png_srz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7" y="5108673"/>
            <a:ext cx="1210469" cy="45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TR - Transaction Track Reco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45" y="5917009"/>
            <a:ext cx="942861" cy="40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sites.google.com/a/busyangelsscr.com/busyangelssgps/_/rsrc/1359408131804/config/zaask_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35" y="5358448"/>
            <a:ext cx="890028" cy="44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640" y="5016461"/>
            <a:ext cx="805766" cy="3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sites.google.com/a/busyangelsscr.com/busyangels-sgps-en/_/rsrc/1378390455117/portfolio/06-28-13-10-20logo_200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06" y="5619163"/>
            <a:ext cx="1143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405" y="304800"/>
            <a:ext cx="9448007" cy="76200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Definitive </a:t>
            </a:r>
            <a:r>
              <a:rPr lang="en-US" sz="2400" dirty="0" smtClean="0"/>
              <a:t>merits </a:t>
            </a:r>
            <a:r>
              <a:rPr lang="en-US" sz="2400" dirty="0"/>
              <a:t>and results from </a:t>
            </a:r>
            <a:r>
              <a:rPr lang="en-US" sz="2400" dirty="0" smtClean="0"/>
              <a:t>PUBLIC CO INVESTMENT.</a:t>
            </a:r>
            <a:endParaRPr lang="pt-PT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F1F-3557-4D19-8625-92A14860DBF2}" type="slidenum">
              <a:rPr lang="pt-PT" sz="1300" smtClean="0"/>
              <a:pPr/>
              <a:t>8</a:t>
            </a:fld>
            <a:endParaRPr lang="pt-PT" sz="1300"/>
          </a:p>
        </p:txBody>
      </p:sp>
      <p:pic>
        <p:nvPicPr>
          <p:cNvPr id="1032" name="Picture 8" descr="PME Investim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Pentagon 41"/>
          <p:cNvSpPr/>
          <p:nvPr/>
        </p:nvSpPr>
        <p:spPr>
          <a:xfrm>
            <a:off x="456405" y="1295400"/>
            <a:ext cx="1981202" cy="342899"/>
          </a:xfrm>
          <a:prstGeom prst="homePlate">
            <a:avLst>
              <a:gd name="adj" fmla="val 0"/>
            </a:avLst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u="sng" dirty="0" smtClean="0">
                <a:solidFill>
                  <a:sysClr val="windowText" lastClr="000000"/>
                </a:solidFill>
              </a:rPr>
              <a:t>Lessons Learned:</a:t>
            </a:r>
            <a:endParaRPr lang="en-US" sz="2000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32606" y="1752600"/>
            <a:ext cx="8875124" cy="4648200"/>
          </a:xfrm>
          <a:prstGeom prst="homePlate">
            <a:avLst>
              <a:gd name="adj" fmla="val 0"/>
            </a:avLst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>
              <a:spcBef>
                <a:spcPts val="900"/>
              </a:spcBef>
              <a:spcAft>
                <a:spcPts val="900"/>
              </a:spcAft>
              <a:buClr>
                <a:srgbClr val="69B41E"/>
              </a:buClr>
              <a:buSzPct val="133000"/>
              <a:buFont typeface="Wingdings" panose="05000000000000000000" pitchFamily="2" charset="2"/>
              <a:buChar char="þ"/>
            </a:pPr>
            <a:r>
              <a:rPr lang="en-US" dirty="0">
                <a:solidFill>
                  <a:sysClr val="windowText" lastClr="000000"/>
                </a:solidFill>
              </a:rPr>
              <a:t>No doubts, all presented before </a:t>
            </a:r>
            <a:r>
              <a:rPr lang="en-US" dirty="0" smtClean="0">
                <a:solidFill>
                  <a:sysClr val="windowText" lastClr="000000"/>
                </a:solidFill>
              </a:rPr>
              <a:t>should </a:t>
            </a:r>
            <a:r>
              <a:rPr lang="en-US" dirty="0">
                <a:solidFill>
                  <a:sysClr val="windowText" lastClr="000000"/>
                </a:solidFill>
              </a:rPr>
              <a:t>not be possible without that policy.</a:t>
            </a:r>
          </a:p>
          <a:p>
            <a:pPr marL="361950" indent="-361950">
              <a:spcBef>
                <a:spcPts val="900"/>
              </a:spcBef>
              <a:spcAft>
                <a:spcPts val="900"/>
              </a:spcAft>
              <a:buClr>
                <a:srgbClr val="69B41E"/>
              </a:buClr>
              <a:buSzPct val="133000"/>
              <a:buFont typeface="Wingdings" panose="05000000000000000000" pitchFamily="2" charset="2"/>
              <a:buChar char="þ"/>
            </a:pPr>
            <a:r>
              <a:rPr lang="en-US" dirty="0">
                <a:solidFill>
                  <a:sysClr val="windowText" lastClr="000000"/>
                </a:solidFill>
              </a:rPr>
              <a:t>Our own constitution as a Company, instead of being disperse individuals angels, was catalyzed by the COMPETE Program.</a:t>
            </a:r>
          </a:p>
          <a:p>
            <a:pPr marL="361950" indent="-361950">
              <a:spcBef>
                <a:spcPts val="900"/>
              </a:spcBef>
              <a:spcAft>
                <a:spcPts val="900"/>
              </a:spcAft>
              <a:buClr>
                <a:srgbClr val="69B41E"/>
              </a:buClr>
              <a:buSzPct val="133000"/>
              <a:buFont typeface="Wingdings" panose="05000000000000000000" pitchFamily="2" charset="2"/>
              <a:buChar char="þ"/>
            </a:pPr>
            <a:r>
              <a:rPr lang="en-US" dirty="0">
                <a:solidFill>
                  <a:sysClr val="windowText" lastClr="000000"/>
                </a:solidFill>
              </a:rPr>
              <a:t>Financing COMPETE assignments were multiply versus 5 in the total investment effort, some international, in 14 new Companies contributing for employment and business in Portuguese economy.</a:t>
            </a:r>
          </a:p>
          <a:p>
            <a:pPr marL="361950" indent="-361950">
              <a:spcBef>
                <a:spcPts val="900"/>
              </a:spcBef>
              <a:spcAft>
                <a:spcPts val="900"/>
              </a:spcAft>
              <a:buClr>
                <a:srgbClr val="69B41E"/>
              </a:buClr>
              <a:buSzPct val="133000"/>
              <a:buFont typeface="Wingdings" panose="05000000000000000000" pitchFamily="2" charset="2"/>
              <a:buChar char="þ"/>
            </a:pPr>
            <a:r>
              <a:rPr lang="en-US" dirty="0">
                <a:solidFill>
                  <a:sysClr val="windowText" lastClr="000000"/>
                </a:solidFill>
              </a:rPr>
              <a:t>Own private angels Capital upfront was crucial for us (to manage only others public risk can be less committed).</a:t>
            </a:r>
          </a:p>
          <a:p>
            <a:pPr marL="361950" indent="-361950">
              <a:spcBef>
                <a:spcPts val="900"/>
              </a:spcBef>
              <a:spcAft>
                <a:spcPts val="900"/>
              </a:spcAft>
              <a:buClr>
                <a:srgbClr val="69B41E"/>
              </a:buClr>
              <a:buSzPct val="133000"/>
              <a:buFont typeface="Wingdings" panose="05000000000000000000" pitchFamily="2" charset="2"/>
              <a:buChar char="þ"/>
            </a:pPr>
            <a:r>
              <a:rPr lang="en-US" dirty="0">
                <a:solidFill>
                  <a:sysClr val="windowText" lastClr="000000"/>
                </a:solidFill>
              </a:rPr>
              <a:t>Some full time dedication was unavoidable. This is not a hobby. This a real hard responsible profession.</a:t>
            </a:r>
          </a:p>
          <a:p>
            <a:pPr marL="361950" indent="-361950">
              <a:spcBef>
                <a:spcPts val="900"/>
              </a:spcBef>
              <a:spcAft>
                <a:spcPts val="900"/>
              </a:spcAft>
              <a:buClr>
                <a:srgbClr val="69B41E"/>
              </a:buClr>
              <a:buSzPct val="133000"/>
              <a:buFont typeface="Wingdings" panose="05000000000000000000" pitchFamily="2" charset="2"/>
              <a:buChar char="þ"/>
            </a:pPr>
            <a:r>
              <a:rPr lang="en-US" dirty="0">
                <a:solidFill>
                  <a:sysClr val="windowText" lastClr="000000"/>
                </a:solidFill>
              </a:rPr>
              <a:t>New enters and new Program releases </a:t>
            </a:r>
            <a:r>
              <a:rPr lang="en-US" dirty="0" smtClean="0">
                <a:solidFill>
                  <a:sysClr val="windowText" lastClr="000000"/>
                </a:solidFill>
              </a:rPr>
              <a:t>should </a:t>
            </a:r>
            <a:r>
              <a:rPr lang="en-US" dirty="0">
                <a:solidFill>
                  <a:sysClr val="windowText" lastClr="000000"/>
                </a:solidFill>
              </a:rPr>
              <a:t>be aware of that in order to don't be frustrated.</a:t>
            </a:r>
            <a:endParaRPr lang="en-US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405" y="304800"/>
            <a:ext cx="8934001" cy="76200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Recommendations to further PUBLIC CO INVESTMENT funds initiatives </a:t>
            </a:r>
            <a:r>
              <a:rPr lang="en-US" sz="2400" dirty="0" smtClean="0"/>
              <a:t> (</a:t>
            </a:r>
            <a:r>
              <a:rPr lang="en-US" sz="2400" dirty="0"/>
              <a:t>2014-2020).</a:t>
            </a:r>
            <a:endParaRPr lang="pt-PT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F1F-3557-4D19-8625-92A14860DBF2}" type="slidenum">
              <a:rPr lang="pt-PT" sz="1300" smtClean="0"/>
              <a:pPr/>
              <a:t>9</a:t>
            </a:fld>
            <a:endParaRPr lang="pt-PT" sz="1300"/>
          </a:p>
        </p:txBody>
      </p:sp>
      <p:pic>
        <p:nvPicPr>
          <p:cNvPr id="1032" name="Picture 8" descr="PME Investim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>
          <a:xfrm>
            <a:off x="1218406" y="1674000"/>
            <a:ext cx="8172000" cy="612000"/>
          </a:xfrm>
          <a:prstGeom prst="homePlate">
            <a:avLst>
              <a:gd name="adj" fmla="val 0"/>
            </a:avLst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900"/>
              </a:spcBef>
              <a:spcAft>
                <a:spcPts val="900"/>
              </a:spcAft>
              <a:buClr>
                <a:srgbClr val="69B41E"/>
              </a:buClr>
              <a:buSzPct val="133000"/>
            </a:pPr>
            <a:r>
              <a:rPr lang="en-US" b="1" dirty="0">
                <a:solidFill>
                  <a:sysClr val="windowText" lastClr="000000"/>
                </a:solidFill>
              </a:rPr>
              <a:t>New angels round investments will be needed for merit Projects in course</a:t>
            </a:r>
            <a:r>
              <a:rPr lang="en-US" b="1" dirty="0" smtClean="0">
                <a:solidFill>
                  <a:sysClr val="windowText" lastClr="000000"/>
                </a:solidFill>
              </a:rPr>
              <a:t>.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85006" y="1789500"/>
            <a:ext cx="533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1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218406" y="2819400"/>
            <a:ext cx="8172000" cy="612000"/>
          </a:xfrm>
          <a:prstGeom prst="homePlate">
            <a:avLst>
              <a:gd name="adj" fmla="val 0"/>
            </a:avLst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900"/>
              </a:spcBef>
              <a:spcAft>
                <a:spcPts val="900"/>
              </a:spcAft>
              <a:buClr>
                <a:srgbClr val="69B41E"/>
              </a:buClr>
              <a:buSzPct val="133000"/>
            </a:pPr>
            <a:r>
              <a:rPr lang="en-US" b="1" dirty="0">
                <a:solidFill>
                  <a:sysClr val="windowText" lastClr="000000"/>
                </a:solidFill>
              </a:rPr>
              <a:t>Keep helping us to care what we seed, until arriving to Venture Capital or strategic exits.</a:t>
            </a:r>
          </a:p>
        </p:txBody>
      </p:sp>
      <p:sp>
        <p:nvSpPr>
          <p:cNvPr id="11" name="Oval 10"/>
          <p:cNvSpPr/>
          <p:nvPr/>
        </p:nvSpPr>
        <p:spPr>
          <a:xfrm>
            <a:off x="685006" y="2934900"/>
            <a:ext cx="533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Pentagon 11"/>
          <p:cNvSpPr/>
          <p:nvPr/>
        </p:nvSpPr>
        <p:spPr>
          <a:xfrm>
            <a:off x="1218406" y="4036200"/>
            <a:ext cx="8172000" cy="612000"/>
          </a:xfrm>
          <a:prstGeom prst="homePlate">
            <a:avLst>
              <a:gd name="adj" fmla="val 0"/>
            </a:avLst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900"/>
              </a:spcBef>
              <a:spcAft>
                <a:spcPts val="900"/>
              </a:spcAft>
              <a:buClr>
                <a:srgbClr val="69B41E"/>
              </a:buClr>
              <a:buSzPct val="133000"/>
            </a:pPr>
            <a:r>
              <a:rPr lang="en-US" b="1" dirty="0">
                <a:solidFill>
                  <a:sysClr val="windowText" lastClr="000000"/>
                </a:solidFill>
              </a:rPr>
              <a:t>Tailored support based on performance to the angels community qualified for those co investments funds.</a:t>
            </a:r>
          </a:p>
        </p:txBody>
      </p:sp>
      <p:sp>
        <p:nvSpPr>
          <p:cNvPr id="13" name="Oval 12"/>
          <p:cNvSpPr/>
          <p:nvPr/>
        </p:nvSpPr>
        <p:spPr>
          <a:xfrm>
            <a:off x="685006" y="4151700"/>
            <a:ext cx="533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3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1218406" y="5179200"/>
            <a:ext cx="8172000" cy="612000"/>
          </a:xfrm>
          <a:prstGeom prst="homePlate">
            <a:avLst>
              <a:gd name="adj" fmla="val 0"/>
            </a:avLst>
          </a:prstGeom>
          <a:noFill/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900"/>
              </a:spcBef>
              <a:spcAft>
                <a:spcPts val="900"/>
              </a:spcAft>
              <a:buClr>
                <a:srgbClr val="69B41E"/>
              </a:buClr>
              <a:buSzPct val="133000"/>
            </a:pPr>
            <a:r>
              <a:rPr lang="en-US" b="1" dirty="0">
                <a:solidFill>
                  <a:sysClr val="windowText" lastClr="000000"/>
                </a:solidFill>
              </a:rPr>
              <a:t>Without compromising the right level of control, to reduce when possible the bureaucracy and time leaps.</a:t>
            </a:r>
          </a:p>
        </p:txBody>
      </p:sp>
      <p:sp>
        <p:nvSpPr>
          <p:cNvPr id="15" name="Oval 14"/>
          <p:cNvSpPr/>
          <p:nvPr/>
        </p:nvSpPr>
        <p:spPr>
          <a:xfrm>
            <a:off x="685006" y="5294700"/>
            <a:ext cx="533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4</a:t>
            </a:r>
            <a:endParaRPr lang="pt-P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7547</TotalTime>
  <Words>628</Words>
  <Application>Microsoft Office PowerPoint</Application>
  <PresentationFormat>Custom</PresentationFormat>
  <Paragraphs>105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Where we are and how we have achieved it</vt:lpstr>
      <vt:lpstr>Busy Angels, born under COMPETE program initiative.</vt:lpstr>
      <vt:lpstr>A young Enterprise with FULL TIME senior management, and international experience in Industry, Banking and Public sectors.</vt:lpstr>
      <vt:lpstr>Capitalized and leveraged FROM ITS START, as a distinctive strategy from other angels investors.</vt:lpstr>
      <vt:lpstr>Engaged through CO INVESTMENTS with NATIONAL and  INTERNATIONAL Investors.</vt:lpstr>
      <vt:lpstr>Committed with and profiting from Portuguese START UP ECOSYSTEM.</vt:lpstr>
      <vt:lpstr>A transversely portfolio through the economy instead of VERTICAL industries</vt:lpstr>
      <vt:lpstr>Definitive merits and results from PUBLIC CO INVESTMENT.</vt:lpstr>
      <vt:lpstr>Recommendations to further PUBLIC CO INVESTMENT funds initiatives  (2014-2020).</vt:lpstr>
      <vt:lpstr>Contacts:  Website: www.busyangelsscr.com E-mail: geral@busyangelsscr.com Tel: Santiago Salazar | +351 966 677 677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TheLisbonMBA</dc:creator>
  <cp:lastModifiedBy>Francisco Pinto</cp:lastModifiedBy>
  <cp:revision>543</cp:revision>
  <dcterms:created xsi:type="dcterms:W3CDTF">2012-01-17T12:40:06Z</dcterms:created>
  <dcterms:modified xsi:type="dcterms:W3CDTF">2013-09-16T18:20:45Z</dcterms:modified>
</cp:coreProperties>
</file>