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408" r:id="rId3"/>
    <p:sldId id="434" r:id="rId4"/>
    <p:sldId id="427" r:id="rId5"/>
    <p:sldId id="397" r:id="rId6"/>
    <p:sldId id="432" r:id="rId7"/>
    <p:sldId id="428" r:id="rId8"/>
    <p:sldId id="416" r:id="rId9"/>
    <p:sldId id="419" r:id="rId10"/>
    <p:sldId id="421" r:id="rId11"/>
    <p:sldId id="423" r:id="rId12"/>
    <p:sldId id="315" r:id="rId13"/>
    <p:sldId id="401" r:id="rId14"/>
    <p:sldId id="404" r:id="rId15"/>
    <p:sldId id="402" r:id="rId16"/>
    <p:sldId id="433" r:id="rId17"/>
    <p:sldId id="430" r:id="rId18"/>
    <p:sldId id="431" r:id="rId19"/>
    <p:sldId id="425" r:id="rId20"/>
    <p:sldId id="426" r:id="rId21"/>
    <p:sldId id="327" r:id="rId22"/>
    <p:sldId id="405" r:id="rId23"/>
    <p:sldId id="398" r:id="rId24"/>
    <p:sldId id="429" r:id="rId25"/>
    <p:sldId id="407" r:id="rId26"/>
    <p:sldId id="347" r:id="rId27"/>
  </p:sldIdLst>
  <p:sldSz cx="9144000" cy="6858000" type="screen4x3"/>
  <p:notesSz cx="6797675" cy="987425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3366CC"/>
    <a:srgbClr val="6F9600"/>
    <a:srgbClr val="CCFF99"/>
    <a:srgbClr val="6699FF"/>
    <a:srgbClr val="376092"/>
    <a:srgbClr val="FFFF66"/>
    <a:srgbClr val="FF9933"/>
    <a:srgbClr val="FF33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50" autoAdjust="0"/>
    <p:restoredTop sz="99127" autoAdjust="0"/>
  </p:normalViewPr>
  <p:slideViewPr>
    <p:cSldViewPr>
      <p:cViewPr>
        <p:scale>
          <a:sx n="77" d="100"/>
          <a:sy n="77" d="100"/>
        </p:scale>
        <p:origin x="-1314" y="24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986" y="-90"/>
      </p:cViewPr>
      <p:guideLst>
        <p:guide orient="horz" pos="3111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7F88E2-38FA-41E8-8A45-D7B9BC74A81E}" type="doc">
      <dgm:prSet loTypeId="urn:microsoft.com/office/officeart/2005/8/layout/radial3" loCatId="relationship" qsTypeId="urn:microsoft.com/office/officeart/2005/8/quickstyle/simple4" qsCatId="simple" csTypeId="urn:microsoft.com/office/officeart/2005/8/colors/accent3_5" csCatId="accent3" phldr="1"/>
      <dgm:spPr/>
      <dgm:t>
        <a:bodyPr/>
        <a:lstStyle/>
        <a:p>
          <a:endParaRPr lang="pt-PT"/>
        </a:p>
      </dgm:t>
    </dgm:pt>
    <dgm:pt modelId="{6B4482AB-C1D3-4FFC-88D2-3113D1871F00}">
      <dgm:prSet phldrT="[Texto]"/>
      <dgm:spPr>
        <a:solidFill>
          <a:srgbClr val="99CC00">
            <a:alpha val="27000"/>
          </a:srgbClr>
        </a:solidFill>
        <a:effectLst/>
      </dgm:spPr>
      <dgm:t>
        <a:bodyPr/>
        <a:lstStyle/>
        <a:p>
          <a:r>
            <a:rPr lang="pt-PT" b="1" dirty="0" smtClean="0"/>
            <a:t>Promover níveis de crescimento económico que assegurem a retoma sustentada da trajetória de convergência real da economia portuguesa com a UE</a:t>
          </a:r>
          <a:endParaRPr lang="pt-PT" b="1" dirty="0"/>
        </a:p>
      </dgm:t>
    </dgm:pt>
    <dgm:pt modelId="{2F2FDC78-19CA-432E-B928-1453A4E9D5E9}" type="parTrans" cxnId="{655BE5B1-662B-44D7-B1F0-F1D901EA4B5D}">
      <dgm:prSet/>
      <dgm:spPr/>
      <dgm:t>
        <a:bodyPr/>
        <a:lstStyle/>
        <a:p>
          <a:endParaRPr lang="pt-PT"/>
        </a:p>
      </dgm:t>
    </dgm:pt>
    <dgm:pt modelId="{4180EE47-43A2-4BC8-B5D3-630BA4509E19}" type="sibTrans" cxnId="{655BE5B1-662B-44D7-B1F0-F1D901EA4B5D}">
      <dgm:prSet/>
      <dgm:spPr/>
      <dgm:t>
        <a:bodyPr/>
        <a:lstStyle/>
        <a:p>
          <a:endParaRPr lang="pt-PT"/>
        </a:p>
      </dgm:t>
    </dgm:pt>
    <dgm:pt modelId="{F6CC8D30-F310-4481-AC78-7996E33E0248}">
      <dgm:prSet phldrT="[Texto]" custT="1"/>
      <dgm:spPr>
        <a:solidFill>
          <a:srgbClr val="99CC00">
            <a:alpha val="27000"/>
          </a:srgbClr>
        </a:solidFill>
      </dgm:spPr>
      <dgm:t>
        <a:bodyPr/>
        <a:lstStyle/>
        <a:p>
          <a:r>
            <a:rPr lang="pt-PT" sz="1400" dirty="0" smtClean="0"/>
            <a:t>Desenvolver uma economia baseada no </a:t>
          </a:r>
          <a:r>
            <a:rPr lang="pt-PT" sz="1400" b="1" dirty="0" smtClean="0"/>
            <a:t>conhecimento </a:t>
          </a:r>
          <a:r>
            <a:rPr lang="pt-PT" sz="1400" dirty="0" smtClean="0"/>
            <a:t>e na </a:t>
          </a:r>
          <a:r>
            <a:rPr lang="pt-PT" sz="1400" b="1" dirty="0" smtClean="0"/>
            <a:t>inovação</a:t>
          </a:r>
          <a:endParaRPr lang="pt-PT" sz="1400" b="1" dirty="0"/>
        </a:p>
      </dgm:t>
    </dgm:pt>
    <dgm:pt modelId="{0FA6A71D-E7ED-4478-AC31-D8543E6B9B0E}" type="parTrans" cxnId="{90965314-50A3-49AF-B536-D9E4ACEC4927}">
      <dgm:prSet/>
      <dgm:spPr/>
      <dgm:t>
        <a:bodyPr/>
        <a:lstStyle/>
        <a:p>
          <a:endParaRPr lang="pt-PT"/>
        </a:p>
      </dgm:t>
    </dgm:pt>
    <dgm:pt modelId="{EEF58676-D0A5-42D1-B6B8-61347B124DAC}" type="sibTrans" cxnId="{90965314-50A3-49AF-B536-D9E4ACEC4927}">
      <dgm:prSet/>
      <dgm:spPr/>
      <dgm:t>
        <a:bodyPr/>
        <a:lstStyle/>
        <a:p>
          <a:endParaRPr lang="pt-PT"/>
        </a:p>
      </dgm:t>
    </dgm:pt>
    <dgm:pt modelId="{8AACD70A-C321-4224-AD20-E2857A4A13B0}">
      <dgm:prSet phldrT="[Texto]" custT="1"/>
      <dgm:spPr>
        <a:solidFill>
          <a:srgbClr val="99CC00">
            <a:alpha val="27000"/>
          </a:srgbClr>
        </a:solidFill>
      </dgm:spPr>
      <dgm:t>
        <a:bodyPr/>
        <a:lstStyle/>
        <a:p>
          <a:r>
            <a:rPr lang="pt-PT" sz="1400" dirty="0" smtClean="0"/>
            <a:t>Incrementar a </a:t>
          </a:r>
          <a:r>
            <a:rPr lang="pt-PT" sz="1400" b="1" dirty="0" smtClean="0"/>
            <a:t>produção transacionável</a:t>
          </a:r>
          <a:r>
            <a:rPr lang="pt-PT" sz="1400" dirty="0" smtClean="0"/>
            <a:t> e o seu peso na economia</a:t>
          </a:r>
          <a:endParaRPr lang="pt-PT" sz="1400" dirty="0"/>
        </a:p>
      </dgm:t>
    </dgm:pt>
    <dgm:pt modelId="{2882F2A6-ED5A-4A6E-A736-A27CEADE8B67}" type="parTrans" cxnId="{080F6C92-BAAB-413B-A9AB-1F02D004FE7C}">
      <dgm:prSet/>
      <dgm:spPr/>
      <dgm:t>
        <a:bodyPr/>
        <a:lstStyle/>
        <a:p>
          <a:endParaRPr lang="pt-PT"/>
        </a:p>
      </dgm:t>
    </dgm:pt>
    <dgm:pt modelId="{CD3B00AB-9F02-4D8B-B213-16039354073F}" type="sibTrans" cxnId="{080F6C92-BAAB-413B-A9AB-1F02D004FE7C}">
      <dgm:prSet/>
      <dgm:spPr/>
      <dgm:t>
        <a:bodyPr/>
        <a:lstStyle/>
        <a:p>
          <a:endParaRPr lang="pt-PT"/>
        </a:p>
      </dgm:t>
    </dgm:pt>
    <dgm:pt modelId="{C7567EE0-33DE-4F5B-AE7D-38F0609645EB}">
      <dgm:prSet phldrT="[Texto]" custT="1"/>
      <dgm:spPr>
        <a:solidFill>
          <a:srgbClr val="99CC00">
            <a:alpha val="27000"/>
          </a:srgbClr>
        </a:solidFill>
      </dgm:spPr>
      <dgm:t>
        <a:bodyPr/>
        <a:lstStyle/>
        <a:p>
          <a:r>
            <a:rPr lang="pt-PT" sz="1400" dirty="0" smtClean="0"/>
            <a:t>Alterar o perfil de </a:t>
          </a:r>
          <a:r>
            <a:rPr lang="pt-PT" sz="1400" b="1" dirty="0" smtClean="0"/>
            <a:t>especialização produtiva</a:t>
          </a:r>
          <a:endParaRPr lang="pt-PT" sz="1400" b="1" dirty="0"/>
        </a:p>
      </dgm:t>
    </dgm:pt>
    <dgm:pt modelId="{A73B1220-8104-40F5-902C-5A36E6F1081B}" type="parTrans" cxnId="{E2D6C9DB-EFD2-4497-A364-5DC2BA721A7C}">
      <dgm:prSet/>
      <dgm:spPr/>
      <dgm:t>
        <a:bodyPr/>
        <a:lstStyle/>
        <a:p>
          <a:endParaRPr lang="pt-PT"/>
        </a:p>
      </dgm:t>
    </dgm:pt>
    <dgm:pt modelId="{EA99B43E-C804-4CC5-96F1-547B4F8D42EC}" type="sibTrans" cxnId="{E2D6C9DB-EFD2-4497-A364-5DC2BA721A7C}">
      <dgm:prSet/>
      <dgm:spPr/>
      <dgm:t>
        <a:bodyPr/>
        <a:lstStyle/>
        <a:p>
          <a:endParaRPr lang="pt-PT"/>
        </a:p>
      </dgm:t>
    </dgm:pt>
    <dgm:pt modelId="{EE3C5528-6C65-4848-849E-489A6EC8DECC}">
      <dgm:prSet phldrT="[Texto]" custT="1"/>
      <dgm:spPr>
        <a:solidFill>
          <a:srgbClr val="99CC00">
            <a:alpha val="27000"/>
          </a:srgbClr>
        </a:solidFill>
      </dgm:spPr>
      <dgm:t>
        <a:bodyPr/>
        <a:lstStyle/>
        <a:p>
          <a:r>
            <a:rPr lang="pt-PT" sz="1400" dirty="0" smtClean="0"/>
            <a:t>Renovar e qualificar o </a:t>
          </a:r>
          <a:r>
            <a:rPr lang="pt-PT" sz="1400" b="1" dirty="0" smtClean="0"/>
            <a:t>modelo empresarial </a:t>
          </a:r>
          <a:r>
            <a:rPr lang="pt-PT" sz="1400" dirty="0" smtClean="0"/>
            <a:t>(PME)</a:t>
          </a:r>
          <a:endParaRPr lang="pt-PT" sz="1400" dirty="0"/>
        </a:p>
      </dgm:t>
    </dgm:pt>
    <dgm:pt modelId="{EF791187-6AAB-4829-9B70-4E3273F80DE2}" type="parTrans" cxnId="{4F5330C9-197C-4076-AB26-E106BFAFB693}">
      <dgm:prSet/>
      <dgm:spPr/>
      <dgm:t>
        <a:bodyPr/>
        <a:lstStyle/>
        <a:p>
          <a:endParaRPr lang="pt-PT"/>
        </a:p>
      </dgm:t>
    </dgm:pt>
    <dgm:pt modelId="{9CF68D04-C83D-4FC7-BBBA-ACBD0DBAAFBB}" type="sibTrans" cxnId="{4F5330C9-197C-4076-AB26-E106BFAFB693}">
      <dgm:prSet/>
      <dgm:spPr/>
      <dgm:t>
        <a:bodyPr/>
        <a:lstStyle/>
        <a:p>
          <a:endParaRPr lang="pt-PT"/>
        </a:p>
      </dgm:t>
    </dgm:pt>
    <dgm:pt modelId="{82EF233F-25DD-4321-8CA5-987EC294BC21}">
      <dgm:prSet phldrT="[Texto]" custT="1"/>
      <dgm:spPr>
        <a:solidFill>
          <a:srgbClr val="99CC00">
            <a:alpha val="27000"/>
          </a:srgbClr>
        </a:solidFill>
      </dgm:spPr>
      <dgm:t>
        <a:bodyPr/>
        <a:lstStyle/>
        <a:p>
          <a:r>
            <a:rPr lang="pt-PT" sz="1400" dirty="0" smtClean="0"/>
            <a:t>Incrementar a eficiência e a qualidade da </a:t>
          </a:r>
          <a:r>
            <a:rPr lang="pt-PT" sz="1400" b="1" dirty="0" smtClean="0"/>
            <a:t>administração pública</a:t>
          </a:r>
          <a:endParaRPr lang="pt-PT" sz="1400" b="1" dirty="0"/>
        </a:p>
      </dgm:t>
    </dgm:pt>
    <dgm:pt modelId="{B7E77590-81CD-4DE4-9B1B-380D6027FF59}" type="parTrans" cxnId="{2C18F4C4-ADC3-4140-AA8A-8935CFE3BFCF}">
      <dgm:prSet/>
      <dgm:spPr/>
      <dgm:t>
        <a:bodyPr/>
        <a:lstStyle/>
        <a:p>
          <a:endParaRPr lang="pt-PT"/>
        </a:p>
      </dgm:t>
    </dgm:pt>
    <dgm:pt modelId="{971775C5-CBDF-4440-8AEC-A456F27C0DE4}" type="sibTrans" cxnId="{2C18F4C4-ADC3-4140-AA8A-8935CFE3BFCF}">
      <dgm:prSet/>
      <dgm:spPr/>
      <dgm:t>
        <a:bodyPr/>
        <a:lstStyle/>
        <a:p>
          <a:endParaRPr lang="pt-PT"/>
        </a:p>
      </dgm:t>
    </dgm:pt>
    <dgm:pt modelId="{236E75FA-7972-4D40-A543-C1A6A2F344BE}" type="pres">
      <dgm:prSet presAssocID="{197F88E2-38FA-41E8-8A45-D7B9BC74A81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AFCFE269-8C58-4BCB-BF2A-2AD416052D01}" type="pres">
      <dgm:prSet presAssocID="{197F88E2-38FA-41E8-8A45-D7B9BC74A81E}" presName="radial" presStyleCnt="0">
        <dgm:presLayoutVars>
          <dgm:animLvl val="ctr"/>
        </dgm:presLayoutVars>
      </dgm:prSet>
      <dgm:spPr/>
    </dgm:pt>
    <dgm:pt modelId="{4AF16CCC-70C0-46F1-9F77-56F8E4C7CD0A}" type="pres">
      <dgm:prSet presAssocID="{6B4482AB-C1D3-4FFC-88D2-3113D1871F00}" presName="centerShape" presStyleLbl="vennNode1" presStyleIdx="0" presStyleCnt="6" custLinFactNeighborX="-3980"/>
      <dgm:spPr/>
      <dgm:t>
        <a:bodyPr/>
        <a:lstStyle/>
        <a:p>
          <a:endParaRPr lang="pt-PT"/>
        </a:p>
      </dgm:t>
    </dgm:pt>
    <dgm:pt modelId="{3BAEAD8A-1A6B-476B-8594-A3729261EE7F}" type="pres">
      <dgm:prSet presAssocID="{F6CC8D30-F310-4481-AC78-7996E33E0248}" presName="node" presStyleLbl="vennNode1" presStyleIdx="1" presStyleCnt="6" custScaleX="129804" custScaleY="113475" custRadScaleRad="102761" custRadScaleInc="-710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5FC81B0-206B-4315-A1D5-5A0D60479DFC}" type="pres">
      <dgm:prSet presAssocID="{8AACD70A-C321-4224-AD20-E2857A4A13B0}" presName="node" presStyleLbl="vennNode1" presStyleIdx="2" presStyleCnt="6" custScaleX="128796" custScaleY="121183" custRadScaleRad="104485" custRadScaleInc="-550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F74B783-E488-4057-B09A-594A8CB301D4}" type="pres">
      <dgm:prSet presAssocID="{C7567EE0-33DE-4F5B-AE7D-38F0609645EB}" presName="node" presStyleLbl="vennNode1" presStyleIdx="3" presStyleCnt="6" custScaleX="128715" custScaleY="113475" custRadScaleRad="105549" custRadScaleInc="-1499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7EB9E58-F34A-461A-8033-AD3304679CA5}" type="pres">
      <dgm:prSet presAssocID="{EE3C5528-6C65-4848-849E-489A6EC8DECC}" presName="node" presStyleLbl="vennNode1" presStyleIdx="4" presStyleCnt="6" custScaleX="137428" custScaleY="113475" custRadScaleRad="117878" custRadScaleInc="1589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65730E1-9354-435E-9EBA-F316A9F7F233}" type="pres">
      <dgm:prSet presAssocID="{82EF233F-25DD-4321-8CA5-987EC294BC21}" presName="node" presStyleLbl="vennNode1" presStyleIdx="5" presStyleCnt="6" custScaleX="128011" custScaleY="121182" custRadScaleRad="115622" custRadScaleInc="-215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90965314-50A3-49AF-B536-D9E4ACEC4927}" srcId="{6B4482AB-C1D3-4FFC-88D2-3113D1871F00}" destId="{F6CC8D30-F310-4481-AC78-7996E33E0248}" srcOrd="0" destOrd="0" parTransId="{0FA6A71D-E7ED-4478-AC31-D8543E6B9B0E}" sibTransId="{EEF58676-D0A5-42D1-B6B8-61347B124DAC}"/>
    <dgm:cxn modelId="{35DE0E6C-8606-4E1D-8A1A-4F196FB758D0}" type="presOf" srcId="{EE3C5528-6C65-4848-849E-489A6EC8DECC}" destId="{E7EB9E58-F34A-461A-8033-AD3304679CA5}" srcOrd="0" destOrd="0" presId="urn:microsoft.com/office/officeart/2005/8/layout/radial3"/>
    <dgm:cxn modelId="{E2D6C9DB-EFD2-4497-A364-5DC2BA721A7C}" srcId="{6B4482AB-C1D3-4FFC-88D2-3113D1871F00}" destId="{C7567EE0-33DE-4F5B-AE7D-38F0609645EB}" srcOrd="2" destOrd="0" parTransId="{A73B1220-8104-40F5-902C-5A36E6F1081B}" sibTransId="{EA99B43E-C804-4CC5-96F1-547B4F8D42EC}"/>
    <dgm:cxn modelId="{DF3A06A5-A75C-4F8E-B7A8-09BF6AD3B952}" type="presOf" srcId="{82EF233F-25DD-4321-8CA5-987EC294BC21}" destId="{E65730E1-9354-435E-9EBA-F316A9F7F233}" srcOrd="0" destOrd="0" presId="urn:microsoft.com/office/officeart/2005/8/layout/radial3"/>
    <dgm:cxn modelId="{54FD658D-3F32-4BE8-95EB-9F574BBBEDF8}" type="presOf" srcId="{F6CC8D30-F310-4481-AC78-7996E33E0248}" destId="{3BAEAD8A-1A6B-476B-8594-A3729261EE7F}" srcOrd="0" destOrd="0" presId="urn:microsoft.com/office/officeart/2005/8/layout/radial3"/>
    <dgm:cxn modelId="{1B71C1C3-AE3C-45CA-A7D1-6CDD490856A0}" type="presOf" srcId="{6B4482AB-C1D3-4FFC-88D2-3113D1871F00}" destId="{4AF16CCC-70C0-46F1-9F77-56F8E4C7CD0A}" srcOrd="0" destOrd="0" presId="urn:microsoft.com/office/officeart/2005/8/layout/radial3"/>
    <dgm:cxn modelId="{7DB41E27-2454-447E-B6D1-D5872212BE65}" type="presOf" srcId="{C7567EE0-33DE-4F5B-AE7D-38F0609645EB}" destId="{2F74B783-E488-4057-B09A-594A8CB301D4}" srcOrd="0" destOrd="0" presId="urn:microsoft.com/office/officeart/2005/8/layout/radial3"/>
    <dgm:cxn modelId="{E46EE94F-4310-421F-A32C-E9902CEFC1A3}" type="presOf" srcId="{8AACD70A-C321-4224-AD20-E2857A4A13B0}" destId="{05FC81B0-206B-4315-A1D5-5A0D60479DFC}" srcOrd="0" destOrd="0" presId="urn:microsoft.com/office/officeart/2005/8/layout/radial3"/>
    <dgm:cxn modelId="{4F5330C9-197C-4076-AB26-E106BFAFB693}" srcId="{6B4482AB-C1D3-4FFC-88D2-3113D1871F00}" destId="{EE3C5528-6C65-4848-849E-489A6EC8DECC}" srcOrd="3" destOrd="0" parTransId="{EF791187-6AAB-4829-9B70-4E3273F80DE2}" sibTransId="{9CF68D04-C83D-4FC7-BBBA-ACBD0DBAAFBB}"/>
    <dgm:cxn modelId="{655BE5B1-662B-44D7-B1F0-F1D901EA4B5D}" srcId="{197F88E2-38FA-41E8-8A45-D7B9BC74A81E}" destId="{6B4482AB-C1D3-4FFC-88D2-3113D1871F00}" srcOrd="0" destOrd="0" parTransId="{2F2FDC78-19CA-432E-B928-1453A4E9D5E9}" sibTransId="{4180EE47-43A2-4BC8-B5D3-630BA4509E19}"/>
    <dgm:cxn modelId="{2C18F4C4-ADC3-4140-AA8A-8935CFE3BFCF}" srcId="{6B4482AB-C1D3-4FFC-88D2-3113D1871F00}" destId="{82EF233F-25DD-4321-8CA5-987EC294BC21}" srcOrd="4" destOrd="0" parTransId="{B7E77590-81CD-4DE4-9B1B-380D6027FF59}" sibTransId="{971775C5-CBDF-4440-8AEC-A456F27C0DE4}"/>
    <dgm:cxn modelId="{A8E9F5F1-4A0B-4A09-BC50-0BAC106A0ECE}" type="presOf" srcId="{197F88E2-38FA-41E8-8A45-D7B9BC74A81E}" destId="{236E75FA-7972-4D40-A543-C1A6A2F344BE}" srcOrd="0" destOrd="0" presId="urn:microsoft.com/office/officeart/2005/8/layout/radial3"/>
    <dgm:cxn modelId="{080F6C92-BAAB-413B-A9AB-1F02D004FE7C}" srcId="{6B4482AB-C1D3-4FFC-88D2-3113D1871F00}" destId="{8AACD70A-C321-4224-AD20-E2857A4A13B0}" srcOrd="1" destOrd="0" parTransId="{2882F2A6-ED5A-4A6E-A736-A27CEADE8B67}" sibTransId="{CD3B00AB-9F02-4D8B-B213-16039354073F}"/>
    <dgm:cxn modelId="{FECE1D13-DAE0-402E-85B1-CA5C6121F578}" type="presParOf" srcId="{236E75FA-7972-4D40-A543-C1A6A2F344BE}" destId="{AFCFE269-8C58-4BCB-BF2A-2AD416052D01}" srcOrd="0" destOrd="0" presId="urn:microsoft.com/office/officeart/2005/8/layout/radial3"/>
    <dgm:cxn modelId="{9221BD85-BA5A-4394-BC40-B0AB1D194FAD}" type="presParOf" srcId="{AFCFE269-8C58-4BCB-BF2A-2AD416052D01}" destId="{4AF16CCC-70C0-46F1-9F77-56F8E4C7CD0A}" srcOrd="0" destOrd="0" presId="urn:microsoft.com/office/officeart/2005/8/layout/radial3"/>
    <dgm:cxn modelId="{EF071FA1-7154-4533-BE36-4320CBFCFFB4}" type="presParOf" srcId="{AFCFE269-8C58-4BCB-BF2A-2AD416052D01}" destId="{3BAEAD8A-1A6B-476B-8594-A3729261EE7F}" srcOrd="1" destOrd="0" presId="urn:microsoft.com/office/officeart/2005/8/layout/radial3"/>
    <dgm:cxn modelId="{95A5A144-8E74-40DA-97CA-D36E1D1D4371}" type="presParOf" srcId="{AFCFE269-8C58-4BCB-BF2A-2AD416052D01}" destId="{05FC81B0-206B-4315-A1D5-5A0D60479DFC}" srcOrd="2" destOrd="0" presId="urn:microsoft.com/office/officeart/2005/8/layout/radial3"/>
    <dgm:cxn modelId="{A411FF92-84D9-487D-9509-115FCBE6191C}" type="presParOf" srcId="{AFCFE269-8C58-4BCB-BF2A-2AD416052D01}" destId="{2F74B783-E488-4057-B09A-594A8CB301D4}" srcOrd="3" destOrd="0" presId="urn:microsoft.com/office/officeart/2005/8/layout/radial3"/>
    <dgm:cxn modelId="{C203D59E-7525-4941-9D35-21469D0F1445}" type="presParOf" srcId="{AFCFE269-8C58-4BCB-BF2A-2AD416052D01}" destId="{E7EB9E58-F34A-461A-8033-AD3304679CA5}" srcOrd="4" destOrd="0" presId="urn:microsoft.com/office/officeart/2005/8/layout/radial3"/>
    <dgm:cxn modelId="{32858D4A-A360-425E-A073-720E2F2B108B}" type="presParOf" srcId="{AFCFE269-8C58-4BCB-BF2A-2AD416052D01}" destId="{E65730E1-9354-435E-9EBA-F316A9F7F233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16CCC-70C0-46F1-9F77-56F8E4C7CD0A}">
      <dsp:nvSpPr>
        <dsp:cNvPr id="0" name=""/>
        <dsp:cNvSpPr/>
      </dsp:nvSpPr>
      <dsp:spPr>
        <a:xfrm>
          <a:off x="1502112" y="1228713"/>
          <a:ext cx="2848260" cy="2848260"/>
        </a:xfrm>
        <a:prstGeom prst="ellipse">
          <a:avLst/>
        </a:prstGeom>
        <a:solidFill>
          <a:srgbClr val="99CC00">
            <a:alpha val="27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b="1" kern="1200" dirty="0" smtClean="0"/>
            <a:t>Promover níveis de crescimento económico que assegurem a retoma sustentada da trajetória de convergência real da economia portuguesa com a UE</a:t>
          </a:r>
          <a:endParaRPr lang="pt-PT" sz="1500" b="1" kern="1200" dirty="0"/>
        </a:p>
      </dsp:txBody>
      <dsp:txXfrm>
        <a:off x="1919230" y="1645831"/>
        <a:ext cx="2014024" cy="2014024"/>
      </dsp:txXfrm>
    </dsp:sp>
    <dsp:sp modelId="{3BAEAD8A-1A6B-476B-8594-A3729261EE7F}">
      <dsp:nvSpPr>
        <dsp:cNvPr id="0" name=""/>
        <dsp:cNvSpPr/>
      </dsp:nvSpPr>
      <dsp:spPr>
        <a:xfrm>
          <a:off x="1979716" y="-8075"/>
          <a:ext cx="1848578" cy="1616031"/>
        </a:xfrm>
        <a:prstGeom prst="ellipse">
          <a:avLst/>
        </a:prstGeom>
        <a:solidFill>
          <a:srgbClr val="99CC00">
            <a:alpha val="27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Desenvolver uma economia baseada no </a:t>
          </a:r>
          <a:r>
            <a:rPr lang="pt-PT" sz="1400" b="1" kern="1200" dirty="0" smtClean="0"/>
            <a:t>conhecimento </a:t>
          </a:r>
          <a:r>
            <a:rPr lang="pt-PT" sz="1400" kern="1200" dirty="0" smtClean="0"/>
            <a:t>e na </a:t>
          </a:r>
          <a:r>
            <a:rPr lang="pt-PT" sz="1400" b="1" kern="1200" dirty="0" smtClean="0"/>
            <a:t>inovação</a:t>
          </a:r>
          <a:endParaRPr lang="pt-PT" sz="1400" b="1" kern="1200" dirty="0"/>
        </a:p>
      </dsp:txBody>
      <dsp:txXfrm>
        <a:off x="2250434" y="228587"/>
        <a:ext cx="1307142" cy="1142707"/>
      </dsp:txXfrm>
    </dsp:sp>
    <dsp:sp modelId="{05FC81B0-206B-4315-A1D5-5A0D60479DFC}">
      <dsp:nvSpPr>
        <dsp:cNvPr id="0" name=""/>
        <dsp:cNvSpPr/>
      </dsp:nvSpPr>
      <dsp:spPr>
        <a:xfrm>
          <a:off x="3952089" y="1065774"/>
          <a:ext cx="1834222" cy="1725803"/>
        </a:xfrm>
        <a:prstGeom prst="ellipse">
          <a:avLst/>
        </a:prstGeom>
        <a:solidFill>
          <a:srgbClr val="99CC00">
            <a:alpha val="27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Incrementar a </a:t>
          </a:r>
          <a:r>
            <a:rPr lang="pt-PT" sz="1400" b="1" kern="1200" dirty="0" smtClean="0"/>
            <a:t>produção transacionável</a:t>
          </a:r>
          <a:r>
            <a:rPr lang="pt-PT" sz="1400" kern="1200" dirty="0" smtClean="0"/>
            <a:t> e o seu peso na economia</a:t>
          </a:r>
          <a:endParaRPr lang="pt-PT" sz="1400" kern="1200" dirty="0"/>
        </a:p>
      </dsp:txBody>
      <dsp:txXfrm>
        <a:off x="4220705" y="1318512"/>
        <a:ext cx="1296990" cy="1220327"/>
      </dsp:txXfrm>
    </dsp:sp>
    <dsp:sp modelId="{2F74B783-E488-4057-B09A-594A8CB301D4}">
      <dsp:nvSpPr>
        <dsp:cNvPr id="0" name=""/>
        <dsp:cNvSpPr/>
      </dsp:nvSpPr>
      <dsp:spPr>
        <a:xfrm>
          <a:off x="3582690" y="3183790"/>
          <a:ext cx="1833069" cy="1616031"/>
        </a:xfrm>
        <a:prstGeom prst="ellipse">
          <a:avLst/>
        </a:prstGeom>
        <a:solidFill>
          <a:srgbClr val="99CC00">
            <a:alpha val="27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Alterar o perfil de </a:t>
          </a:r>
          <a:r>
            <a:rPr lang="pt-PT" sz="1400" b="1" kern="1200" dirty="0" smtClean="0"/>
            <a:t>especialização produtiva</a:t>
          </a:r>
          <a:endParaRPr lang="pt-PT" sz="1400" b="1" kern="1200" dirty="0"/>
        </a:p>
      </dsp:txBody>
      <dsp:txXfrm>
        <a:off x="3851137" y="3420452"/>
        <a:ext cx="1296175" cy="1142707"/>
      </dsp:txXfrm>
    </dsp:sp>
    <dsp:sp modelId="{E7EB9E58-F34A-461A-8033-AD3304679CA5}">
      <dsp:nvSpPr>
        <dsp:cNvPr id="0" name=""/>
        <dsp:cNvSpPr/>
      </dsp:nvSpPr>
      <dsp:spPr>
        <a:xfrm>
          <a:off x="486347" y="3322091"/>
          <a:ext cx="1957153" cy="1616031"/>
        </a:xfrm>
        <a:prstGeom prst="ellipse">
          <a:avLst/>
        </a:prstGeom>
        <a:solidFill>
          <a:srgbClr val="99CC00">
            <a:alpha val="27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Renovar e qualificar o </a:t>
          </a:r>
          <a:r>
            <a:rPr lang="pt-PT" sz="1400" b="1" kern="1200" dirty="0" smtClean="0"/>
            <a:t>modelo empresarial </a:t>
          </a:r>
          <a:r>
            <a:rPr lang="pt-PT" sz="1400" kern="1200" dirty="0" smtClean="0"/>
            <a:t>(PME)</a:t>
          </a:r>
          <a:endParaRPr lang="pt-PT" sz="1400" kern="1200" dirty="0"/>
        </a:p>
      </dsp:txBody>
      <dsp:txXfrm>
        <a:off x="772965" y="3558753"/>
        <a:ext cx="1383917" cy="1142707"/>
      </dsp:txXfrm>
    </dsp:sp>
    <dsp:sp modelId="{E65730E1-9354-435E-9EBA-F316A9F7F233}">
      <dsp:nvSpPr>
        <dsp:cNvPr id="0" name=""/>
        <dsp:cNvSpPr/>
      </dsp:nvSpPr>
      <dsp:spPr>
        <a:xfrm>
          <a:off x="107509" y="1183386"/>
          <a:ext cx="1823043" cy="1725789"/>
        </a:xfrm>
        <a:prstGeom prst="ellipse">
          <a:avLst/>
        </a:prstGeom>
        <a:solidFill>
          <a:srgbClr val="99CC00">
            <a:alpha val="27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Incrementar a eficiência e a qualidade da </a:t>
          </a:r>
          <a:r>
            <a:rPr lang="pt-PT" sz="1400" b="1" kern="1200" dirty="0" smtClean="0"/>
            <a:t>administração pública</a:t>
          </a:r>
          <a:endParaRPr lang="pt-PT" sz="1400" b="1" kern="1200" dirty="0"/>
        </a:p>
      </dsp:txBody>
      <dsp:txXfrm>
        <a:off x="374487" y="1436122"/>
        <a:ext cx="1289087" cy="1220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485"/>
            <a:ext cx="2946400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485"/>
            <a:ext cx="2946400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3BF4BBE0-A396-490F-998C-B9C08B55AE2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1797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8713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9" y="4690822"/>
            <a:ext cx="5437187" cy="444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 smtClean="0"/>
              <a:t>Clique para editar os estilos de texto do modelo global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485"/>
            <a:ext cx="2946400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485"/>
            <a:ext cx="2946400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8327D01C-616C-48D9-B467-51258ABC42F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2182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87D68DD-2F9C-495C-8B3D-2CAD71952BD2}" type="slidenum">
              <a:rPr lang="pt-PT" smtClean="0"/>
              <a:pPr eaLnBrk="1" hangingPunct="1"/>
              <a:t>1</a:t>
            </a:fld>
            <a:endParaRPr lang="pt-PT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42AFAD7-5B77-40D0-913E-E56FE3BA80C8}" type="slidenum">
              <a:rPr lang="pt-PT" smtClean="0"/>
              <a:pPr eaLnBrk="1" hangingPunct="1"/>
              <a:t>15</a:t>
            </a:fld>
            <a:endParaRPr lang="pt-PT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AAAD83-E868-4D20-80B2-DE70EDF7C057}" type="slidenum">
              <a:rPr lang="pt-PT" smtClean="0"/>
              <a:pPr eaLnBrk="1" hangingPunct="1"/>
              <a:t>21</a:t>
            </a:fld>
            <a:endParaRPr lang="pt-PT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FCD234-2BE1-46B2-9994-7B5343B0A2A3}" type="slidenum">
              <a:rPr lang="pt-PT" smtClean="0"/>
              <a:pPr eaLnBrk="1" hangingPunct="1"/>
              <a:t>22</a:t>
            </a:fld>
            <a:endParaRPr lang="pt-P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FE78416-BF5C-462B-ADA5-8FC7402AEDE4}" type="slidenum">
              <a:rPr lang="pt-PT" smtClean="0"/>
              <a:pPr eaLnBrk="1" hangingPunct="1"/>
              <a:t>23</a:t>
            </a:fld>
            <a:endParaRPr lang="pt-PT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FE78416-BF5C-462B-ADA5-8FC7402AEDE4}" type="slidenum">
              <a:rPr lang="pt-PT" smtClean="0"/>
              <a:pPr eaLnBrk="1" hangingPunct="1"/>
              <a:t>24</a:t>
            </a:fld>
            <a:endParaRPr lang="pt-PT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E90AD2A-FA2A-401C-9D29-1238D1909363}" type="slidenum">
              <a:rPr lang="pt-PT" smtClean="0"/>
              <a:pPr eaLnBrk="1" hangingPunct="1"/>
              <a:t>25</a:t>
            </a:fld>
            <a:endParaRPr lang="pt-PT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F191BFF-5912-4CA4-B658-248E9A56BE30}" type="slidenum">
              <a:rPr lang="pt-PT" smtClean="0"/>
              <a:pPr eaLnBrk="1" hangingPunct="1"/>
              <a:t>26</a:t>
            </a:fld>
            <a:endParaRPr lang="pt-PT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DF513-8E2B-4C58-9B86-67ECCF245F8C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813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9BD35-3994-471E-94A3-3D218F2B5073}" type="slidenum">
              <a:rPr lang="pt-PT"/>
              <a:pPr/>
              <a:t>3</a:t>
            </a:fld>
            <a:endParaRPr lang="pt-PT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39775"/>
            <a:ext cx="4938713" cy="3703638"/>
          </a:xfrm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689243"/>
            <a:ext cx="5437187" cy="4444518"/>
          </a:xfrm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DF513-8E2B-4C58-9B86-67ECCF245F8C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813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8202240-FEBA-4D1E-84B4-0F8F538A40C9}" type="slidenum">
              <a:rPr lang="pt-PT" smtClean="0"/>
              <a:pPr eaLnBrk="1" hangingPunct="1"/>
              <a:t>5</a:t>
            </a:fld>
            <a:endParaRPr lang="pt-PT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8202240-FEBA-4D1E-84B4-0F8F538A40C9}" type="slidenum">
              <a:rPr lang="pt-PT" smtClean="0"/>
              <a:pPr eaLnBrk="1" hangingPunct="1"/>
              <a:t>6</a:t>
            </a:fld>
            <a:endParaRPr lang="pt-PT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CB04FCD-F316-4D3E-9AD0-2C3D87D65965}" type="slidenum">
              <a:rPr lang="pt-PT" smtClean="0"/>
              <a:pPr eaLnBrk="1" hangingPunct="1"/>
              <a:t>12</a:t>
            </a:fld>
            <a:endParaRPr lang="pt-PT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017C5D9-C8D8-450C-9593-4900191A9906}" type="slidenum">
              <a:rPr lang="pt-PT" smtClean="0"/>
              <a:pPr eaLnBrk="1" hangingPunct="1"/>
              <a:t>13</a:t>
            </a:fld>
            <a:endParaRPr lang="pt-PT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90F7525-DC38-4979-8DB3-F59A7D89A697}" type="slidenum">
              <a:rPr lang="pt-PT" smtClean="0"/>
              <a:pPr eaLnBrk="1" hangingPunct="1"/>
              <a:t>14</a:t>
            </a:fld>
            <a:endParaRPr lang="pt-PT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512BF-3C17-47F6-B54A-E4DDB9A0D1C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292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849E9-884E-46F0-A55D-9CBC0B49E80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3192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43AB1-42DF-46E5-B58B-4A2B39E76B5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8841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EEFE049-5C02-4D42-8EE6-70287BEC0A04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11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0742F-1E52-4CDC-9046-9A2E505EDFE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7535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DD639-B7BA-4E99-BEC4-25B06691A89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1399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B674C-6409-4BF9-B04B-7A7D33CCEA6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1047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E5863-DFD4-4BF1-B22B-0AA4D204173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8740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FBFE5-1086-4F06-91D1-F2221CD4A07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84563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C3B7F-EEC1-4959-AC91-4E83E200C01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3489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7486C-1BC2-4FA6-B167-D5C7E9186A0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957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8AB82-EAAA-493A-90EB-50FB0CF201E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4441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63F6F44-217A-4254-B1C7-25EF5A827FC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pic>
        <p:nvPicPr>
          <p:cNvPr id="1031" name="Picture 7" descr="slide-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slide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324975" cy="699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76287" y="1196752"/>
            <a:ext cx="7772400" cy="965200"/>
          </a:xfrm>
        </p:spPr>
        <p:txBody>
          <a:bodyPr/>
          <a:lstStyle/>
          <a:p>
            <a:pPr eaLnBrk="1" hangingPunct="1"/>
            <a:r>
              <a:rPr lang="pt-PT" sz="6000" dirty="0" smtClean="0"/>
              <a:t/>
            </a:r>
            <a:br>
              <a:rPr lang="pt-PT" sz="6000" dirty="0" smtClean="0"/>
            </a:br>
            <a:r>
              <a:rPr lang="pt-PT" sz="6000" dirty="0" smtClean="0"/>
              <a:t/>
            </a:r>
            <a:br>
              <a:rPr lang="pt-PT" sz="6000" dirty="0" smtClean="0"/>
            </a:br>
            <a:r>
              <a:rPr lang="pt-PT" sz="6000" dirty="0"/>
              <a:t/>
            </a:r>
            <a:br>
              <a:rPr lang="pt-PT" sz="6000" dirty="0"/>
            </a:br>
            <a:r>
              <a:rPr lang="pt-PT" sz="5400" dirty="0" smtClean="0">
                <a:solidFill>
                  <a:schemeClr val="bg1"/>
                </a:solidFill>
              </a:rPr>
              <a:t>Apoios </a:t>
            </a:r>
            <a:r>
              <a:rPr lang="pt-PT" sz="5400" dirty="0">
                <a:solidFill>
                  <a:schemeClr val="bg1"/>
                </a:solidFill>
              </a:rPr>
              <a:t>às </a:t>
            </a:r>
            <a:r>
              <a:rPr lang="pt-PT" sz="5400" dirty="0" smtClean="0">
                <a:solidFill>
                  <a:schemeClr val="bg1"/>
                </a:solidFill>
              </a:rPr>
              <a:t>Empresas </a:t>
            </a:r>
            <a:br>
              <a:rPr lang="pt-PT" sz="5400" dirty="0" smtClean="0">
                <a:solidFill>
                  <a:schemeClr val="bg1"/>
                </a:solidFill>
              </a:rPr>
            </a:br>
            <a:r>
              <a:rPr lang="pt-PT" sz="5400" dirty="0" smtClean="0">
                <a:solidFill>
                  <a:schemeClr val="bg1"/>
                </a:solidFill>
              </a:rPr>
              <a:t>e </a:t>
            </a:r>
            <a:r>
              <a:rPr lang="pt-PT" sz="5400" dirty="0">
                <a:solidFill>
                  <a:schemeClr val="bg1"/>
                </a:solidFill>
              </a:rPr>
              <a:t>ao Empreendedorismo</a:t>
            </a:r>
            <a:br>
              <a:rPr lang="pt-PT" sz="5400" dirty="0">
                <a:solidFill>
                  <a:schemeClr val="bg1"/>
                </a:solidFill>
              </a:rPr>
            </a:br>
            <a:endParaRPr lang="pt-PT" sz="5400" b="1" dirty="0" smtClean="0">
              <a:solidFill>
                <a:schemeClr val="bg1"/>
              </a:solidFill>
            </a:endParaRPr>
          </a:p>
        </p:txBody>
      </p:sp>
      <p:sp>
        <p:nvSpPr>
          <p:cNvPr id="2053" name="Rectangle 11"/>
          <p:cNvSpPr>
            <a:spLocks noChangeArrowheads="1"/>
          </p:cNvSpPr>
          <p:nvPr/>
        </p:nvSpPr>
        <p:spPr bwMode="auto">
          <a:xfrm>
            <a:off x="6084888" y="4941888"/>
            <a:ext cx="2879725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pt-PT" sz="2400" b="1" dirty="0" smtClean="0">
              <a:solidFill>
                <a:schemeClr val="bg1"/>
              </a:solidFill>
            </a:endParaRPr>
          </a:p>
          <a:p>
            <a:pPr algn="r"/>
            <a:r>
              <a:rPr lang="pt-PT" sz="2400" b="1" dirty="0" smtClean="0">
                <a:solidFill>
                  <a:schemeClr val="bg1"/>
                </a:solidFill>
              </a:rPr>
              <a:t>Dia da Europa – Aula Magna</a:t>
            </a:r>
          </a:p>
          <a:p>
            <a:pPr algn="r"/>
            <a:r>
              <a:rPr lang="pt-PT" sz="2400" b="1" dirty="0" smtClean="0">
                <a:solidFill>
                  <a:schemeClr val="bg1"/>
                </a:solidFill>
              </a:rPr>
              <a:t>Jorge Abegão</a:t>
            </a:r>
            <a:endParaRPr lang="pt-PT" sz="2400" b="1" dirty="0">
              <a:solidFill>
                <a:schemeClr val="bg1"/>
              </a:solidFill>
            </a:endParaRPr>
          </a:p>
          <a:p>
            <a:pPr algn="r"/>
            <a:endParaRPr lang="pt-PT" sz="700" dirty="0">
              <a:solidFill>
                <a:schemeClr val="bg1"/>
              </a:solidFill>
            </a:endParaRPr>
          </a:p>
          <a:p>
            <a:pPr algn="r"/>
            <a:r>
              <a:rPr lang="pt-PT" i="1" dirty="0" smtClean="0">
                <a:solidFill>
                  <a:schemeClr val="bg1"/>
                </a:solidFill>
              </a:rPr>
              <a:t>Gestão Estratégica e Avaliação</a:t>
            </a:r>
            <a:endParaRPr lang="pt-PT" i="1" dirty="0">
              <a:solidFill>
                <a:schemeClr val="bg1"/>
              </a:solidFill>
            </a:endParaRPr>
          </a:p>
          <a:p>
            <a:pPr algn="r"/>
            <a:r>
              <a:rPr lang="pt-PT" sz="1400" b="1" dirty="0" smtClean="0">
                <a:solidFill>
                  <a:schemeClr val="bg1"/>
                </a:solidFill>
              </a:rPr>
              <a:t>9 </a:t>
            </a:r>
            <a:r>
              <a:rPr lang="pt-PT" sz="1400" b="1" dirty="0">
                <a:solidFill>
                  <a:schemeClr val="bg1"/>
                </a:solidFill>
              </a:rPr>
              <a:t>de Maio de </a:t>
            </a:r>
            <a:r>
              <a:rPr lang="pt-PT" sz="1400" b="1" dirty="0" smtClean="0">
                <a:solidFill>
                  <a:schemeClr val="bg1"/>
                </a:solidFill>
              </a:rPr>
              <a:t>2013</a:t>
            </a:r>
            <a:endParaRPr lang="pt-PT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6514727" y="6374655"/>
            <a:ext cx="1439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6372200" y="6177643"/>
            <a:ext cx="26654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PT" sz="800" dirty="0"/>
              <a:t>SI QREN </a:t>
            </a:r>
            <a:r>
              <a:rPr lang="pt-PT" sz="800" dirty="0" smtClean="0"/>
              <a:t>2012-12-31</a:t>
            </a:r>
            <a:endParaRPr lang="pt-PT" sz="800" dirty="0"/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1125682" y="3253589"/>
            <a:ext cx="3222921" cy="83099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  <a:headEnd/>
            <a:tailEnd/>
          </a:ln>
          <a:effectLst/>
          <a:extLst/>
        </p:spPr>
        <p:txBody>
          <a:bodyPr wrap="square" anchor="ctr">
            <a:spAutoFit/>
          </a:bodyPr>
          <a:lstStyle/>
          <a:p>
            <a:pPr marL="355600" indent="-355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kern="0" dirty="0">
                <a:solidFill>
                  <a:sysClr val="windowText" lastClr="000000"/>
                </a:solidFill>
                <a:latin typeface="Arial Narrow" pitchFamily="34" charset="0"/>
                <a:cs typeface="+mn-cs"/>
              </a:rPr>
              <a:t>2.142 projetos aprovados</a:t>
            </a:r>
          </a:p>
          <a:p>
            <a:pPr marL="355600" indent="-355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kern="0" dirty="0">
                <a:solidFill>
                  <a:sysClr val="windowText" lastClr="000000"/>
                </a:solidFill>
                <a:latin typeface="Arial Narrow" pitchFamily="34" charset="0"/>
                <a:cs typeface="+mn-cs"/>
              </a:rPr>
              <a:t>305 M€ de Investimento Elegível</a:t>
            </a:r>
          </a:p>
          <a:p>
            <a:pPr marL="355600" indent="-355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kern="0" dirty="0">
                <a:solidFill>
                  <a:sysClr val="windowText" lastClr="000000"/>
                </a:solidFill>
                <a:latin typeface="Arial Narrow" pitchFamily="34" charset="0"/>
                <a:cs typeface="+mn-cs"/>
              </a:rPr>
              <a:t>259 M€ de Incentivo</a:t>
            </a:r>
          </a:p>
        </p:txBody>
      </p:sp>
      <p:sp>
        <p:nvSpPr>
          <p:cNvPr id="51" name="AutoShape 4"/>
          <p:cNvSpPr>
            <a:spLocks noChangeArrowheads="1"/>
          </p:cNvSpPr>
          <p:nvPr/>
        </p:nvSpPr>
        <p:spPr bwMode="auto">
          <a:xfrm>
            <a:off x="446856" y="2315820"/>
            <a:ext cx="576064" cy="1768766"/>
          </a:xfrm>
          <a:prstGeom prst="homePlate">
            <a:avLst>
              <a:gd name="adj" fmla="val 25000"/>
            </a:avLst>
          </a:prstGeom>
          <a:solidFill>
            <a:srgbClr val="9BBB59">
              <a:lumMod val="75000"/>
            </a:srgbClr>
          </a:solidFill>
          <a:ln>
            <a:solidFill>
              <a:srgbClr val="9BBB59">
                <a:lumMod val="75000"/>
              </a:srgbClr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txBody>
          <a:bodyPr rot="10800000" vert="eaVert" lIns="18000" tIns="10800" rIns="18000" bIns="1080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SAESCTN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1125681" y="2438930"/>
            <a:ext cx="3209607" cy="58477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  <a:headEnd/>
            <a:tailEnd/>
          </a:ln>
          <a:effectLst/>
          <a:extLst/>
        </p:spPr>
        <p:txBody>
          <a:bodyPr wrap="square" anchor="ctr">
            <a:spAutoFit/>
          </a:bodyPr>
          <a:lstStyle/>
          <a:p>
            <a:pPr marL="355600" marR="0" lvl="0" indent="-35560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    Apoio a Entidades do Sistema  Científico e Tecnológico Nacional</a:t>
            </a:r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5593397" y="3181581"/>
            <a:ext cx="3035623" cy="83099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  <a:headEnd/>
            <a:tailEnd/>
          </a:ln>
          <a:effectLst/>
          <a:extLst/>
        </p:spPr>
        <p:txBody>
          <a:bodyPr wrap="square" anchor="ctr">
            <a:spAutoFit/>
          </a:bodyPr>
          <a:lstStyle/>
          <a:p>
            <a:pPr marL="355600" marR="0" lvl="0" indent="-355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168 projetos aprovados</a:t>
            </a:r>
          </a:p>
          <a:p>
            <a:pPr marL="355600" marR="0" lvl="0" indent="-355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404 M€ de Investimento Elegível</a:t>
            </a:r>
          </a:p>
          <a:p>
            <a:pPr marL="355600" marR="0" lvl="0" indent="-355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255 </a:t>
            </a: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M€ de </a:t>
            </a:r>
            <a:r>
              <a:rPr kumimoji="0" lang="pt-PT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Incentivo</a:t>
            </a:r>
            <a:endParaRPr kumimoji="0" lang="pt-PT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sp>
        <p:nvSpPr>
          <p:cNvPr id="54" name="AutoShape 4"/>
          <p:cNvSpPr>
            <a:spLocks noChangeArrowheads="1"/>
          </p:cNvSpPr>
          <p:nvPr/>
        </p:nvSpPr>
        <p:spPr bwMode="auto">
          <a:xfrm>
            <a:off x="4945324" y="2474131"/>
            <a:ext cx="576064" cy="1538447"/>
          </a:xfrm>
          <a:prstGeom prst="homePlate">
            <a:avLst>
              <a:gd name="adj" fmla="val 25000"/>
            </a:avLst>
          </a:prstGeom>
          <a:solidFill>
            <a:srgbClr val="9BBB59">
              <a:lumMod val="75000"/>
            </a:srgbClr>
          </a:solidFill>
          <a:ln>
            <a:solidFill>
              <a:srgbClr val="9BBB59">
                <a:lumMod val="75000"/>
              </a:srgbClr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txBody>
          <a:bodyPr rot="10800000" vert="eaVert" lIns="18000" tIns="10800" rIns="18000" bIns="1080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SAMA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5593397" y="2474132"/>
            <a:ext cx="3053836" cy="58477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  <a:headEnd/>
            <a:tailEnd/>
          </a:ln>
          <a:effectLst/>
          <a:extLst/>
        </p:spPr>
        <p:txBody>
          <a:bodyPr wrap="square" anchor="ctr">
            <a:spAutoFit/>
          </a:bodyPr>
          <a:lstStyle/>
          <a:p>
            <a:pPr marL="355600" marR="0" lvl="0" indent="-35560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pt-PT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Modernização da Administração Pública</a:t>
            </a: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5640833" y="5057526"/>
            <a:ext cx="3035623" cy="83099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  <a:headEnd/>
            <a:tailEnd/>
          </a:ln>
          <a:effectLst/>
          <a:extLst/>
        </p:spPr>
        <p:txBody>
          <a:bodyPr wrap="square" anchor="ctr">
            <a:spAutoFit/>
          </a:bodyPr>
          <a:lstStyle/>
          <a:p>
            <a:pPr marL="355600" indent="-355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kern="0" dirty="0">
                <a:solidFill>
                  <a:sysClr val="windowText" lastClr="000000"/>
                </a:solidFill>
                <a:latin typeface="Arial Narrow" pitchFamily="34" charset="0"/>
                <a:cs typeface="+mn-cs"/>
              </a:rPr>
              <a:t>308 projetos aprovados</a:t>
            </a:r>
          </a:p>
          <a:p>
            <a:pPr marL="355600" indent="-355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kern="0" dirty="0">
                <a:solidFill>
                  <a:sysClr val="windowText" lastClr="000000"/>
                </a:solidFill>
                <a:latin typeface="Arial Narrow" pitchFamily="34" charset="0"/>
                <a:cs typeface="+mn-cs"/>
              </a:rPr>
              <a:t>247 M€ de Investimento Elegível</a:t>
            </a:r>
          </a:p>
          <a:p>
            <a:pPr marL="355600" indent="-355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kern="0" dirty="0">
                <a:solidFill>
                  <a:sysClr val="windowText" lastClr="000000"/>
                </a:solidFill>
                <a:latin typeface="Arial Narrow" pitchFamily="34" charset="0"/>
                <a:cs typeface="+mn-cs"/>
              </a:rPr>
              <a:t>181 M€ de Incentivo</a:t>
            </a:r>
          </a:p>
        </p:txBody>
      </p:sp>
      <p:sp>
        <p:nvSpPr>
          <p:cNvPr id="57" name="AutoShape 4"/>
          <p:cNvSpPr>
            <a:spLocks noChangeArrowheads="1"/>
          </p:cNvSpPr>
          <p:nvPr/>
        </p:nvSpPr>
        <p:spPr bwMode="auto">
          <a:xfrm>
            <a:off x="4961312" y="4444626"/>
            <a:ext cx="576064" cy="1443897"/>
          </a:xfrm>
          <a:prstGeom prst="homePlate">
            <a:avLst>
              <a:gd name="adj" fmla="val 25000"/>
            </a:avLst>
          </a:prstGeom>
          <a:solidFill>
            <a:srgbClr val="9BBB59">
              <a:lumMod val="75000"/>
            </a:srgbClr>
          </a:solidFill>
          <a:ln>
            <a:solidFill>
              <a:srgbClr val="9BBB59">
                <a:lumMod val="75000"/>
              </a:srgbClr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txBody>
          <a:bodyPr rot="10800000" vert="eaVert" lIns="18000" tIns="10800" rIns="18000" bIns="1080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SIAC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58" name="Rectangle 3"/>
          <p:cNvSpPr>
            <a:spLocks noChangeArrowheads="1"/>
          </p:cNvSpPr>
          <p:nvPr/>
        </p:nvSpPr>
        <p:spPr bwMode="auto">
          <a:xfrm>
            <a:off x="5633183" y="4541949"/>
            <a:ext cx="3035623" cy="33855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  <a:headEnd/>
            <a:tailEnd/>
          </a:ln>
          <a:effectLst/>
          <a:extLst/>
        </p:spPr>
        <p:txBody>
          <a:bodyPr wrap="square" anchor="ctr">
            <a:spAutoFit/>
          </a:bodyPr>
          <a:lstStyle/>
          <a:p>
            <a:pPr marL="355600" indent="-355600" algn="ctr"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lang="pt-PT" sz="1600" b="1" kern="0" dirty="0">
                <a:solidFill>
                  <a:sysClr val="windowText" lastClr="000000"/>
                </a:solidFill>
                <a:latin typeface="Arial Narrow" pitchFamily="34" charset="0"/>
                <a:cs typeface="+mn-cs"/>
              </a:rPr>
              <a:t>Ações Coletivas </a:t>
            </a:r>
          </a:p>
        </p:txBody>
      </p:sp>
      <p:sp>
        <p:nvSpPr>
          <p:cNvPr id="59" name="Rectangle 3"/>
          <p:cNvSpPr>
            <a:spLocks noChangeArrowheads="1"/>
          </p:cNvSpPr>
          <p:nvPr/>
        </p:nvSpPr>
        <p:spPr bwMode="auto">
          <a:xfrm>
            <a:off x="1125682" y="5349914"/>
            <a:ext cx="3222921" cy="107721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  <a:headEnd/>
            <a:tailEnd/>
          </a:ln>
          <a:effectLst/>
          <a:extLst/>
        </p:spPr>
        <p:txBody>
          <a:bodyPr wrap="square" anchor="ctr">
            <a:spAutoFit/>
          </a:bodyPr>
          <a:lstStyle/>
          <a:p>
            <a:pPr marL="355600" marR="0" lvl="0" indent="-355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600" kern="0" dirty="0">
                <a:solidFill>
                  <a:sysClr val="windowText" lastClr="000000"/>
                </a:solidFill>
                <a:latin typeface="Arial Narrow" pitchFamily="34" charset="0"/>
                <a:cs typeface="+mn-cs"/>
              </a:rPr>
              <a:t>23 projetos aprovados</a:t>
            </a:r>
          </a:p>
          <a:p>
            <a:pPr marL="355600" marR="0" lvl="0" indent="-355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600" kern="0" dirty="0">
                <a:solidFill>
                  <a:sysClr val="windowText" lastClr="000000"/>
                </a:solidFill>
                <a:latin typeface="Arial Narrow" pitchFamily="34" charset="0"/>
                <a:cs typeface="+mn-cs"/>
              </a:rPr>
              <a:t>435 M€ de Investimento Elegível</a:t>
            </a:r>
          </a:p>
          <a:p>
            <a:pPr marL="355600" marR="0" lvl="0" indent="-355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600" kern="0" dirty="0">
                <a:solidFill>
                  <a:sysClr val="windowText" lastClr="000000"/>
                </a:solidFill>
                <a:latin typeface="Arial Narrow" pitchFamily="34" charset="0"/>
                <a:cs typeface="+mn-cs"/>
              </a:rPr>
              <a:t>282 M€ de Incentivo</a:t>
            </a:r>
          </a:p>
          <a:p>
            <a:pPr marL="355600" marR="0" lvl="0" indent="-355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600" kern="0" dirty="0">
                <a:solidFill>
                  <a:sysClr val="windowText" lastClr="000000"/>
                </a:solidFill>
                <a:latin typeface="Arial Narrow" pitchFamily="34" charset="0"/>
                <a:cs typeface="+mn-cs"/>
              </a:rPr>
              <a:t>Mais de 3700 empresas envolvidas</a:t>
            </a:r>
          </a:p>
        </p:txBody>
      </p:sp>
      <p:sp>
        <p:nvSpPr>
          <p:cNvPr id="60" name="AutoShape 4"/>
          <p:cNvSpPr>
            <a:spLocks noChangeArrowheads="1"/>
          </p:cNvSpPr>
          <p:nvPr/>
        </p:nvSpPr>
        <p:spPr bwMode="auto">
          <a:xfrm>
            <a:off x="446856" y="4489451"/>
            <a:ext cx="576064" cy="1768766"/>
          </a:xfrm>
          <a:prstGeom prst="homePlate">
            <a:avLst>
              <a:gd name="adj" fmla="val 25000"/>
            </a:avLst>
          </a:prstGeom>
          <a:solidFill>
            <a:srgbClr val="9BBB59">
              <a:lumMod val="75000"/>
            </a:srgbClr>
          </a:solidFill>
          <a:ln>
            <a:solidFill>
              <a:srgbClr val="9BBB59">
                <a:lumMod val="75000"/>
              </a:srgbClr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txBody>
          <a:bodyPr rot="10800000" vert="eaVert" lIns="18000" tIns="10800" rIns="18000" bIns="1080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SAFPRI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61" name="Rectangle 3"/>
          <p:cNvSpPr>
            <a:spLocks noChangeArrowheads="1"/>
          </p:cNvSpPr>
          <p:nvPr/>
        </p:nvSpPr>
        <p:spPr bwMode="auto">
          <a:xfrm>
            <a:off x="1125680" y="4444626"/>
            <a:ext cx="3209607" cy="83099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  <a:headEnd/>
            <a:tailEnd/>
          </a:ln>
          <a:effectLst/>
          <a:extLst/>
        </p:spPr>
        <p:txBody>
          <a:bodyPr wrap="square" anchor="ctr">
            <a:spAutoFit/>
          </a:bodyPr>
          <a:lstStyle/>
          <a:p>
            <a:pPr marL="355600" marR="0" lvl="0" indent="-35560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pt-PT" sz="1600" b="1" kern="0" dirty="0">
                <a:solidFill>
                  <a:sysClr val="windowText" lastClr="000000"/>
                </a:solidFill>
                <a:latin typeface="Arial Narrow" pitchFamily="34" charset="0"/>
                <a:cs typeface="+mn-cs"/>
              </a:rPr>
              <a:t>Inovação Financeira – Capital de Risco, Linhas de Crédito e Business </a:t>
            </a:r>
            <a:r>
              <a:rPr lang="pt-PT" sz="1600" b="1" kern="0" dirty="0" err="1">
                <a:solidFill>
                  <a:sysClr val="windowText" lastClr="000000"/>
                </a:solidFill>
                <a:latin typeface="Arial Narrow" pitchFamily="34" charset="0"/>
                <a:cs typeface="+mn-cs"/>
              </a:rPr>
              <a:t>Angels</a:t>
            </a:r>
            <a:endParaRPr lang="pt-PT" sz="1600" b="1" kern="0" dirty="0">
              <a:solidFill>
                <a:sysClr val="windowText" lastClr="000000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62" name="Título 1"/>
          <p:cNvSpPr txBox="1">
            <a:spLocks/>
          </p:cNvSpPr>
          <p:nvPr/>
        </p:nvSpPr>
        <p:spPr bwMode="auto">
          <a:xfrm>
            <a:off x="644313" y="1397719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PT" sz="28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Outros Apoios COMPETE</a:t>
            </a:r>
          </a:p>
          <a:p>
            <a:endParaRPr lang="pt-PT" sz="8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978 M€ de incentivo aprovado</a:t>
            </a:r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Rectangle 12"/>
          <p:cNvSpPr txBox="1">
            <a:spLocks noChangeArrowheads="1"/>
          </p:cNvSpPr>
          <p:nvPr/>
        </p:nvSpPr>
        <p:spPr bwMode="auto">
          <a:xfrm>
            <a:off x="179512" y="188913"/>
            <a:ext cx="813593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pt-PT" sz="32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Resultados a 31 de dezembro de 2012</a:t>
            </a:r>
          </a:p>
        </p:txBody>
      </p:sp>
    </p:spTree>
    <p:extLst>
      <p:ext uri="{BB962C8B-B14F-4D97-AF65-F5344CB8AC3E}">
        <p14:creationId xmlns:p14="http://schemas.microsoft.com/office/powerpoint/2010/main" val="205200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154687" y="5603329"/>
            <a:ext cx="1439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310880" y="476672"/>
            <a:ext cx="82296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pt-PT" sz="2400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27584" y="6488668"/>
            <a:ext cx="31683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00" dirty="0" smtClean="0"/>
              <a:t>Fonte: AG COMPETE; SCIE 2010 e Quadros de Pessoal 2009. </a:t>
            </a:r>
            <a:endParaRPr lang="pt-PT" sz="900" dirty="0"/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1107576" y="1921541"/>
            <a:ext cx="7208840" cy="34516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PT" sz="4800" b="1" dirty="0" smtClean="0">
                <a:solidFill>
                  <a:srgbClr val="376092"/>
                </a:solidFill>
                <a:latin typeface="+mn-lt"/>
              </a:rPr>
              <a:t>APOIOS </a:t>
            </a:r>
          </a:p>
          <a:p>
            <a:r>
              <a:rPr lang="pt-PT" sz="4800" b="1" dirty="0" smtClean="0">
                <a:solidFill>
                  <a:srgbClr val="376092"/>
                </a:solidFill>
                <a:latin typeface="+mn-lt"/>
              </a:rPr>
              <a:t>AO EMPREENDEDORISMO</a:t>
            </a:r>
            <a:endParaRPr lang="pt-PT" sz="4800" b="1" dirty="0">
              <a:solidFill>
                <a:srgbClr val="37609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191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1008063" y="2709863"/>
            <a:ext cx="7127875" cy="1079500"/>
          </a:xfrm>
          <a:prstGeom prst="rect">
            <a:avLst/>
          </a:prstGeom>
          <a:solidFill>
            <a:schemeClr val="folHlink">
              <a:alpha val="25098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90800" anchor="ctr"/>
          <a:lstStyle/>
          <a:p>
            <a:pPr defTabSz="990600"/>
            <a:r>
              <a:rPr lang="pt-PT" b="1" dirty="0">
                <a:solidFill>
                  <a:srgbClr val="376092"/>
                </a:solidFill>
              </a:rPr>
              <a:t>Mecanismos de Engenharia Financeira</a:t>
            </a:r>
          </a:p>
          <a:p>
            <a:pPr defTabSz="990600">
              <a:spcBef>
                <a:spcPct val="30000"/>
              </a:spcBef>
            </a:pPr>
            <a:r>
              <a:rPr lang="pt-PT" sz="1400" dirty="0"/>
              <a:t>Apoio através da prestação de garantias, </a:t>
            </a:r>
            <a:r>
              <a:rPr lang="pt-PT" sz="1400" i="1" dirty="0"/>
              <a:t>business </a:t>
            </a:r>
            <a:r>
              <a:rPr lang="pt-PT" sz="1400" i="1" dirty="0" err="1"/>
              <a:t>angels</a:t>
            </a:r>
            <a:r>
              <a:rPr lang="pt-PT" sz="1400" dirty="0"/>
              <a:t>, fundos de capital de risco específicos e outros instrumentos financeiros a empresas novas e nascentes</a:t>
            </a: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1008063" y="1484313"/>
            <a:ext cx="7127875" cy="1079500"/>
          </a:xfrm>
          <a:prstGeom prst="rect">
            <a:avLst/>
          </a:prstGeom>
          <a:solidFill>
            <a:schemeClr val="folHlink">
              <a:alpha val="25098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90800" anchor="ctr"/>
          <a:lstStyle/>
          <a:p>
            <a:r>
              <a:rPr lang="pt-PT" b="1" dirty="0">
                <a:solidFill>
                  <a:srgbClr val="376092"/>
                </a:solidFill>
              </a:rPr>
              <a:t>Sistemas de Incentivos ao Investimento das Empresas </a:t>
            </a:r>
            <a:r>
              <a:rPr lang="pt-PT" dirty="0">
                <a:solidFill>
                  <a:srgbClr val="376092"/>
                </a:solidFill>
              </a:rPr>
              <a:t> </a:t>
            </a:r>
          </a:p>
          <a:p>
            <a:pPr>
              <a:spcBef>
                <a:spcPct val="30000"/>
              </a:spcBef>
            </a:pPr>
            <a:r>
              <a:rPr lang="pt-PT" sz="1400" dirty="0"/>
              <a:t>Apoio a </a:t>
            </a:r>
            <a:r>
              <a:rPr lang="pt-PT" sz="1400" dirty="0" smtClean="0"/>
              <a:t>projetos </a:t>
            </a:r>
            <a:r>
              <a:rPr lang="pt-PT" sz="1400" dirty="0"/>
              <a:t>de empreendedorismo qualificado e a empresas novas e nascentes (até 3 anos de </a:t>
            </a:r>
            <a:r>
              <a:rPr lang="pt-PT" sz="1400" dirty="0" smtClean="0"/>
              <a:t>atividade</a:t>
            </a:r>
            <a:r>
              <a:rPr lang="pt-PT" sz="1400" dirty="0"/>
              <a:t>)</a:t>
            </a: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1008063" y="3933825"/>
            <a:ext cx="7127875" cy="1079500"/>
          </a:xfrm>
          <a:prstGeom prst="rect">
            <a:avLst/>
          </a:prstGeom>
          <a:solidFill>
            <a:schemeClr val="folHlink">
              <a:alpha val="25098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90800" anchor="ctr"/>
          <a:lstStyle/>
          <a:p>
            <a:r>
              <a:rPr lang="pt-PT" b="1" dirty="0" smtClean="0">
                <a:solidFill>
                  <a:srgbClr val="376092"/>
                </a:solidFill>
              </a:rPr>
              <a:t>Ações Coletivas</a:t>
            </a:r>
            <a:endParaRPr lang="pt-PT" b="1" dirty="0">
              <a:solidFill>
                <a:srgbClr val="376092"/>
              </a:solidFill>
            </a:endParaRPr>
          </a:p>
          <a:p>
            <a:pPr>
              <a:spcBef>
                <a:spcPct val="30000"/>
              </a:spcBef>
            </a:pPr>
            <a:r>
              <a:rPr lang="pt-PT" sz="1400" dirty="0"/>
              <a:t>Apoio através de </a:t>
            </a:r>
            <a:r>
              <a:rPr lang="pt-PT" sz="1400" dirty="0" smtClean="0"/>
              <a:t>projetos coletivos </a:t>
            </a:r>
            <a:r>
              <a:rPr lang="pt-PT" sz="1400" dirty="0"/>
              <a:t>de dinamização do espírito empresarial e do empreendedorismo</a:t>
            </a:r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1008063" y="5157788"/>
            <a:ext cx="7127875" cy="1079500"/>
          </a:xfrm>
          <a:prstGeom prst="rect">
            <a:avLst/>
          </a:prstGeom>
          <a:solidFill>
            <a:schemeClr val="folHlink">
              <a:alpha val="25098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90800" anchor="ctr"/>
          <a:lstStyle/>
          <a:p>
            <a:r>
              <a:rPr lang="pt-PT" b="1" dirty="0">
                <a:solidFill>
                  <a:srgbClr val="376092"/>
                </a:solidFill>
              </a:rPr>
              <a:t>Modernização Administrativa</a:t>
            </a:r>
          </a:p>
          <a:p>
            <a:pPr>
              <a:spcBef>
                <a:spcPct val="30000"/>
              </a:spcBef>
            </a:pPr>
            <a:r>
              <a:rPr lang="pt-PT" sz="1400" dirty="0"/>
              <a:t>Apoio através de </a:t>
            </a:r>
            <a:r>
              <a:rPr lang="pt-PT" sz="1400" dirty="0" smtClean="0"/>
              <a:t>projetos </a:t>
            </a:r>
            <a:r>
              <a:rPr lang="pt-PT" sz="1400" dirty="0"/>
              <a:t>de modernização da administração pública central com vista à simplificação do processo de criação de empresas </a:t>
            </a:r>
          </a:p>
          <a:p>
            <a:endParaRPr lang="pt-PT" sz="1400" dirty="0"/>
          </a:p>
        </p:txBody>
      </p:sp>
      <p:sp>
        <p:nvSpPr>
          <p:cNvPr id="307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135938" cy="792162"/>
          </a:xfrm>
          <a:noFill/>
        </p:spPr>
        <p:txBody>
          <a:bodyPr/>
          <a:lstStyle/>
          <a:p>
            <a:pPr algn="l"/>
            <a:r>
              <a:rPr lang="pt-PT" sz="32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Apoios ao Empreendedorismo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animBg="1"/>
      <p:bldP spid="86022" grpId="0" animBg="1"/>
      <p:bldP spid="86023" grpId="0" animBg="1"/>
      <p:bldP spid="860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135938" cy="792162"/>
          </a:xfrm>
        </p:spPr>
        <p:txBody>
          <a:bodyPr/>
          <a:lstStyle/>
          <a:p>
            <a:pPr algn="l"/>
            <a:r>
              <a:rPr lang="pt-PT" sz="32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Apoios ao Empreendedorismo</a:t>
            </a: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503238" y="1196678"/>
            <a:ext cx="813593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PT" sz="2000" b="1" dirty="0"/>
              <a:t>Apoios a Empresas Novas e Nascentes </a:t>
            </a:r>
            <a:br>
              <a:rPr lang="pt-PT" sz="2000" b="1" dirty="0"/>
            </a:br>
            <a:r>
              <a:rPr lang="pt-PT" sz="1400" b="1" dirty="0"/>
              <a:t>(menos de 3 anos de </a:t>
            </a:r>
            <a:r>
              <a:rPr lang="pt-PT" sz="1400" b="1" dirty="0" err="1"/>
              <a:t>actividade</a:t>
            </a:r>
            <a:r>
              <a:rPr lang="pt-PT" sz="1400" b="1" dirty="0"/>
              <a:t>)</a:t>
            </a:r>
          </a:p>
        </p:txBody>
      </p:sp>
      <p:sp>
        <p:nvSpPr>
          <p:cNvPr id="6148" name="Text Box 12"/>
          <p:cNvSpPr txBox="1">
            <a:spLocks noChangeArrowheads="1"/>
          </p:cNvSpPr>
          <p:nvPr/>
        </p:nvSpPr>
        <p:spPr bwMode="auto">
          <a:xfrm>
            <a:off x="323850" y="6237288"/>
            <a:ext cx="26654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sz="800" dirty="0"/>
              <a:t>SI QREN </a:t>
            </a:r>
            <a:r>
              <a:rPr lang="pt-PT" sz="800" dirty="0" smtClean="0"/>
              <a:t>2012-12-31</a:t>
            </a:r>
            <a:endParaRPr lang="pt-PT" sz="800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15" y="2631976"/>
            <a:ext cx="8856873" cy="360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7757" name="Rectangle 13"/>
          <p:cNvSpPr>
            <a:spLocks noChangeArrowheads="1"/>
          </p:cNvSpPr>
          <p:nvPr/>
        </p:nvSpPr>
        <p:spPr bwMode="auto">
          <a:xfrm>
            <a:off x="4615551" y="1734210"/>
            <a:ext cx="4428437" cy="10080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lIns="80271" tIns="80271" rIns="80271" bIns="80271" anchor="ctr"/>
          <a:lstStyle/>
          <a:p>
            <a:pPr marL="342900" indent="-342900">
              <a:spcBef>
                <a:spcPct val="40000"/>
              </a:spcBef>
              <a:buClr>
                <a:schemeClr val="folHlink"/>
              </a:buClr>
              <a:buSzPct val="150000"/>
              <a:buFontTx/>
              <a:buChar char="•"/>
            </a:pPr>
            <a:r>
              <a:rPr lang="pt-PT" sz="1600" dirty="0" smtClean="0"/>
              <a:t>1.579 projetos </a:t>
            </a:r>
            <a:r>
              <a:rPr lang="pt-PT" sz="1600" dirty="0"/>
              <a:t>aprovados</a:t>
            </a:r>
          </a:p>
          <a:p>
            <a:pPr marL="342900" indent="-342900">
              <a:spcBef>
                <a:spcPct val="40000"/>
              </a:spcBef>
              <a:buClr>
                <a:schemeClr val="folHlink"/>
              </a:buClr>
              <a:buSzPct val="150000"/>
              <a:buFontTx/>
              <a:buChar char="•"/>
            </a:pPr>
            <a:r>
              <a:rPr lang="pt-PT" sz="1600" dirty="0" smtClean="0"/>
              <a:t>2.075 </a:t>
            </a:r>
            <a:r>
              <a:rPr lang="pt-PT" sz="1600" dirty="0"/>
              <a:t>milhões € de investimento elegível</a:t>
            </a:r>
          </a:p>
          <a:p>
            <a:pPr marL="342900" indent="-342900">
              <a:spcBef>
                <a:spcPct val="40000"/>
              </a:spcBef>
              <a:buClr>
                <a:schemeClr val="folHlink"/>
              </a:buClr>
              <a:buSzPct val="150000"/>
              <a:buFontTx/>
              <a:buChar char="•"/>
            </a:pPr>
            <a:r>
              <a:rPr lang="pt-PT" sz="1600" dirty="0" smtClean="0"/>
              <a:t>975 </a:t>
            </a:r>
            <a:r>
              <a:rPr lang="pt-PT" sz="1600" dirty="0"/>
              <a:t>milhões € de incentivo</a:t>
            </a:r>
            <a:endParaRPr lang="pt-PT" sz="1600" b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7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7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0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" r="6744"/>
          <a:stretch/>
        </p:blipFill>
        <p:spPr bwMode="auto">
          <a:xfrm>
            <a:off x="0" y="2600695"/>
            <a:ext cx="4448432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" r="3057"/>
          <a:stretch/>
        </p:blipFill>
        <p:spPr bwMode="auto">
          <a:xfrm>
            <a:off x="4559642" y="2690813"/>
            <a:ext cx="4584358" cy="347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116632"/>
            <a:ext cx="8135938" cy="792162"/>
          </a:xfrm>
        </p:spPr>
        <p:txBody>
          <a:bodyPr/>
          <a:lstStyle/>
          <a:p>
            <a:pPr algn="l"/>
            <a:r>
              <a:rPr lang="pt-PT" sz="32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Sistemas de Incentivos às Empresas</a:t>
            </a: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719138" y="1484313"/>
            <a:ext cx="813593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PT" sz="2000" b="1" dirty="0"/>
              <a:t>Apoios a Empresas Novas e Nascentes </a:t>
            </a:r>
            <a:br>
              <a:rPr lang="pt-PT" sz="2000" b="1" dirty="0"/>
            </a:br>
            <a:r>
              <a:rPr lang="pt-PT" sz="1400" b="1" dirty="0"/>
              <a:t>(menos de 3 anos de </a:t>
            </a:r>
            <a:r>
              <a:rPr lang="pt-PT" sz="1400" b="1" dirty="0" err="1"/>
              <a:t>actividade</a:t>
            </a:r>
            <a:r>
              <a:rPr lang="pt-PT" sz="1400" b="1" dirty="0"/>
              <a:t>)</a:t>
            </a:r>
          </a:p>
        </p:txBody>
      </p:sp>
      <p:sp>
        <p:nvSpPr>
          <p:cNvPr id="7174" name="Text Box 13"/>
          <p:cNvSpPr txBox="1">
            <a:spLocks noChangeArrowheads="1"/>
          </p:cNvSpPr>
          <p:nvPr/>
        </p:nvSpPr>
        <p:spPr bwMode="auto">
          <a:xfrm>
            <a:off x="323850" y="6165850"/>
            <a:ext cx="26654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sz="800" dirty="0"/>
              <a:t>SI QREN </a:t>
            </a:r>
            <a:r>
              <a:rPr lang="pt-PT" sz="800" dirty="0" smtClean="0"/>
              <a:t>2012-12-31</a:t>
            </a:r>
            <a:endParaRPr lang="pt-PT" sz="800" dirty="0"/>
          </a:p>
        </p:txBody>
      </p:sp>
      <p:sp>
        <p:nvSpPr>
          <p:cNvPr id="7175" name="CaixaDeTexto 1"/>
          <p:cNvSpPr txBox="1">
            <a:spLocks noChangeArrowheads="1"/>
          </p:cNvSpPr>
          <p:nvPr/>
        </p:nvSpPr>
        <p:spPr bwMode="auto">
          <a:xfrm>
            <a:off x="685800" y="2352675"/>
            <a:ext cx="32400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PT" sz="1600"/>
              <a:t>Incentivo aprovado por Região</a:t>
            </a:r>
          </a:p>
        </p:txBody>
      </p:sp>
      <p:sp>
        <p:nvSpPr>
          <p:cNvPr id="7176" name="CaixaDeTexto 13"/>
          <p:cNvSpPr txBox="1">
            <a:spLocks noChangeArrowheads="1"/>
          </p:cNvSpPr>
          <p:nvPr/>
        </p:nvSpPr>
        <p:spPr bwMode="auto">
          <a:xfrm>
            <a:off x="4835597" y="2385112"/>
            <a:ext cx="40324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PT" sz="1600" dirty="0"/>
              <a:t>Incentivo aprovado por </a:t>
            </a:r>
            <a:r>
              <a:rPr lang="pt-PT" sz="1600" dirty="0" smtClean="0"/>
              <a:t>Setor </a:t>
            </a:r>
            <a:r>
              <a:rPr lang="pt-PT" sz="1600" dirty="0"/>
              <a:t>de </a:t>
            </a:r>
            <a:r>
              <a:rPr lang="pt-PT" sz="1600" dirty="0" smtClean="0"/>
              <a:t>Atividade</a:t>
            </a:r>
            <a:endParaRPr lang="pt-P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1" r="7426"/>
          <a:stretch/>
        </p:blipFill>
        <p:spPr bwMode="auto">
          <a:xfrm>
            <a:off x="5436973" y="2276872"/>
            <a:ext cx="3707027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439" y="116632"/>
            <a:ext cx="8135938" cy="792162"/>
          </a:xfrm>
        </p:spPr>
        <p:txBody>
          <a:bodyPr/>
          <a:lstStyle/>
          <a:p>
            <a:pPr algn="l"/>
            <a:r>
              <a:rPr lang="pt-PT" sz="32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Sistemas de Incentivos às Empresas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79512" y="1052736"/>
            <a:ext cx="813593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PT" sz="2000" b="1" dirty="0"/>
              <a:t>SI Inovação – Empreendedorismo Qualificado</a:t>
            </a:r>
          </a:p>
        </p:txBody>
      </p:sp>
      <p:sp>
        <p:nvSpPr>
          <p:cNvPr id="289798" name="Rectangle 6"/>
          <p:cNvSpPr>
            <a:spLocks noChangeArrowheads="1"/>
          </p:cNvSpPr>
          <p:nvPr/>
        </p:nvSpPr>
        <p:spPr bwMode="auto">
          <a:xfrm>
            <a:off x="251519" y="1772816"/>
            <a:ext cx="5185453" cy="4439054"/>
          </a:xfrm>
          <a:prstGeom prst="rect">
            <a:avLst/>
          </a:prstGeom>
          <a:solidFill>
            <a:schemeClr val="folHlink">
              <a:alpha val="10196"/>
            </a:schemeClr>
          </a:solidFill>
          <a:ln w="9525" algn="ctr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271" tIns="80271" rIns="80271" bIns="80271" anchor="ctr"/>
          <a:lstStyle/>
          <a:p>
            <a:pPr marL="342900" indent="-342900"/>
            <a:r>
              <a:rPr lang="pt-PT" dirty="0" smtClean="0"/>
              <a:t>10 </a:t>
            </a:r>
            <a:r>
              <a:rPr lang="pt-PT" dirty="0"/>
              <a:t>Concursos </a:t>
            </a:r>
            <a:r>
              <a:rPr lang="pt-PT" dirty="0" smtClean="0"/>
              <a:t>Decididos:</a:t>
            </a:r>
          </a:p>
          <a:p>
            <a:pPr marL="342900" indent="-342900">
              <a:spcBef>
                <a:spcPct val="40000"/>
              </a:spcBef>
              <a:buClr>
                <a:schemeClr val="folHlink"/>
              </a:buClr>
              <a:buSzPct val="150000"/>
              <a:buFontTx/>
              <a:buChar char="•"/>
            </a:pPr>
            <a:r>
              <a:rPr lang="pt-PT" sz="1600" dirty="0" smtClean="0"/>
              <a:t>252 projetos aprovados</a:t>
            </a:r>
          </a:p>
          <a:p>
            <a:pPr marL="342900" indent="-342900">
              <a:spcBef>
                <a:spcPct val="40000"/>
              </a:spcBef>
              <a:buClr>
                <a:schemeClr val="folHlink"/>
              </a:buClr>
              <a:buSzPct val="150000"/>
              <a:buFontTx/>
              <a:buChar char="•"/>
            </a:pPr>
            <a:r>
              <a:rPr lang="pt-PT" sz="1600" dirty="0" smtClean="0"/>
              <a:t>168 </a:t>
            </a:r>
            <a:r>
              <a:rPr lang="pt-PT" sz="1600" dirty="0"/>
              <a:t>milhões de euros de investimento elegível</a:t>
            </a:r>
          </a:p>
          <a:p>
            <a:pPr marL="342900" indent="-342900">
              <a:spcBef>
                <a:spcPct val="40000"/>
              </a:spcBef>
              <a:buClr>
                <a:schemeClr val="folHlink"/>
              </a:buClr>
              <a:buSzPct val="150000"/>
              <a:buFontTx/>
              <a:buChar char="•"/>
            </a:pPr>
            <a:r>
              <a:rPr lang="pt-PT" sz="1600" dirty="0" smtClean="0"/>
              <a:t>116 </a:t>
            </a:r>
            <a:r>
              <a:rPr lang="pt-PT" sz="1600" dirty="0"/>
              <a:t>milhões de euros de </a:t>
            </a:r>
            <a:r>
              <a:rPr lang="pt-PT" sz="1600" dirty="0" smtClean="0"/>
              <a:t>incentivo</a:t>
            </a:r>
          </a:p>
          <a:p>
            <a:pPr algn="ctr">
              <a:spcBef>
                <a:spcPts val="0"/>
              </a:spcBef>
              <a:buClr>
                <a:schemeClr val="folHlink"/>
              </a:buClr>
              <a:buSzPct val="150000"/>
            </a:pPr>
            <a:r>
              <a:rPr lang="pt-PT" sz="4000" dirty="0" smtClean="0"/>
              <a:t>+</a:t>
            </a:r>
            <a:endParaRPr lang="pt-PT" sz="4000" dirty="0"/>
          </a:p>
          <a:p>
            <a:pPr marL="342900" indent="-342900">
              <a:spcBef>
                <a:spcPct val="40000"/>
              </a:spcBef>
            </a:pPr>
            <a:r>
              <a:rPr lang="pt-PT" dirty="0" smtClean="0"/>
              <a:t>Concurso 2012/2013 (AAC 13/SI/2012):</a:t>
            </a:r>
          </a:p>
          <a:p>
            <a:pPr marL="342900" indent="-342900">
              <a:spcBef>
                <a:spcPct val="40000"/>
              </a:spcBef>
              <a:buClr>
                <a:schemeClr val="folHlink"/>
              </a:buClr>
              <a:buSzPct val="150000"/>
              <a:buFontTx/>
              <a:buChar char="•"/>
            </a:pPr>
            <a:r>
              <a:rPr lang="pt-PT" sz="1600" dirty="0"/>
              <a:t>1 fase decidida: 26 projetos aprovados, 12 M€ de investimento elegível e 8 M€ de incentivo; </a:t>
            </a:r>
          </a:p>
          <a:p>
            <a:pPr marL="342900" indent="-342900">
              <a:spcBef>
                <a:spcPct val="40000"/>
              </a:spcBef>
              <a:buClr>
                <a:schemeClr val="folHlink"/>
              </a:buClr>
              <a:buSzPct val="150000"/>
              <a:buFontTx/>
              <a:buChar char="•"/>
            </a:pPr>
            <a:r>
              <a:rPr lang="pt-PT" sz="1600" dirty="0"/>
              <a:t>2 fases em </a:t>
            </a:r>
            <a:r>
              <a:rPr lang="pt-PT" sz="1600" dirty="0" smtClean="0"/>
              <a:t>análise: 115 candidaturas e 67 M€ de investimento proposto</a:t>
            </a:r>
            <a:endParaRPr lang="pt-PT" sz="1600" dirty="0"/>
          </a:p>
          <a:p>
            <a:pPr marL="342900" indent="-342900">
              <a:spcBef>
                <a:spcPct val="40000"/>
              </a:spcBef>
              <a:buClr>
                <a:schemeClr val="folHlink"/>
              </a:buClr>
              <a:buSzPct val="150000"/>
              <a:buFontTx/>
              <a:buChar char="•"/>
            </a:pPr>
            <a:r>
              <a:rPr lang="pt-PT" sz="1600" dirty="0"/>
              <a:t>1 fase em candidatura: </a:t>
            </a:r>
            <a:r>
              <a:rPr lang="pt-PT" sz="1600" b="1" dirty="0">
                <a:solidFill>
                  <a:srgbClr val="376092"/>
                </a:solidFill>
              </a:rPr>
              <a:t>de 23/04/2013 a 05/09/2013 </a:t>
            </a:r>
            <a:endParaRPr lang="pt-PT" sz="1400" b="1" dirty="0">
              <a:solidFill>
                <a:schemeClr val="folHlink"/>
              </a:solidFill>
            </a:endParaRP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323850" y="6165850"/>
            <a:ext cx="26654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sz="800" dirty="0"/>
              <a:t>SI QREN </a:t>
            </a:r>
            <a:r>
              <a:rPr lang="pt-PT" sz="800" dirty="0" smtClean="0"/>
              <a:t>2013-04-30</a:t>
            </a:r>
            <a:endParaRPr lang="pt-PT" sz="800" dirty="0"/>
          </a:p>
        </p:txBody>
      </p:sp>
      <p:sp>
        <p:nvSpPr>
          <p:cNvPr id="9223" name="CaixaDeTexto 9"/>
          <p:cNvSpPr txBox="1">
            <a:spLocks noChangeArrowheads="1"/>
          </p:cNvSpPr>
          <p:nvPr/>
        </p:nvSpPr>
        <p:spPr bwMode="auto">
          <a:xfrm>
            <a:off x="5580112" y="1988839"/>
            <a:ext cx="34563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PT" sz="1600" dirty="0"/>
              <a:t>Incentivo </a:t>
            </a:r>
            <a:r>
              <a:rPr lang="pt-PT" sz="1600" dirty="0" smtClean="0"/>
              <a:t>total aprovado, por </a:t>
            </a:r>
            <a:r>
              <a:rPr lang="pt-PT" sz="1600" dirty="0"/>
              <a:t>tipo de </a:t>
            </a:r>
            <a:r>
              <a:rPr lang="pt-PT" sz="1600" dirty="0" smtClean="0"/>
              <a:t>Empreendedorismo</a:t>
            </a:r>
            <a:endParaRPr lang="pt-P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3"/>
          <p:cNvSpPr>
            <a:spLocks/>
          </p:cNvSpPr>
          <p:nvPr/>
        </p:nvSpPr>
        <p:spPr bwMode="auto">
          <a:xfrm>
            <a:off x="2699792" y="3576098"/>
            <a:ext cx="6043947" cy="307691"/>
          </a:xfrm>
          <a:custGeom>
            <a:avLst/>
            <a:gdLst>
              <a:gd name="T0" fmla="*/ 1176078915 w 21600"/>
              <a:gd name="T1" fmla="*/ 147852900 h 21600"/>
              <a:gd name="T2" fmla="*/ 1176078915 w 21600"/>
              <a:gd name="T3" fmla="*/ 147852900 h 21600"/>
              <a:gd name="T4" fmla="*/ 1176078915 w 21600"/>
              <a:gd name="T5" fmla="*/ 147852900 h 21600"/>
              <a:gd name="T6" fmla="*/ 1176078915 w 21600"/>
              <a:gd name="T7" fmla="*/ 14785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10196"/>
            </a:schemeClr>
          </a:solidFill>
          <a:ln w="9525" algn="ctr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271" tIns="80271" rIns="80271" bIns="80271" anchor="ctr"/>
          <a:lstStyle/>
          <a:p>
            <a:r>
              <a:rPr lang="pt-PT" sz="1600" dirty="0" smtClean="0"/>
              <a:t>Vale </a:t>
            </a:r>
            <a:r>
              <a:rPr lang="pt-PT" sz="1600" dirty="0"/>
              <a:t>Energia ou </a:t>
            </a:r>
            <a:r>
              <a:rPr lang="pt-PT" sz="1600" dirty="0" smtClean="0"/>
              <a:t>Ambiente</a:t>
            </a:r>
          </a:p>
        </p:txBody>
      </p:sp>
      <p:sp>
        <p:nvSpPr>
          <p:cNvPr id="17410" name="AutoShape 2"/>
          <p:cNvSpPr>
            <a:spLocks/>
          </p:cNvSpPr>
          <p:nvPr/>
        </p:nvSpPr>
        <p:spPr bwMode="auto">
          <a:xfrm>
            <a:off x="611560" y="3191660"/>
            <a:ext cx="2092545" cy="304565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CFFB7"/>
          </a:solidFill>
          <a:ln w="22225">
            <a:solidFill>
              <a:srgbClr val="6F9600"/>
            </a:solidFill>
            <a:miter lim="800000"/>
            <a:headEnd/>
            <a:tailEnd/>
          </a:ln>
          <a:extLst/>
        </p:spPr>
        <p:txBody>
          <a:bodyPr lIns="50800" tIns="50800" rIns="50800" bIns="50800"/>
          <a:lstStyle/>
          <a:p>
            <a:pPr algn="ctr" defTabSz="584200">
              <a:spcBef>
                <a:spcPts val="1800"/>
              </a:spcBef>
              <a:buClr>
                <a:srgbClr val="6F9600"/>
              </a:buClr>
              <a:buSzPct val="134000"/>
            </a:pPr>
            <a:r>
              <a:rPr lang="pt-PT" sz="2000" b="1" dirty="0" smtClean="0"/>
              <a:t>SI </a:t>
            </a:r>
            <a:r>
              <a:rPr lang="pt-PT" sz="2000" b="1" dirty="0"/>
              <a:t>Qualificação </a:t>
            </a:r>
            <a:r>
              <a:rPr lang="pt-PT" sz="2000" b="1" dirty="0" smtClean="0"/>
              <a:t>PME</a:t>
            </a:r>
          </a:p>
        </p:txBody>
      </p:sp>
      <p:sp>
        <p:nvSpPr>
          <p:cNvPr id="13314" name="AutoShape 1"/>
          <p:cNvSpPr>
            <a:spLocks/>
          </p:cNvSpPr>
          <p:nvPr/>
        </p:nvSpPr>
        <p:spPr bwMode="auto">
          <a:xfrm>
            <a:off x="468313" y="6623050"/>
            <a:ext cx="719137" cy="279400"/>
          </a:xfrm>
          <a:custGeom>
            <a:avLst/>
            <a:gdLst>
              <a:gd name="T0" fmla="*/ 11971234 w 21600"/>
              <a:gd name="T1" fmla="*/ 1807045 h 21600"/>
              <a:gd name="T2" fmla="*/ 11971234 w 21600"/>
              <a:gd name="T3" fmla="*/ 1807045 h 21600"/>
              <a:gd name="T4" fmla="*/ 11971234 w 21600"/>
              <a:gd name="T5" fmla="*/ 1807045 h 21600"/>
              <a:gd name="T6" fmla="*/ 11971234 w 21600"/>
              <a:gd name="T7" fmla="*/ 180704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r" defTabSz="957263"/>
            <a:r>
              <a:rPr lang="pt-PT">
                <a:solidFill>
                  <a:srgbClr val="898989"/>
                </a:solidFill>
              </a:rPr>
              <a:t>14</a:t>
            </a:r>
            <a:endParaRPr lang="pt-PT"/>
          </a:p>
        </p:txBody>
      </p:sp>
      <p:sp>
        <p:nvSpPr>
          <p:cNvPr id="12" name="AutoShape 3"/>
          <p:cNvSpPr>
            <a:spLocks/>
          </p:cNvSpPr>
          <p:nvPr/>
        </p:nvSpPr>
        <p:spPr bwMode="auto">
          <a:xfrm>
            <a:off x="2726068" y="3191658"/>
            <a:ext cx="6005655" cy="274191"/>
          </a:xfrm>
          <a:custGeom>
            <a:avLst/>
            <a:gdLst>
              <a:gd name="T0" fmla="*/ 1176078915 w 21600"/>
              <a:gd name="T1" fmla="*/ 147852900 h 21600"/>
              <a:gd name="T2" fmla="*/ 1176078915 w 21600"/>
              <a:gd name="T3" fmla="*/ 147852900 h 21600"/>
              <a:gd name="T4" fmla="*/ 1176078915 w 21600"/>
              <a:gd name="T5" fmla="*/ 147852900 h 21600"/>
              <a:gd name="T6" fmla="*/ 1176078915 w 21600"/>
              <a:gd name="T7" fmla="*/ 14785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10196"/>
            </a:schemeClr>
          </a:solidFill>
          <a:ln w="9525" algn="ctr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271" tIns="80271" rIns="80271" bIns="80271" anchor="ctr"/>
          <a:lstStyle/>
          <a:p>
            <a:r>
              <a:rPr lang="pt-PT" sz="1600" dirty="0" smtClean="0"/>
              <a:t>Vale Inovação</a:t>
            </a:r>
            <a:endParaRPr lang="pt-PT" sz="1600" dirty="0"/>
          </a:p>
        </p:txBody>
      </p:sp>
      <p:sp>
        <p:nvSpPr>
          <p:cNvPr id="17" name="AutoShape 2"/>
          <p:cNvSpPr>
            <a:spLocks/>
          </p:cNvSpPr>
          <p:nvPr/>
        </p:nvSpPr>
        <p:spPr bwMode="auto">
          <a:xfrm>
            <a:off x="617355" y="2348878"/>
            <a:ext cx="2053446" cy="4320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CFFB7"/>
          </a:solidFill>
          <a:ln w="22225">
            <a:solidFill>
              <a:srgbClr val="6F9600"/>
            </a:solidFill>
            <a:miter lim="800000"/>
            <a:headEnd/>
            <a:tailEnd/>
          </a:ln>
          <a:extLst/>
        </p:spPr>
        <p:txBody>
          <a:bodyPr lIns="50800" tIns="50800" rIns="50800" bIns="50800"/>
          <a:lstStyle/>
          <a:p>
            <a:pPr algn="ctr" defTabSz="584200">
              <a:spcBef>
                <a:spcPts val="1800"/>
              </a:spcBef>
              <a:buClr>
                <a:srgbClr val="6F9600"/>
              </a:buClr>
              <a:buSzPct val="134000"/>
            </a:pPr>
            <a:r>
              <a:rPr lang="pt-PT" sz="2000" b="1" dirty="0"/>
              <a:t>SI I&amp;DT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29530" y="230616"/>
            <a:ext cx="813593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pt-PT" sz="32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Sistemas de Incentivos às Empresas – Projetos Simplificados</a:t>
            </a:r>
          </a:p>
        </p:txBody>
      </p:sp>
      <p:sp>
        <p:nvSpPr>
          <p:cNvPr id="20" name="AutoShape 3"/>
          <p:cNvSpPr>
            <a:spLocks/>
          </p:cNvSpPr>
          <p:nvPr/>
        </p:nvSpPr>
        <p:spPr bwMode="auto">
          <a:xfrm>
            <a:off x="2713974" y="3961073"/>
            <a:ext cx="6043947" cy="244652"/>
          </a:xfrm>
          <a:custGeom>
            <a:avLst/>
            <a:gdLst>
              <a:gd name="T0" fmla="*/ 1176078915 w 21600"/>
              <a:gd name="T1" fmla="*/ 147852900 h 21600"/>
              <a:gd name="T2" fmla="*/ 1176078915 w 21600"/>
              <a:gd name="T3" fmla="*/ 147852900 h 21600"/>
              <a:gd name="T4" fmla="*/ 1176078915 w 21600"/>
              <a:gd name="T5" fmla="*/ 147852900 h 21600"/>
              <a:gd name="T6" fmla="*/ 1176078915 w 21600"/>
              <a:gd name="T7" fmla="*/ 14785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10196"/>
            </a:schemeClr>
          </a:solidFill>
          <a:ln w="9525" algn="ctr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271" tIns="80271" rIns="80271" bIns="80271" anchor="ctr"/>
          <a:lstStyle/>
          <a:p>
            <a:r>
              <a:rPr lang="pt-PT" sz="1600" dirty="0" smtClean="0"/>
              <a:t>Vale Internacionalização</a:t>
            </a:r>
          </a:p>
        </p:txBody>
      </p:sp>
      <p:sp>
        <p:nvSpPr>
          <p:cNvPr id="21" name="AutoShape 3"/>
          <p:cNvSpPr>
            <a:spLocks/>
          </p:cNvSpPr>
          <p:nvPr/>
        </p:nvSpPr>
        <p:spPr bwMode="auto">
          <a:xfrm>
            <a:off x="2701884" y="4293096"/>
            <a:ext cx="6046580" cy="380532"/>
          </a:xfrm>
          <a:custGeom>
            <a:avLst/>
            <a:gdLst>
              <a:gd name="T0" fmla="*/ 1176078915 w 21600"/>
              <a:gd name="T1" fmla="*/ 147852900 h 21600"/>
              <a:gd name="T2" fmla="*/ 1176078915 w 21600"/>
              <a:gd name="T3" fmla="*/ 147852900 h 21600"/>
              <a:gd name="T4" fmla="*/ 1176078915 w 21600"/>
              <a:gd name="T5" fmla="*/ 147852900 h 21600"/>
              <a:gd name="T6" fmla="*/ 1176078915 w 21600"/>
              <a:gd name="T7" fmla="*/ 14785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46000"/>
            </a:schemeClr>
          </a:solidFill>
          <a:ln w="9525" algn="ctr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lIns="80271" tIns="80271" rIns="80271" bIns="80271" anchor="ctr"/>
          <a:lstStyle/>
          <a:p>
            <a:r>
              <a:rPr lang="pt-PT" sz="1600" dirty="0" smtClean="0"/>
              <a:t>Vale Empreendedorismo</a:t>
            </a:r>
            <a:endParaRPr lang="pt-PT" sz="1600" dirty="0"/>
          </a:p>
        </p:txBody>
      </p:sp>
      <p:sp>
        <p:nvSpPr>
          <p:cNvPr id="22" name="AutoShape 3"/>
          <p:cNvSpPr>
            <a:spLocks/>
          </p:cNvSpPr>
          <p:nvPr/>
        </p:nvSpPr>
        <p:spPr bwMode="auto">
          <a:xfrm>
            <a:off x="2670801" y="2348880"/>
            <a:ext cx="6005655" cy="432048"/>
          </a:xfrm>
          <a:custGeom>
            <a:avLst/>
            <a:gdLst>
              <a:gd name="T0" fmla="*/ 1176078915 w 21600"/>
              <a:gd name="T1" fmla="*/ 147852900 h 21600"/>
              <a:gd name="T2" fmla="*/ 1176078915 w 21600"/>
              <a:gd name="T3" fmla="*/ 147852900 h 21600"/>
              <a:gd name="T4" fmla="*/ 1176078915 w 21600"/>
              <a:gd name="T5" fmla="*/ 147852900 h 21600"/>
              <a:gd name="T6" fmla="*/ 1176078915 w 21600"/>
              <a:gd name="T7" fmla="*/ 14785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10196"/>
            </a:schemeClr>
          </a:solidFill>
          <a:ln w="9525" algn="ctr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271" tIns="80271" rIns="80271" bIns="80271" anchor="ctr"/>
          <a:lstStyle/>
          <a:p>
            <a:r>
              <a:rPr lang="pt-PT" sz="1600" dirty="0" smtClean="0"/>
              <a:t>Vale I&amp;DT</a:t>
            </a:r>
            <a:endParaRPr lang="pt-PT" sz="1600" dirty="0"/>
          </a:p>
        </p:txBody>
      </p:sp>
      <p:sp>
        <p:nvSpPr>
          <p:cNvPr id="2" name="Rectângulo 1"/>
          <p:cNvSpPr/>
          <p:nvPr/>
        </p:nvSpPr>
        <p:spPr>
          <a:xfrm>
            <a:off x="29530" y="1222021"/>
            <a:ext cx="9114470" cy="1015663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Projetos  para aquisição de serviços de I&amp;DT e de consultoria e de apoio à inovação e ao empreendedorismo por parte de PME </a:t>
            </a:r>
            <a:endParaRPr lang="pt-PT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eaLnBrk="0" hangingPunct="0"/>
            <a:r>
              <a:rPr lang="pt-PT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</a:t>
            </a:r>
            <a:r>
              <a:rPr lang="pt-PT" sz="1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25 mil € de incentivo por projeto)</a:t>
            </a:r>
          </a:p>
        </p:txBody>
      </p:sp>
      <p:sp>
        <p:nvSpPr>
          <p:cNvPr id="3" name="Rectângulo 2"/>
          <p:cNvSpPr/>
          <p:nvPr/>
        </p:nvSpPr>
        <p:spPr>
          <a:xfrm>
            <a:off x="2699792" y="4673629"/>
            <a:ext cx="6048672" cy="1563683"/>
          </a:xfrm>
          <a:prstGeom prst="rect">
            <a:avLst/>
          </a:prstGeom>
          <a:solidFill>
            <a:schemeClr val="folHlink">
              <a:alpha val="10196"/>
            </a:schemeClr>
          </a:solidFill>
          <a:ln w="9525" algn="ctr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271" tIns="80271" rIns="80271" bIns="80271" anchor="ctr"/>
          <a:lstStyle/>
          <a:p>
            <a:pPr marL="268288" indent="-268288" eaLnBrk="0" hangingPunct="0">
              <a:buClr>
                <a:schemeClr val="folHlink"/>
              </a:buClr>
              <a:buFont typeface="Wingdings 2" pitchFamily="18" charset="2"/>
              <a:buChar char=""/>
            </a:pPr>
            <a:r>
              <a:rPr lang="pt-PT" sz="1400" dirty="0"/>
              <a:t>direcionado para empresas criadas há menos de um ano </a:t>
            </a:r>
          </a:p>
          <a:p>
            <a:pPr marL="268288" indent="-268288" eaLnBrk="0" hangingPunct="0">
              <a:buClr>
                <a:schemeClr val="folHlink"/>
              </a:buClr>
              <a:buFont typeface="Wingdings 2" pitchFamily="18" charset="2"/>
              <a:buChar char=""/>
            </a:pPr>
            <a:endParaRPr lang="pt-PT" sz="1400" dirty="0"/>
          </a:p>
          <a:p>
            <a:pPr marL="268288" indent="-268288" eaLnBrk="0" hangingPunct="0">
              <a:buClr>
                <a:schemeClr val="folHlink"/>
              </a:buClr>
              <a:buFont typeface="Wingdings 2" pitchFamily="18" charset="2"/>
              <a:buChar char=""/>
            </a:pPr>
            <a:r>
              <a:rPr lang="pt-PT" sz="1400" dirty="0"/>
              <a:t>aquisição de serviços de consultoria - elaboração de planos de negócios, serviços para proteção e comercialização de direitos de propriedade intelectual e industrial e serviços na área da economia digital.</a:t>
            </a:r>
          </a:p>
        </p:txBody>
      </p:sp>
      <p:sp>
        <p:nvSpPr>
          <p:cNvPr id="23" name="CaixaDeTexto 22"/>
          <p:cNvSpPr txBox="1"/>
          <p:nvPr/>
        </p:nvSpPr>
        <p:spPr>
          <a:xfrm rot="20639583">
            <a:off x="5852385" y="2964426"/>
            <a:ext cx="3088456" cy="1356887"/>
          </a:xfrm>
          <a:prstGeom prst="rect">
            <a:avLst/>
          </a:prstGeom>
          <a:solidFill>
            <a:schemeClr val="folHlink">
              <a:alpha val="66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tIns="190800" anchor="ctr"/>
          <a:lstStyle>
            <a:defPPr>
              <a:defRPr lang="pt-PT"/>
            </a:defPPr>
            <a:lvl1pPr defTabSz="990600">
              <a:defRPr b="1"/>
            </a:lvl1pPr>
          </a:lstStyle>
          <a:p>
            <a:pPr algn="ctr"/>
            <a:r>
              <a:rPr lang="pt-PT" cap="small" dirty="0"/>
              <a:t>Mais de </a:t>
            </a:r>
            <a:r>
              <a:rPr lang="pt-PT" cap="small" dirty="0" smtClean="0"/>
              <a:t>2000 projetos aprovados – 39 M€ de Incentivo</a:t>
            </a:r>
            <a:endParaRPr lang="pt-PT" cap="small" dirty="0"/>
          </a:p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40277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 descr="impulsojove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915" y="1844675"/>
            <a:ext cx="1249363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3" descr="QREN_Logo(COR)[1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03" y="1989138"/>
            <a:ext cx="1657350" cy="87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3" name="AutoShape 4"/>
          <p:cNvSpPr>
            <a:spLocks/>
          </p:cNvSpPr>
          <p:nvPr/>
        </p:nvSpPr>
        <p:spPr bwMode="auto">
          <a:xfrm>
            <a:off x="1231528" y="1608138"/>
            <a:ext cx="2533650" cy="381000"/>
          </a:xfrm>
          <a:custGeom>
            <a:avLst/>
            <a:gdLst>
              <a:gd name="T0" fmla="*/ 148596813 w 21600"/>
              <a:gd name="T1" fmla="*/ 3360208 h 21600"/>
              <a:gd name="T2" fmla="*/ 148596813 w 21600"/>
              <a:gd name="T3" fmla="*/ 3360208 h 21600"/>
              <a:gd name="T4" fmla="*/ 148596813 w 21600"/>
              <a:gd name="T5" fmla="*/ 3360208 h 21600"/>
              <a:gd name="T6" fmla="*/ 148596813 w 21600"/>
              <a:gd name="T7" fmla="*/ 336020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defTabSz="914400"/>
            <a:r>
              <a:rPr lang="pt-PT" sz="1800"/>
              <a:t>Sistemas de Incentivos</a:t>
            </a:r>
            <a:endParaRPr lang="pt-PT"/>
          </a:p>
        </p:txBody>
      </p:sp>
      <p:sp>
        <p:nvSpPr>
          <p:cNvPr id="12294" name="AutoShape 5"/>
          <p:cNvSpPr>
            <a:spLocks/>
          </p:cNvSpPr>
          <p:nvPr/>
        </p:nvSpPr>
        <p:spPr bwMode="auto">
          <a:xfrm>
            <a:off x="5335215" y="1392238"/>
            <a:ext cx="2559050" cy="381000"/>
          </a:xfrm>
          <a:custGeom>
            <a:avLst/>
            <a:gdLst>
              <a:gd name="T0" fmla="*/ 151591132 w 21600"/>
              <a:gd name="T1" fmla="*/ 3360208 h 21600"/>
              <a:gd name="T2" fmla="*/ 151591132 w 21600"/>
              <a:gd name="T3" fmla="*/ 3360208 h 21600"/>
              <a:gd name="T4" fmla="*/ 151591132 w 21600"/>
              <a:gd name="T5" fmla="*/ 3360208 h 21600"/>
              <a:gd name="T6" fmla="*/ 151591132 w 21600"/>
              <a:gd name="T7" fmla="*/ 336020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defTabSz="914400"/>
            <a:r>
              <a:rPr lang="pt-PT" sz="1800" dirty="0"/>
              <a:t>Apoios ao Investimento</a:t>
            </a:r>
            <a:endParaRPr lang="pt-PT" dirty="0"/>
          </a:p>
        </p:txBody>
      </p:sp>
      <p:sp>
        <p:nvSpPr>
          <p:cNvPr id="12295" name="AutoShape 6"/>
          <p:cNvSpPr>
            <a:spLocks/>
          </p:cNvSpPr>
          <p:nvPr/>
        </p:nvSpPr>
        <p:spPr bwMode="auto">
          <a:xfrm>
            <a:off x="3822328" y="1879600"/>
            <a:ext cx="1800225" cy="1296988"/>
          </a:xfrm>
          <a:custGeom>
            <a:avLst/>
            <a:gdLst>
              <a:gd name="T0" fmla="*/ 75018793 w 21600"/>
              <a:gd name="T1" fmla="*/ 38939303 h 21600"/>
              <a:gd name="T2" fmla="*/ 75018793 w 21600"/>
              <a:gd name="T3" fmla="*/ 38939303 h 21600"/>
              <a:gd name="T4" fmla="*/ 75018793 w 21600"/>
              <a:gd name="T5" fmla="*/ 38939303 h 21600"/>
              <a:gd name="T6" fmla="*/ 75018793 w 21600"/>
              <a:gd name="T7" fmla="*/ 3893930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399" y="0"/>
                  <a:pt x="10800" y="5399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76200" cap="flat" cmpd="sng">
            <a:solidFill>
              <a:srgbClr val="6F96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PT"/>
          </a:p>
        </p:txBody>
      </p:sp>
      <p:sp>
        <p:nvSpPr>
          <p:cNvPr id="12296" name="AutoShape 8"/>
          <p:cNvSpPr>
            <a:spLocks/>
          </p:cNvSpPr>
          <p:nvPr/>
        </p:nvSpPr>
        <p:spPr bwMode="auto">
          <a:xfrm>
            <a:off x="942603" y="3789363"/>
            <a:ext cx="3846512" cy="660400"/>
          </a:xfrm>
          <a:custGeom>
            <a:avLst/>
            <a:gdLst>
              <a:gd name="T0" fmla="*/ 342492004 w 21600"/>
              <a:gd name="T1" fmla="*/ 10095559 h 21600"/>
              <a:gd name="T2" fmla="*/ 342492004 w 21600"/>
              <a:gd name="T3" fmla="*/ 10095559 h 21600"/>
              <a:gd name="T4" fmla="*/ 342492004 w 21600"/>
              <a:gd name="T5" fmla="*/ 10095559 h 21600"/>
              <a:gd name="T6" fmla="*/ 342492004 w 21600"/>
              <a:gd name="T7" fmla="*/ 1009555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defTabSz="914400"/>
            <a:r>
              <a:rPr lang="pt-PT" sz="1800"/>
              <a:t>Qualificação PME – Projetos Individuais</a:t>
            </a:r>
            <a:endParaRPr lang="pt-PT"/>
          </a:p>
        </p:txBody>
      </p:sp>
      <p:sp>
        <p:nvSpPr>
          <p:cNvPr id="12297" name="AutoShape 9"/>
          <p:cNvSpPr>
            <a:spLocks/>
          </p:cNvSpPr>
          <p:nvPr/>
        </p:nvSpPr>
        <p:spPr bwMode="auto">
          <a:xfrm>
            <a:off x="891803" y="4933950"/>
            <a:ext cx="3384550" cy="660400"/>
          </a:xfrm>
          <a:custGeom>
            <a:avLst/>
            <a:gdLst>
              <a:gd name="T0" fmla="*/ 265166174 w 21600"/>
              <a:gd name="T1" fmla="*/ 10095559 h 21600"/>
              <a:gd name="T2" fmla="*/ 265166174 w 21600"/>
              <a:gd name="T3" fmla="*/ 10095559 h 21600"/>
              <a:gd name="T4" fmla="*/ 265166174 w 21600"/>
              <a:gd name="T5" fmla="*/ 10095559 h 21600"/>
              <a:gd name="T6" fmla="*/ 265166174 w 21600"/>
              <a:gd name="T7" fmla="*/ 1009555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defTabSz="914400"/>
            <a:r>
              <a:rPr lang="pt-PT" sz="1800"/>
              <a:t>Inovação </a:t>
            </a:r>
          </a:p>
          <a:p>
            <a:pPr defTabSz="914400"/>
            <a:r>
              <a:rPr lang="pt-PT" sz="1800"/>
              <a:t>Empreendedorismo Qualificado</a:t>
            </a:r>
            <a:endParaRPr lang="pt-PT"/>
          </a:p>
        </p:txBody>
      </p:sp>
      <p:sp>
        <p:nvSpPr>
          <p:cNvPr id="12298" name="AutoShape 10"/>
          <p:cNvSpPr>
            <a:spLocks/>
          </p:cNvSpPr>
          <p:nvPr/>
        </p:nvSpPr>
        <p:spPr bwMode="auto">
          <a:xfrm>
            <a:off x="4893890" y="3781425"/>
            <a:ext cx="3638550" cy="381000"/>
          </a:xfrm>
          <a:custGeom>
            <a:avLst/>
            <a:gdLst>
              <a:gd name="T0" fmla="*/ 306459401 w 21600"/>
              <a:gd name="T1" fmla="*/ 3360208 h 21600"/>
              <a:gd name="T2" fmla="*/ 306459401 w 21600"/>
              <a:gd name="T3" fmla="*/ 3360208 h 21600"/>
              <a:gd name="T4" fmla="*/ 306459401 w 21600"/>
              <a:gd name="T5" fmla="*/ 3360208 h 21600"/>
              <a:gd name="T6" fmla="*/ 306459401 w 21600"/>
              <a:gd name="T7" fmla="*/ 336020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defTabSz="914400"/>
            <a:r>
              <a:rPr lang="pt-PT" sz="1800"/>
              <a:t>Promoção da Internacionalização </a:t>
            </a:r>
            <a:endParaRPr lang="pt-PT"/>
          </a:p>
        </p:txBody>
      </p:sp>
      <p:sp>
        <p:nvSpPr>
          <p:cNvPr id="12299" name="AutoShape 11"/>
          <p:cNvSpPr>
            <a:spLocks/>
          </p:cNvSpPr>
          <p:nvPr/>
        </p:nvSpPr>
        <p:spPr bwMode="auto">
          <a:xfrm>
            <a:off x="5286003" y="5076825"/>
            <a:ext cx="2914650" cy="381000"/>
          </a:xfrm>
          <a:custGeom>
            <a:avLst/>
            <a:gdLst>
              <a:gd name="T0" fmla="*/ 196647792 w 21600"/>
              <a:gd name="T1" fmla="*/ 3360208 h 21600"/>
              <a:gd name="T2" fmla="*/ 196647792 w 21600"/>
              <a:gd name="T3" fmla="*/ 3360208 h 21600"/>
              <a:gd name="T4" fmla="*/ 196647792 w 21600"/>
              <a:gd name="T5" fmla="*/ 3360208 h 21600"/>
              <a:gd name="T6" fmla="*/ 196647792 w 21600"/>
              <a:gd name="T7" fmla="*/ 336020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defTabSz="914400"/>
            <a:r>
              <a:rPr lang="pt-PT" sz="1800"/>
              <a:t>Empreendedorismo Jovem</a:t>
            </a:r>
            <a:endParaRPr lang="pt-PT"/>
          </a:p>
        </p:txBody>
      </p:sp>
      <p:sp>
        <p:nvSpPr>
          <p:cNvPr id="12300" name="AutoShape 12"/>
          <p:cNvSpPr>
            <a:spLocks/>
          </p:cNvSpPr>
          <p:nvPr/>
        </p:nvSpPr>
        <p:spPr bwMode="auto">
          <a:xfrm rot="5400000" flipH="1" flipV="1">
            <a:off x="3883446" y="3407570"/>
            <a:ext cx="600075" cy="2633662"/>
          </a:xfrm>
          <a:custGeom>
            <a:avLst/>
            <a:gdLst>
              <a:gd name="T0" fmla="*/ 8335431 w 21600"/>
              <a:gd name="T1" fmla="*/ 160559619 h 21600"/>
              <a:gd name="T2" fmla="*/ 8335431 w 21600"/>
              <a:gd name="T3" fmla="*/ 160559619 h 21600"/>
              <a:gd name="T4" fmla="*/ 8335431 w 21600"/>
              <a:gd name="T5" fmla="*/ 160559619 h 21600"/>
              <a:gd name="T6" fmla="*/ 8335431 w 21600"/>
              <a:gd name="T7" fmla="*/ 16055961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371" y="0"/>
                </a:moveTo>
                <a:cubicBezTo>
                  <a:pt x="10685" y="0"/>
                  <a:pt x="0" y="4671"/>
                  <a:pt x="0" y="9342"/>
                </a:cubicBezTo>
                <a:cubicBezTo>
                  <a:pt x="0" y="14013"/>
                  <a:pt x="5400" y="18684"/>
                  <a:pt x="10800" y="18684"/>
                </a:cubicBezTo>
                <a:cubicBezTo>
                  <a:pt x="16200" y="18684"/>
                  <a:pt x="21600" y="20142"/>
                  <a:pt x="21600" y="21600"/>
                </a:cubicBezTo>
              </a:path>
            </a:pathLst>
          </a:custGeom>
          <a:noFill/>
          <a:ln w="28575" cap="flat" cmpd="sng">
            <a:solidFill>
              <a:srgbClr val="6F96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PT"/>
          </a:p>
        </p:txBody>
      </p:sp>
      <p:sp>
        <p:nvSpPr>
          <p:cNvPr id="12301" name="AutoShape 13"/>
          <p:cNvSpPr>
            <a:spLocks/>
          </p:cNvSpPr>
          <p:nvPr/>
        </p:nvSpPr>
        <p:spPr bwMode="auto">
          <a:xfrm rot="5400000" flipH="1" flipV="1">
            <a:off x="4438278" y="4757738"/>
            <a:ext cx="663575" cy="2181225"/>
          </a:xfrm>
          <a:custGeom>
            <a:avLst/>
            <a:gdLst>
              <a:gd name="T0" fmla="*/ 10192881 w 21600"/>
              <a:gd name="T1" fmla="*/ 110132979 h 21600"/>
              <a:gd name="T2" fmla="*/ 10192881 w 21600"/>
              <a:gd name="T3" fmla="*/ 110132979 h 21600"/>
              <a:gd name="T4" fmla="*/ 10192881 w 21600"/>
              <a:gd name="T5" fmla="*/ 110132979 h 21600"/>
              <a:gd name="T6" fmla="*/ 10192881 w 21600"/>
              <a:gd name="T7" fmla="*/ 11013297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5657" y="0"/>
                </a:moveTo>
                <a:cubicBezTo>
                  <a:pt x="7828" y="0"/>
                  <a:pt x="0" y="5078"/>
                  <a:pt x="0" y="10156"/>
                </a:cubicBezTo>
                <a:cubicBezTo>
                  <a:pt x="0" y="15233"/>
                  <a:pt x="5400" y="20311"/>
                  <a:pt x="10800" y="20311"/>
                </a:cubicBezTo>
                <a:cubicBezTo>
                  <a:pt x="16200" y="20311"/>
                  <a:pt x="21600" y="20956"/>
                  <a:pt x="21600" y="21600"/>
                </a:cubicBezTo>
              </a:path>
            </a:pathLst>
          </a:custGeom>
          <a:noFill/>
          <a:ln w="28575" cap="flat" cmpd="sng">
            <a:solidFill>
              <a:srgbClr val="6F96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PT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50469" y="164798"/>
            <a:ext cx="813593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pt-PT" sz="32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Sistemas de Incentivos às Empresas – Programa Impulso Jovem</a:t>
            </a:r>
          </a:p>
        </p:txBody>
      </p:sp>
    </p:spTree>
    <p:extLst>
      <p:ext uri="{BB962C8B-B14F-4D97-AF65-F5344CB8AC3E}">
        <p14:creationId xmlns:p14="http://schemas.microsoft.com/office/powerpoint/2010/main" val="18089499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3"/>
          <p:cNvSpPr>
            <a:spLocks/>
          </p:cNvSpPr>
          <p:nvPr/>
        </p:nvSpPr>
        <p:spPr bwMode="auto">
          <a:xfrm>
            <a:off x="467545" y="1815735"/>
            <a:ext cx="3888234" cy="2832100"/>
          </a:xfrm>
          <a:custGeom>
            <a:avLst/>
            <a:gdLst>
              <a:gd name="T0" fmla="*/ 1224233796 w 21600"/>
              <a:gd name="T1" fmla="*/ 185666445 h 21600"/>
              <a:gd name="T2" fmla="*/ 1224233796 w 21600"/>
              <a:gd name="T3" fmla="*/ 185666445 h 21600"/>
              <a:gd name="T4" fmla="*/ 1224233796 w 21600"/>
              <a:gd name="T5" fmla="*/ 185666445 h 21600"/>
              <a:gd name="T6" fmla="*/ 1224233796 w 21600"/>
              <a:gd name="T7" fmla="*/ 18566644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10196"/>
            </a:schemeClr>
          </a:solidFill>
          <a:ln w="9525" algn="ctr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271" tIns="80271" rIns="80271" bIns="80271" anchor="ctr"/>
          <a:lstStyle/>
          <a:p>
            <a:pPr marL="342900" indent="-342900">
              <a:buFont typeface="Arial" pitchFamily="34" charset="0"/>
              <a:buChar char="•"/>
            </a:pPr>
            <a:endParaRPr lang="pt-PT" sz="1600" dirty="0" smtClean="0"/>
          </a:p>
          <a:p>
            <a:pPr marL="268288" indent="-268288" eaLnBrk="0" hangingPunct="0">
              <a:buClr>
                <a:schemeClr val="folHlink"/>
              </a:buClr>
              <a:buFont typeface="Wingdings 2" pitchFamily="18" charset="2"/>
              <a:buChar char=""/>
            </a:pPr>
            <a:r>
              <a:rPr lang="pt-PT" sz="1400" dirty="0"/>
              <a:t>Apoio de fatores dinâmicos de competitividade de </a:t>
            </a:r>
            <a:r>
              <a:rPr lang="pt-PT" sz="1400" dirty="0" smtClean="0"/>
              <a:t>PME</a:t>
            </a:r>
          </a:p>
          <a:p>
            <a:pPr marL="268288" indent="-268288" eaLnBrk="0" hangingPunct="0">
              <a:buClr>
                <a:schemeClr val="folHlink"/>
              </a:buClr>
              <a:buFont typeface="Wingdings 2" pitchFamily="18" charset="2"/>
              <a:buChar char=""/>
            </a:pPr>
            <a:endParaRPr lang="pt-PT" sz="1400" dirty="0"/>
          </a:p>
          <a:p>
            <a:pPr marL="268288" indent="-268288" eaLnBrk="0" hangingPunct="0">
              <a:buClr>
                <a:schemeClr val="folHlink"/>
              </a:buClr>
              <a:buFont typeface="Wingdings 2" pitchFamily="18" charset="2"/>
              <a:buChar char=""/>
            </a:pPr>
            <a:r>
              <a:rPr lang="pt-PT" sz="1400" dirty="0"/>
              <a:t>Concentração em atividades </a:t>
            </a:r>
            <a:r>
              <a:rPr lang="pt-PT" sz="1400" dirty="0" smtClean="0"/>
              <a:t>transacionáveis</a:t>
            </a:r>
          </a:p>
          <a:p>
            <a:pPr marL="268288" indent="-268288" eaLnBrk="0" hangingPunct="0">
              <a:buClr>
                <a:schemeClr val="folHlink"/>
              </a:buClr>
              <a:buFont typeface="Wingdings 2" pitchFamily="18" charset="2"/>
              <a:buChar char=""/>
            </a:pPr>
            <a:endParaRPr lang="pt-PT" sz="1400" dirty="0"/>
          </a:p>
          <a:p>
            <a:pPr marL="268288" indent="-268288" eaLnBrk="0" hangingPunct="0">
              <a:buClr>
                <a:schemeClr val="folHlink"/>
              </a:buClr>
              <a:buFont typeface="Wingdings 2" pitchFamily="18" charset="2"/>
              <a:buChar char=""/>
            </a:pPr>
            <a:r>
              <a:rPr lang="pt-PT" sz="1400" dirty="0"/>
              <a:t>Aposta na especialização inteligente tendente à inovação empresarial com vista à obtenção de ganhos de competitividade</a:t>
            </a:r>
          </a:p>
        </p:txBody>
      </p:sp>
      <p:sp>
        <p:nvSpPr>
          <p:cNvPr id="13314" name="AutoShape 1"/>
          <p:cNvSpPr>
            <a:spLocks/>
          </p:cNvSpPr>
          <p:nvPr/>
        </p:nvSpPr>
        <p:spPr bwMode="auto">
          <a:xfrm>
            <a:off x="468313" y="6623050"/>
            <a:ext cx="719137" cy="279400"/>
          </a:xfrm>
          <a:custGeom>
            <a:avLst/>
            <a:gdLst>
              <a:gd name="T0" fmla="*/ 11971234 w 21600"/>
              <a:gd name="T1" fmla="*/ 1807045 h 21600"/>
              <a:gd name="T2" fmla="*/ 11971234 w 21600"/>
              <a:gd name="T3" fmla="*/ 1807045 h 21600"/>
              <a:gd name="T4" fmla="*/ 11971234 w 21600"/>
              <a:gd name="T5" fmla="*/ 1807045 h 21600"/>
              <a:gd name="T6" fmla="*/ 11971234 w 21600"/>
              <a:gd name="T7" fmla="*/ 180704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r" defTabSz="957263"/>
            <a:endParaRPr lang="pt-PT" dirty="0"/>
          </a:p>
        </p:txBody>
      </p:sp>
      <p:sp>
        <p:nvSpPr>
          <p:cNvPr id="17410" name="AutoShape 2"/>
          <p:cNvSpPr>
            <a:spLocks/>
          </p:cNvSpPr>
          <p:nvPr/>
        </p:nvSpPr>
        <p:spPr bwMode="auto">
          <a:xfrm>
            <a:off x="467545" y="1380367"/>
            <a:ext cx="3889928" cy="8402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76092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SI Qualificação PME</a:t>
            </a:r>
            <a:br>
              <a:rPr lang="pt-PT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pt-PT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Projetos Individuais</a:t>
            </a:r>
          </a:p>
        </p:txBody>
      </p:sp>
      <p:grpSp>
        <p:nvGrpSpPr>
          <p:cNvPr id="13317" name="Group 4"/>
          <p:cNvGrpSpPr>
            <a:grpSpLocks/>
          </p:cNvGrpSpPr>
          <p:nvPr/>
        </p:nvGrpSpPr>
        <p:grpSpPr bwMode="auto">
          <a:xfrm>
            <a:off x="467545" y="4724336"/>
            <a:ext cx="3889928" cy="576263"/>
            <a:chOff x="0" y="0"/>
            <a:chExt cx="517" cy="46"/>
          </a:xfrm>
        </p:grpSpPr>
        <p:sp>
          <p:nvSpPr>
            <p:cNvPr id="17413" name="AutoShape 5"/>
            <p:cNvSpPr>
              <a:spLocks/>
            </p:cNvSpPr>
            <p:nvPr/>
          </p:nvSpPr>
          <p:spPr bwMode="auto">
            <a:xfrm>
              <a:off x="0" y="0"/>
              <a:ext cx="517" cy="4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793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584200">
                <a:spcBef>
                  <a:spcPts val="4200"/>
                </a:spcBef>
                <a:defRPr/>
              </a:pPr>
              <a:endParaRPr lang="pt-PT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endParaRPr>
            </a:p>
          </p:txBody>
        </p:sp>
        <p:sp>
          <p:nvSpPr>
            <p:cNvPr id="13322" name="AutoShape 6"/>
            <p:cNvSpPr>
              <a:spLocks/>
            </p:cNvSpPr>
            <p:nvPr/>
          </p:nvSpPr>
          <p:spPr bwMode="auto">
            <a:xfrm>
              <a:off x="0" y="8"/>
              <a:ext cx="517" cy="30"/>
            </a:xfrm>
            <a:custGeom>
              <a:avLst/>
              <a:gdLst>
                <a:gd name="T0" fmla="*/ 259 w 21600"/>
                <a:gd name="T1" fmla="*/ 15 h 21600"/>
                <a:gd name="T2" fmla="*/ 259 w 21600"/>
                <a:gd name="T3" fmla="*/ 15 h 21600"/>
                <a:gd name="T4" fmla="*/ 259 w 21600"/>
                <a:gd name="T5" fmla="*/ 15 h 21600"/>
                <a:gd name="T6" fmla="*/ 259 w 21600"/>
                <a:gd name="T7" fmla="*/ 1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ctr" defTabSz="584200">
                <a:spcBef>
                  <a:spcPts val="4200"/>
                </a:spcBef>
              </a:pPr>
              <a:r>
                <a:rPr lang="pt-PT" sz="1800">
                  <a:solidFill>
                    <a:schemeClr val="bg1"/>
                  </a:solidFill>
                  <a:latin typeface="Trebuchet MS" pitchFamily="34" charset="0"/>
                  <a:ea typeface="Trebuchet MS" pitchFamily="34" charset="0"/>
                  <a:cs typeface="Trebuchet MS" pitchFamily="34" charset="0"/>
                  <a:sym typeface="Trebuchet MS" pitchFamily="34" charset="0"/>
                </a:rPr>
                <a:t>Dotação 29 M€</a:t>
              </a:r>
              <a:endParaRPr lang="pt-PT">
                <a:solidFill>
                  <a:schemeClr val="bg1"/>
                </a:solidFill>
              </a:endParaRPr>
            </a:p>
          </p:txBody>
        </p:sp>
      </p:grpSp>
      <p:sp>
        <p:nvSpPr>
          <p:cNvPr id="13318" name="AutoShape 7"/>
          <p:cNvSpPr>
            <a:spLocks/>
          </p:cNvSpPr>
          <p:nvPr/>
        </p:nvSpPr>
        <p:spPr bwMode="auto">
          <a:xfrm>
            <a:off x="467544" y="5445124"/>
            <a:ext cx="3888235" cy="864195"/>
          </a:xfrm>
          <a:custGeom>
            <a:avLst/>
            <a:gdLst>
              <a:gd name="T0" fmla="*/ 1153141758 w 21600"/>
              <a:gd name="T1" fmla="*/ 11708459 h 21600"/>
              <a:gd name="T2" fmla="*/ 1153141758 w 21600"/>
              <a:gd name="T3" fmla="*/ 11708459 h 21600"/>
              <a:gd name="T4" fmla="*/ 1153141758 w 21600"/>
              <a:gd name="T5" fmla="*/ 11708459 h 21600"/>
              <a:gd name="T6" fmla="*/ 1153141758 w 21600"/>
              <a:gd name="T7" fmla="*/ 1170845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CFF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algn="ctr" defTabSz="584200">
              <a:spcBef>
                <a:spcPts val="1800"/>
              </a:spcBef>
              <a:buClr>
                <a:srgbClr val="6F9600"/>
              </a:buClr>
              <a:buSzPct val="134000"/>
            </a:pPr>
            <a:r>
              <a:rPr lang="pt-PT" sz="1600" dirty="0"/>
              <a:t>Prioridade aos projetos que criem emprego jovem – Majoração Critério de Seleção</a:t>
            </a:r>
          </a:p>
        </p:txBody>
      </p:sp>
      <p:sp>
        <p:nvSpPr>
          <p:cNvPr id="12" name="AutoShape 3"/>
          <p:cNvSpPr>
            <a:spLocks/>
          </p:cNvSpPr>
          <p:nvPr/>
        </p:nvSpPr>
        <p:spPr bwMode="auto">
          <a:xfrm>
            <a:off x="4932040" y="2053828"/>
            <a:ext cx="3817244" cy="2527300"/>
          </a:xfrm>
          <a:custGeom>
            <a:avLst/>
            <a:gdLst>
              <a:gd name="T0" fmla="*/ 1176078915 w 21600"/>
              <a:gd name="T1" fmla="*/ 147852900 h 21600"/>
              <a:gd name="T2" fmla="*/ 1176078915 w 21600"/>
              <a:gd name="T3" fmla="*/ 147852900 h 21600"/>
              <a:gd name="T4" fmla="*/ 1176078915 w 21600"/>
              <a:gd name="T5" fmla="*/ 147852900 h 21600"/>
              <a:gd name="T6" fmla="*/ 1176078915 w 21600"/>
              <a:gd name="T7" fmla="*/ 14785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10196"/>
            </a:schemeClr>
          </a:solidFill>
          <a:ln w="9525" algn="ctr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271" tIns="80271" rIns="80271" bIns="80271" anchor="ctr"/>
          <a:lstStyle/>
          <a:p>
            <a:pPr marL="268288" indent="-268288" eaLnBrk="0" hangingPunct="0">
              <a:buClr>
                <a:schemeClr val="folHlink"/>
              </a:buClr>
              <a:buFont typeface="Wingdings 2" pitchFamily="18" charset="2"/>
              <a:buChar char=""/>
            </a:pPr>
            <a:r>
              <a:rPr lang="pt-PT" sz="1400" dirty="0"/>
              <a:t>Projetos de criação de empresas e atividades nos primeiros anos de </a:t>
            </a:r>
            <a:r>
              <a:rPr lang="pt-PT" sz="1400" dirty="0" smtClean="0"/>
              <a:t>atividade</a:t>
            </a:r>
          </a:p>
          <a:p>
            <a:pPr marL="268288" indent="-268288" eaLnBrk="0" hangingPunct="0">
              <a:buClr>
                <a:schemeClr val="folHlink"/>
              </a:buClr>
              <a:buFont typeface="Wingdings 2" pitchFamily="18" charset="2"/>
              <a:buChar char=""/>
            </a:pPr>
            <a:endParaRPr lang="pt-PT" sz="1400" dirty="0"/>
          </a:p>
          <a:p>
            <a:pPr marL="268288" indent="-268288" eaLnBrk="0" hangingPunct="0">
              <a:buClr>
                <a:schemeClr val="folHlink"/>
              </a:buClr>
              <a:buFont typeface="Wingdings 2" pitchFamily="18" charset="2"/>
              <a:buChar char=""/>
            </a:pPr>
            <a:r>
              <a:rPr lang="pt-PT" sz="1400" dirty="0"/>
              <a:t>Orientação para os mercados </a:t>
            </a:r>
            <a:r>
              <a:rPr lang="pt-PT" sz="1400" dirty="0" smtClean="0"/>
              <a:t>externos</a:t>
            </a:r>
          </a:p>
          <a:p>
            <a:pPr marL="268288" indent="-268288" eaLnBrk="0" hangingPunct="0">
              <a:buClr>
                <a:schemeClr val="folHlink"/>
              </a:buClr>
              <a:buFont typeface="Wingdings 2" pitchFamily="18" charset="2"/>
              <a:buChar char=""/>
            </a:pPr>
            <a:endParaRPr lang="pt-PT" sz="1400" dirty="0"/>
          </a:p>
          <a:p>
            <a:pPr marL="268288" indent="-268288" eaLnBrk="0" hangingPunct="0">
              <a:buClr>
                <a:schemeClr val="folHlink"/>
              </a:buClr>
              <a:buFont typeface="Wingdings 2" pitchFamily="18" charset="2"/>
              <a:buChar char=""/>
            </a:pPr>
            <a:r>
              <a:rPr lang="pt-PT" sz="1400" dirty="0"/>
              <a:t>Focalização em setores intensivos em tecnologia ou conhecimento</a:t>
            </a:r>
          </a:p>
        </p:txBody>
      </p: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4932040" y="4661143"/>
            <a:ext cx="3817244" cy="609600"/>
            <a:chOff x="0" y="0"/>
            <a:chExt cx="517" cy="48"/>
          </a:xfrm>
        </p:grpSpPr>
        <p:sp>
          <p:nvSpPr>
            <p:cNvPr id="14" name="AutoShape 5"/>
            <p:cNvSpPr>
              <a:spLocks/>
            </p:cNvSpPr>
            <p:nvPr/>
          </p:nvSpPr>
          <p:spPr bwMode="auto">
            <a:xfrm>
              <a:off x="0" y="0"/>
              <a:ext cx="517" cy="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793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584200">
                <a:spcBef>
                  <a:spcPts val="4200"/>
                </a:spcBef>
                <a:defRPr/>
              </a:pPr>
              <a:endParaRPr lang="pt-PT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endParaRPr>
            </a:p>
          </p:txBody>
        </p:sp>
        <p:sp>
          <p:nvSpPr>
            <p:cNvPr id="15" name="AutoShape 6"/>
            <p:cNvSpPr>
              <a:spLocks/>
            </p:cNvSpPr>
            <p:nvPr/>
          </p:nvSpPr>
          <p:spPr bwMode="auto">
            <a:xfrm>
              <a:off x="0" y="9"/>
              <a:ext cx="517" cy="30"/>
            </a:xfrm>
            <a:custGeom>
              <a:avLst/>
              <a:gdLst>
                <a:gd name="T0" fmla="*/ 259 w 21600"/>
                <a:gd name="T1" fmla="*/ 15 h 21600"/>
                <a:gd name="T2" fmla="*/ 259 w 21600"/>
                <a:gd name="T3" fmla="*/ 15 h 21600"/>
                <a:gd name="T4" fmla="*/ 259 w 21600"/>
                <a:gd name="T5" fmla="*/ 15 h 21600"/>
                <a:gd name="T6" fmla="*/ 259 w 21600"/>
                <a:gd name="T7" fmla="*/ 1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ctr" defTabSz="584200">
                <a:spcBef>
                  <a:spcPts val="4200"/>
                </a:spcBef>
              </a:pPr>
              <a:r>
                <a:rPr lang="pt-PT" sz="1800">
                  <a:solidFill>
                    <a:schemeClr val="bg1"/>
                  </a:solidFill>
                  <a:latin typeface="Trebuchet MS" pitchFamily="34" charset="0"/>
                  <a:ea typeface="Trebuchet MS" pitchFamily="34" charset="0"/>
                  <a:cs typeface="Trebuchet MS" pitchFamily="34" charset="0"/>
                  <a:sym typeface="Trebuchet MS" pitchFamily="34" charset="0"/>
                </a:rPr>
                <a:t>Dotação 20 M€</a:t>
              </a:r>
              <a:endParaRPr lang="pt-PT" sz="1800">
                <a:solidFill>
                  <a:schemeClr val="bg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endParaRPr>
            </a:p>
          </p:txBody>
        </p:sp>
      </p:grpSp>
      <p:sp>
        <p:nvSpPr>
          <p:cNvPr id="16" name="AutoShape 7"/>
          <p:cNvSpPr>
            <a:spLocks/>
          </p:cNvSpPr>
          <p:nvPr/>
        </p:nvSpPr>
        <p:spPr bwMode="auto">
          <a:xfrm>
            <a:off x="4932040" y="5419359"/>
            <a:ext cx="3817244" cy="889959"/>
          </a:xfrm>
          <a:custGeom>
            <a:avLst/>
            <a:gdLst>
              <a:gd name="T0" fmla="*/ 1153141758 w 21600"/>
              <a:gd name="T1" fmla="*/ 11708459 h 21600"/>
              <a:gd name="T2" fmla="*/ 1153141758 w 21600"/>
              <a:gd name="T3" fmla="*/ 11708459 h 21600"/>
              <a:gd name="T4" fmla="*/ 1153141758 w 21600"/>
              <a:gd name="T5" fmla="*/ 11708459 h 21600"/>
              <a:gd name="T6" fmla="*/ 1153141758 w 21600"/>
              <a:gd name="T7" fmla="*/ 1170845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CFF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algn="ctr" defTabSz="584200">
              <a:spcBef>
                <a:spcPts val="1800"/>
              </a:spcBef>
              <a:buClr>
                <a:srgbClr val="6F9600"/>
              </a:buClr>
              <a:buSzPct val="134000"/>
            </a:pPr>
            <a:r>
              <a:rPr lang="pt-PT" sz="1600" dirty="0"/>
              <a:t>Prioridade aos projetos que criam emprego jovem –  Majoração Critério de Seleção</a:t>
            </a:r>
          </a:p>
        </p:txBody>
      </p:sp>
      <p:sp>
        <p:nvSpPr>
          <p:cNvPr id="17" name="AutoShape 2"/>
          <p:cNvSpPr>
            <a:spLocks/>
          </p:cNvSpPr>
          <p:nvPr/>
        </p:nvSpPr>
        <p:spPr bwMode="auto">
          <a:xfrm>
            <a:off x="4932040" y="1421509"/>
            <a:ext cx="3817244" cy="8402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76092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SI Inovação  - Projetos Empreendedorismo Qualificado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29530" y="230616"/>
            <a:ext cx="813593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pt-PT" sz="32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Sistemas de Incentivos às Empresas – Programa Impulso Jovem</a:t>
            </a:r>
          </a:p>
        </p:txBody>
      </p:sp>
    </p:spTree>
    <p:extLst>
      <p:ext uri="{BB962C8B-B14F-4D97-AF65-F5344CB8AC3E}">
        <p14:creationId xmlns:p14="http://schemas.microsoft.com/office/powerpoint/2010/main" val="33252576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154687" y="5603329"/>
            <a:ext cx="1439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310880" y="476672"/>
            <a:ext cx="82296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PT" sz="2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Empresas Novas vs. Empresas Existentes</a:t>
            </a:r>
          </a:p>
          <a:p>
            <a:endParaRPr lang="pt-PT" sz="1600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27584" y="6488668"/>
            <a:ext cx="31683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00" dirty="0" smtClean="0"/>
              <a:t>Fonte: AG COMPETE; SCIE 2010 e Quadros de Pessoal 2009. </a:t>
            </a:r>
            <a:endParaRPr lang="pt-PT" sz="900" dirty="0"/>
          </a:p>
        </p:txBody>
      </p:sp>
      <p:sp>
        <p:nvSpPr>
          <p:cNvPr id="10" name="Rectangle 12"/>
          <p:cNvSpPr txBox="1">
            <a:spLocks noChangeArrowheads="1"/>
          </p:cNvSpPr>
          <p:nvPr/>
        </p:nvSpPr>
        <p:spPr bwMode="auto">
          <a:xfrm>
            <a:off x="107504" y="188913"/>
            <a:ext cx="813593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pt-PT" sz="32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Resultados a 31 de dezembro de 2012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372200" y="6309320"/>
            <a:ext cx="26654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PT" sz="800" dirty="0" smtClean="0"/>
              <a:t>SI </a:t>
            </a:r>
            <a:r>
              <a:rPr lang="pt-PT" sz="800" dirty="0"/>
              <a:t>QREN </a:t>
            </a:r>
            <a:r>
              <a:rPr lang="pt-PT" sz="800" dirty="0" smtClean="0"/>
              <a:t>2012-12-31</a:t>
            </a:r>
            <a:endParaRPr lang="pt-PT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25836"/>
            <a:ext cx="5856244" cy="3575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46620" y="2111805"/>
            <a:ext cx="2376959" cy="3235422"/>
          </a:xfrm>
          <a:prstGeom prst="rect">
            <a:avLst/>
          </a:prstGeom>
          <a:solidFill>
            <a:schemeClr val="folHlink">
              <a:alpha val="25098"/>
            </a:schemeClr>
          </a:solidFill>
          <a:ln w="9525" algn="ctr">
            <a:solidFill>
              <a:schemeClr val="folHlink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 anchor="ctr"/>
          <a:lstStyle>
            <a:defPPr>
              <a:defRPr lang="pt-PT"/>
            </a:defPPr>
            <a:lvl1pPr marL="268288" indent="-268288" eaLnBrk="0" hangingPunct="0">
              <a:buClr>
                <a:schemeClr val="folHlink"/>
              </a:buClr>
              <a:buFont typeface="Wingdings 2" pitchFamily="18" charset="2"/>
              <a:buChar char=""/>
              <a:defRPr sz="1400"/>
            </a:lvl1pPr>
          </a:lstStyle>
          <a:p>
            <a:pPr marL="0" indent="0" algn="just">
              <a:buNone/>
            </a:pPr>
            <a:r>
              <a:rPr lang="pt-PT" dirty="0"/>
              <a:t>As empresas novas </a:t>
            </a:r>
            <a:r>
              <a:rPr lang="pt-PT" dirty="0" smtClean="0"/>
              <a:t>(até 3 anos) representam </a:t>
            </a:r>
            <a:r>
              <a:rPr lang="pt-PT" dirty="0"/>
              <a:t>(no total dos dados pós-projeto dos SI):</a:t>
            </a:r>
          </a:p>
          <a:p>
            <a:endParaRPr lang="pt-PT" dirty="0"/>
          </a:p>
          <a:p>
            <a:r>
              <a:rPr lang="pt-PT" dirty="0"/>
              <a:t>15% do VAB</a:t>
            </a:r>
          </a:p>
          <a:p>
            <a:endParaRPr lang="pt-PT" dirty="0"/>
          </a:p>
          <a:p>
            <a:r>
              <a:rPr lang="pt-PT" dirty="0"/>
              <a:t>13% do Volume de negócios internacional</a:t>
            </a:r>
          </a:p>
          <a:p>
            <a:endParaRPr lang="pt-PT" dirty="0"/>
          </a:p>
          <a:p>
            <a:r>
              <a:rPr lang="pt-PT" dirty="0"/>
              <a:t>13% do Volume de negócios total </a:t>
            </a:r>
          </a:p>
          <a:p>
            <a:endParaRPr lang="pt-PT" dirty="0"/>
          </a:p>
          <a:p>
            <a:r>
              <a:rPr lang="pt-PT" dirty="0"/>
              <a:t>9% do Emprego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0" y="5517232"/>
            <a:ext cx="9144000" cy="750436"/>
          </a:xfrm>
          <a:prstGeom prst="rect">
            <a:avLst/>
          </a:prstGeom>
          <a:solidFill>
            <a:srgbClr val="376092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PT" sz="2000" dirty="0" smtClean="0">
                <a:solidFill>
                  <a:schemeClr val="bg1"/>
                </a:solidFill>
              </a:rPr>
              <a:t>Empresas novas em setores mais intensivos em tecnologia e conhecimento, em setores TIC e com emprego mais qualificado.</a:t>
            </a:r>
            <a:endParaRPr lang="pt-P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21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80120"/>
          </a:xfr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pt-PT" sz="3200" b="1" dirty="0" smtClean="0"/>
              <a:t>Agenda da Competitividade (2007-2013): instrumentos de apoio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52D90-D547-4D2E-A4D8-17BDDAF5B9C3}" type="slidenum">
              <a:rPr lang="pt-PT" b="1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pt-PT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196669220"/>
              </p:ext>
            </p:extLst>
          </p:nvPr>
        </p:nvGraphicFramePr>
        <p:xfrm>
          <a:off x="0" y="1357505"/>
          <a:ext cx="6153058" cy="4951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6105004" y="1412776"/>
            <a:ext cx="2849906" cy="369332"/>
          </a:xfrm>
          <a:prstGeom prst="rect">
            <a:avLst/>
          </a:prstGeom>
          <a:solidFill>
            <a:srgbClr val="376092"/>
          </a:solidFill>
          <a:ln w="9525" algn="ctr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lIns="80271" tIns="80271" rIns="80271" bIns="80271" anchor="ctr"/>
          <a:lstStyle>
            <a:defPPr>
              <a:defRPr lang="pt-PT"/>
            </a:defPPr>
            <a:lvl1pPr marL="92075" indent="-92075" algn="ctr">
              <a:spcBef>
                <a:spcPct val="50000"/>
              </a:spcBef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PT" dirty="0">
                <a:solidFill>
                  <a:schemeClr val="bg1"/>
                </a:solidFill>
              </a:rPr>
              <a:t>COMPETE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105004" y="5795972"/>
            <a:ext cx="2829916" cy="369332"/>
          </a:xfrm>
          <a:prstGeom prst="rect">
            <a:avLst/>
          </a:prstGeom>
          <a:solidFill>
            <a:srgbClr val="376092"/>
          </a:solidFill>
          <a:ln w="9525" algn="ctr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lIns="80271" tIns="80271" rIns="80271" bIns="80271" anchor="ctr"/>
          <a:lstStyle>
            <a:defPPr>
              <a:defRPr lang="pt-PT"/>
            </a:defPPr>
            <a:lvl1pPr marL="92075" indent="-92075" algn="ctr">
              <a:spcBef>
                <a:spcPct val="50000"/>
              </a:spcBef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PT" dirty="0">
                <a:solidFill>
                  <a:schemeClr val="bg1"/>
                </a:solidFill>
              </a:rPr>
              <a:t>PO Regionais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376180" y="5025950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5400" dirty="0"/>
              <a:t>+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095426" y="1916832"/>
            <a:ext cx="2859484" cy="523220"/>
          </a:xfrm>
          <a:prstGeom prst="rect">
            <a:avLst/>
          </a:prstGeom>
          <a:solidFill>
            <a:srgbClr val="99CC00">
              <a:alpha val="37000"/>
            </a:srgbClr>
          </a:solidFill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Eixo 1: </a:t>
            </a:r>
            <a:r>
              <a:rPr lang="pt-PT" sz="1400" b="1" dirty="0" smtClean="0"/>
              <a:t>Conhecimento</a:t>
            </a:r>
            <a:r>
              <a:rPr lang="pt-PT" sz="1400" dirty="0" smtClean="0"/>
              <a:t> e Desenvolvimento Tecnológico</a:t>
            </a:r>
            <a:endParaRPr lang="pt-PT" sz="14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6105004" y="2512060"/>
            <a:ext cx="2859484" cy="738664"/>
          </a:xfrm>
          <a:prstGeom prst="rect">
            <a:avLst/>
          </a:prstGeom>
          <a:solidFill>
            <a:srgbClr val="99CC00">
              <a:alpha val="37000"/>
            </a:srgbClr>
          </a:solidFill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Eixo 2: </a:t>
            </a:r>
            <a:r>
              <a:rPr lang="pt-PT" sz="1400" b="1" dirty="0" smtClean="0"/>
              <a:t>Inovação</a:t>
            </a:r>
            <a:r>
              <a:rPr lang="pt-PT" sz="1400" dirty="0" smtClean="0"/>
              <a:t> e Renovação do Modelo Empresarial e do Padrão de Especialização 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6095426" y="3356992"/>
            <a:ext cx="2859484" cy="523220"/>
          </a:xfrm>
          <a:prstGeom prst="rect">
            <a:avLst/>
          </a:prstGeom>
          <a:solidFill>
            <a:srgbClr val="99CC00">
              <a:alpha val="37000"/>
            </a:srgbClr>
          </a:solidFill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Eixo 3: </a:t>
            </a:r>
            <a:r>
              <a:rPr lang="pt-PT" sz="1400" b="1" dirty="0" smtClean="0"/>
              <a:t>Financiamento</a:t>
            </a:r>
            <a:r>
              <a:rPr lang="pt-PT" sz="1400" dirty="0" smtClean="0"/>
              <a:t> e Partilha de Risco da Inovação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6081071" y="4005064"/>
            <a:ext cx="2859484" cy="523220"/>
          </a:xfrm>
          <a:prstGeom prst="rect">
            <a:avLst/>
          </a:prstGeom>
          <a:solidFill>
            <a:srgbClr val="99CC00">
              <a:alpha val="37000"/>
            </a:srgbClr>
          </a:solidFill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Eixo 4: </a:t>
            </a:r>
            <a:r>
              <a:rPr lang="pt-PT" sz="1400" b="1" dirty="0" smtClean="0"/>
              <a:t>Administração Pública </a:t>
            </a:r>
            <a:r>
              <a:rPr lang="pt-PT" sz="1400" dirty="0" smtClean="0"/>
              <a:t>Eficiente e de Qualidade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6075436" y="4653136"/>
            <a:ext cx="2859484" cy="523220"/>
          </a:xfrm>
          <a:prstGeom prst="rect">
            <a:avLst/>
          </a:prstGeom>
          <a:solidFill>
            <a:srgbClr val="99CC00">
              <a:alpha val="37000"/>
            </a:srgbClr>
          </a:solidFill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Eixo 5: Redes e </a:t>
            </a:r>
            <a:r>
              <a:rPr lang="pt-PT" sz="1400" b="1" dirty="0" smtClean="0"/>
              <a:t>Ações Coletivas </a:t>
            </a:r>
            <a:r>
              <a:rPr lang="pt-PT" sz="1400" dirty="0" smtClean="0"/>
              <a:t>de Desenvolvimento Empresarial </a:t>
            </a:r>
          </a:p>
        </p:txBody>
      </p:sp>
    </p:spTree>
    <p:extLst>
      <p:ext uri="{BB962C8B-B14F-4D97-AF65-F5344CB8AC3E}">
        <p14:creationId xmlns:p14="http://schemas.microsoft.com/office/powerpoint/2010/main" val="1535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3642"/>
            <a:ext cx="9038490" cy="459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154687" y="5603329"/>
            <a:ext cx="1439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310880" y="476672"/>
            <a:ext cx="82296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PT" sz="2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Empresas Novas vs. Empresas Existentes</a:t>
            </a:r>
          </a:p>
          <a:p>
            <a:endParaRPr lang="pt-PT" sz="1600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12"/>
          <p:cNvSpPr txBox="1">
            <a:spLocks noChangeArrowheads="1"/>
          </p:cNvSpPr>
          <p:nvPr/>
        </p:nvSpPr>
        <p:spPr bwMode="auto">
          <a:xfrm>
            <a:off x="107504" y="188913"/>
            <a:ext cx="813593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pt-PT" sz="32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Resultados a 31 de dezembro de 2012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372200" y="6309320"/>
            <a:ext cx="26654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PT" sz="800" dirty="0" smtClean="0"/>
              <a:t>SI </a:t>
            </a:r>
            <a:r>
              <a:rPr lang="pt-PT" sz="800" dirty="0"/>
              <a:t>QREN </a:t>
            </a:r>
            <a:r>
              <a:rPr lang="pt-PT" sz="800" dirty="0" smtClean="0"/>
              <a:t>2012-12-31</a:t>
            </a:r>
            <a:endParaRPr lang="pt-PT" sz="800" dirty="0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04" y="3317651"/>
            <a:ext cx="4001480" cy="228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6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19" name="Group 15"/>
          <p:cNvGrpSpPr>
            <a:grpSpLocks/>
          </p:cNvGrpSpPr>
          <p:nvPr/>
        </p:nvGrpSpPr>
        <p:grpSpPr bwMode="auto">
          <a:xfrm>
            <a:off x="389767" y="1909188"/>
            <a:ext cx="3960812" cy="3671737"/>
            <a:chOff x="249" y="845"/>
            <a:chExt cx="2495" cy="3129"/>
          </a:xfrm>
        </p:grpSpPr>
        <p:sp>
          <p:nvSpPr>
            <p:cNvPr id="11271" name="Rectangle 3"/>
            <p:cNvSpPr>
              <a:spLocks noChangeArrowheads="1"/>
            </p:cNvSpPr>
            <p:nvPr/>
          </p:nvSpPr>
          <p:spPr bwMode="auto">
            <a:xfrm>
              <a:off x="249" y="1344"/>
              <a:ext cx="2495" cy="2630"/>
            </a:xfrm>
            <a:prstGeom prst="rect">
              <a:avLst/>
            </a:prstGeom>
            <a:solidFill>
              <a:schemeClr val="folHlink">
                <a:alpha val="25098"/>
              </a:schemeClr>
            </a:solidFill>
            <a:ln w="9525" algn="ctr">
              <a:solidFill>
                <a:schemeClr val="folHlink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10800" rIns="54000" bIns="10800" anchor="ctr"/>
            <a:lstStyle/>
            <a:p>
              <a:pPr marL="268288" indent="-268288" algn="just" eaLnBrk="0" hangingPunct="0">
                <a:buClr>
                  <a:schemeClr val="folHlink"/>
                </a:buClr>
                <a:buFont typeface="Wingdings 2" pitchFamily="18" charset="2"/>
                <a:buChar char=""/>
              </a:pPr>
              <a:r>
                <a:rPr lang="pt-PT" sz="1400" dirty="0"/>
                <a:t>Fundos de capital de risco, fundos especiais de investimento e outros instrumentos de financiamento a intermediários de capital de risco</a:t>
              </a:r>
            </a:p>
            <a:p>
              <a:pPr marL="268288" indent="-268288" eaLnBrk="0" hangingPunct="0">
                <a:buClr>
                  <a:schemeClr val="folHlink"/>
                </a:buClr>
                <a:buFont typeface="Wingdings 2" pitchFamily="18" charset="2"/>
                <a:buChar char=""/>
              </a:pPr>
              <a:endParaRPr lang="pt-PT" sz="1400" dirty="0"/>
            </a:p>
            <a:p>
              <a:pPr marL="268288" indent="-268288" algn="just" eaLnBrk="0" hangingPunct="0">
                <a:buClr>
                  <a:schemeClr val="folHlink"/>
                </a:buClr>
                <a:buFont typeface="Wingdings 2" pitchFamily="18" charset="2"/>
                <a:buChar char=""/>
              </a:pPr>
              <a:r>
                <a:rPr lang="pt-PT" sz="1400" dirty="0"/>
                <a:t>Financiamento a investidores para </a:t>
              </a:r>
              <a:r>
                <a:rPr lang="pt-PT" sz="1400" dirty="0" err="1"/>
                <a:t>actividades</a:t>
              </a:r>
              <a:r>
                <a:rPr lang="pt-PT" sz="1400" dirty="0"/>
                <a:t> na fase “pré-semente” ou “semente” </a:t>
              </a:r>
            </a:p>
            <a:p>
              <a:pPr marL="268288" indent="-268288" eaLnBrk="0" hangingPunct="0">
                <a:buClr>
                  <a:schemeClr val="folHlink"/>
                </a:buClr>
                <a:buFont typeface="Wingdings 2" pitchFamily="18" charset="2"/>
                <a:buNone/>
              </a:pPr>
              <a:endParaRPr lang="pt-PT" sz="1400" dirty="0"/>
            </a:p>
            <a:p>
              <a:pPr marL="268288" indent="-268288" algn="just" eaLnBrk="0" hangingPunct="0">
                <a:buClr>
                  <a:schemeClr val="folHlink"/>
                </a:buClr>
                <a:buFont typeface="Wingdings 2" pitchFamily="18" charset="2"/>
                <a:buChar char=""/>
              </a:pPr>
              <a:r>
                <a:rPr lang="pt-PT" sz="1400" dirty="0" smtClean="0"/>
                <a:t>Fundos </a:t>
              </a:r>
              <a:r>
                <a:rPr lang="pt-PT" sz="1400" dirty="0"/>
                <a:t>de participação em outros fundos de capital de risco (“Fundos de Fundos”)</a:t>
              </a:r>
            </a:p>
          </p:txBody>
        </p:sp>
        <p:sp>
          <p:nvSpPr>
            <p:cNvPr id="11272" name="AutoShape 4"/>
            <p:cNvSpPr>
              <a:spLocks noChangeArrowheads="1"/>
            </p:cNvSpPr>
            <p:nvPr/>
          </p:nvSpPr>
          <p:spPr bwMode="auto">
            <a:xfrm rot="5400000">
              <a:off x="1171" y="-77"/>
              <a:ext cx="651" cy="2495"/>
            </a:xfrm>
            <a:prstGeom prst="homePlate">
              <a:avLst>
                <a:gd name="adj" fmla="val 25000"/>
              </a:avLst>
            </a:prstGeom>
            <a:solidFill>
              <a:srgbClr val="376092"/>
            </a:solidFill>
            <a:ln w="12700" algn="ctr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lIns="18000" tIns="10800" rIns="18000" bIns="10800" anchor="ctr"/>
            <a:lstStyle/>
            <a:p>
              <a:pPr algn="ctr" eaLnBrk="0" hangingPunct="0"/>
              <a:r>
                <a:rPr lang="en-US" b="1" dirty="0" err="1">
                  <a:solidFill>
                    <a:schemeClr val="bg1"/>
                  </a:solidFill>
                  <a:latin typeface="Trebuchet MS" pitchFamily="34" charset="0"/>
                </a:rPr>
                <a:t>Instrumentos</a:t>
              </a:r>
              <a:r>
                <a:rPr lang="en-US" b="1" dirty="0">
                  <a:solidFill>
                    <a:schemeClr val="bg1"/>
                  </a:solidFill>
                  <a:latin typeface="Trebuchet MS" pitchFamily="34" charset="0"/>
                </a:rPr>
                <a:t> de </a:t>
              </a:r>
              <a:r>
                <a:rPr lang="en-US" b="1" dirty="0" err="1">
                  <a:solidFill>
                    <a:schemeClr val="bg1"/>
                  </a:solidFill>
                  <a:latin typeface="Trebuchet MS" pitchFamily="34" charset="0"/>
                </a:rPr>
                <a:t>Reforço</a:t>
              </a:r>
              <a:r>
                <a:rPr lang="en-US" b="1" dirty="0">
                  <a:solidFill>
                    <a:schemeClr val="bg1"/>
                  </a:solidFill>
                  <a:latin typeface="Trebuchet MS" pitchFamily="34" charset="0"/>
                </a:rPr>
                <a:t> do           Capital </a:t>
              </a:r>
              <a:r>
                <a:rPr lang="en-US" b="1" dirty="0" err="1">
                  <a:solidFill>
                    <a:schemeClr val="bg1"/>
                  </a:solidFill>
                  <a:latin typeface="Trebuchet MS" pitchFamily="34" charset="0"/>
                </a:rPr>
                <a:t>Próprio</a:t>
              </a:r>
              <a:endParaRPr lang="en-US" b="1" dirty="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98321" name="Group 17"/>
          <p:cNvGrpSpPr>
            <a:grpSpLocks/>
          </p:cNvGrpSpPr>
          <p:nvPr/>
        </p:nvGrpSpPr>
        <p:grpSpPr bwMode="auto">
          <a:xfrm>
            <a:off x="4859338" y="1876223"/>
            <a:ext cx="3960812" cy="3671737"/>
            <a:chOff x="3061" y="845"/>
            <a:chExt cx="2495" cy="3129"/>
          </a:xfrm>
        </p:grpSpPr>
        <p:sp>
          <p:nvSpPr>
            <p:cNvPr id="11269" name="Rectangle 12"/>
            <p:cNvSpPr>
              <a:spLocks noChangeArrowheads="1"/>
            </p:cNvSpPr>
            <p:nvPr/>
          </p:nvSpPr>
          <p:spPr bwMode="auto">
            <a:xfrm>
              <a:off x="3061" y="1344"/>
              <a:ext cx="2495" cy="2630"/>
            </a:xfrm>
            <a:prstGeom prst="rect">
              <a:avLst/>
            </a:prstGeom>
            <a:solidFill>
              <a:schemeClr val="folHlink">
                <a:alpha val="25098"/>
              </a:schemeClr>
            </a:solidFill>
            <a:ln w="9525" algn="ctr">
              <a:solidFill>
                <a:schemeClr val="folHlink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10800" rIns="54000" bIns="10800" anchor="ctr"/>
            <a:lstStyle/>
            <a:p>
              <a:pPr marL="268288" indent="-268288" eaLnBrk="0" hangingPunct="0">
                <a:buClr>
                  <a:schemeClr val="folHlink"/>
                </a:buClr>
                <a:buFont typeface="Wingdings 2" pitchFamily="18" charset="2"/>
                <a:buChar char=""/>
              </a:pPr>
              <a:r>
                <a:rPr lang="pt-PT" sz="1400" dirty="0"/>
                <a:t>Fundo de </a:t>
              </a:r>
              <a:r>
                <a:rPr lang="pt-PT" sz="1400" dirty="0" err="1"/>
                <a:t>Contra-garantia</a:t>
              </a:r>
              <a:r>
                <a:rPr lang="pt-PT" sz="1400" dirty="0"/>
                <a:t> Mútuo</a:t>
              </a:r>
            </a:p>
            <a:p>
              <a:pPr marL="268288" indent="-268288" eaLnBrk="0" hangingPunct="0">
                <a:buClr>
                  <a:schemeClr val="folHlink"/>
                </a:buClr>
                <a:buFont typeface="Wingdings 2" pitchFamily="18" charset="2"/>
                <a:buChar char=""/>
              </a:pPr>
              <a:endParaRPr lang="pt-PT" sz="1400" dirty="0"/>
            </a:p>
            <a:p>
              <a:pPr marL="268288" indent="-268288" algn="just" eaLnBrk="0" hangingPunct="0">
                <a:buClr>
                  <a:schemeClr val="folHlink"/>
                </a:buClr>
                <a:buFont typeface="Wingdings 2" pitchFamily="18" charset="2"/>
                <a:buChar char=""/>
              </a:pPr>
              <a:r>
                <a:rPr lang="pt-PT" sz="1400" dirty="0"/>
                <a:t>Constituição ou o reforço do capital social de sociedades de garantia mútua</a:t>
              </a:r>
            </a:p>
            <a:p>
              <a:pPr marL="268288" indent="-268288" eaLnBrk="0" hangingPunct="0">
                <a:buClr>
                  <a:schemeClr val="folHlink"/>
                </a:buClr>
                <a:buFont typeface="Wingdings 2" pitchFamily="18" charset="2"/>
                <a:buChar char=""/>
              </a:pPr>
              <a:endParaRPr lang="pt-PT" sz="1400" dirty="0"/>
            </a:p>
            <a:p>
              <a:pPr marL="268288" indent="-268288" eaLnBrk="0" hangingPunct="0">
                <a:buClr>
                  <a:schemeClr val="folHlink"/>
                </a:buClr>
                <a:buFont typeface="Wingdings 2" pitchFamily="18" charset="2"/>
                <a:buChar char=""/>
              </a:pPr>
              <a:r>
                <a:rPr lang="pt-PT" sz="1400" dirty="0" smtClean="0"/>
                <a:t>Constituição </a:t>
              </a:r>
              <a:r>
                <a:rPr lang="pt-PT" sz="1400" dirty="0"/>
                <a:t>ou reforço de linhas de crédito especiais</a:t>
              </a:r>
            </a:p>
            <a:p>
              <a:pPr marL="268288" indent="-268288" eaLnBrk="0" hangingPunct="0">
                <a:buClr>
                  <a:schemeClr val="folHlink"/>
                </a:buClr>
                <a:buFont typeface="Wingdings 2" pitchFamily="18" charset="2"/>
                <a:buChar char=""/>
              </a:pPr>
              <a:endParaRPr lang="pt-PT" sz="1400" dirty="0"/>
            </a:p>
            <a:p>
              <a:pPr marL="268288" indent="-268288" eaLnBrk="0" hangingPunct="0">
                <a:buClr>
                  <a:schemeClr val="folHlink"/>
                </a:buClr>
                <a:buFont typeface="Wingdings 2" pitchFamily="18" charset="2"/>
                <a:buChar char=""/>
              </a:pPr>
              <a:r>
                <a:rPr lang="pt-PT" sz="1400" dirty="0"/>
                <a:t>Mecanismos de garantias de financiamento</a:t>
              </a:r>
            </a:p>
            <a:p>
              <a:pPr marL="268288" indent="-268288" eaLnBrk="0" hangingPunct="0">
                <a:buClr>
                  <a:schemeClr val="folHlink"/>
                </a:buClr>
                <a:buFont typeface="Wingdings 2" pitchFamily="18" charset="2"/>
                <a:buChar char=""/>
              </a:pPr>
              <a:endParaRPr lang="pt-PT" sz="1400" dirty="0"/>
            </a:p>
            <a:p>
              <a:pPr marL="268288" indent="-268288" eaLnBrk="0" hangingPunct="0">
                <a:buClr>
                  <a:schemeClr val="folHlink"/>
                </a:buClr>
                <a:buFont typeface="Wingdings 2" pitchFamily="18" charset="2"/>
                <a:buChar char=""/>
              </a:pPr>
              <a:r>
                <a:rPr lang="pt-PT" sz="1400" dirty="0"/>
                <a:t>Outros instrumentos convertíveis de capital e dívida</a:t>
              </a:r>
            </a:p>
          </p:txBody>
        </p:sp>
        <p:sp>
          <p:nvSpPr>
            <p:cNvPr id="11270" name="AutoShape 13"/>
            <p:cNvSpPr>
              <a:spLocks noChangeArrowheads="1"/>
            </p:cNvSpPr>
            <p:nvPr/>
          </p:nvSpPr>
          <p:spPr bwMode="auto">
            <a:xfrm rot="5400000">
              <a:off x="3983" y="-77"/>
              <a:ext cx="651" cy="2495"/>
            </a:xfrm>
            <a:prstGeom prst="homePlate">
              <a:avLst>
                <a:gd name="adj" fmla="val 25000"/>
              </a:avLst>
            </a:prstGeom>
            <a:solidFill>
              <a:srgbClr val="376092"/>
            </a:solidFill>
            <a:ln w="12700" algn="ctr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lIns="18000" tIns="10800" rIns="18000" bIns="10800" anchor="ctr"/>
            <a:lstStyle/>
            <a:p>
              <a:pPr algn="ctr" eaLnBrk="0" hangingPunct="0"/>
              <a:r>
                <a:rPr lang="en-US" b="1" dirty="0" err="1">
                  <a:solidFill>
                    <a:schemeClr val="bg1"/>
                  </a:solidFill>
                  <a:latin typeface="Trebuchet MS" pitchFamily="34" charset="0"/>
                </a:rPr>
                <a:t>Instrumentos</a:t>
              </a:r>
              <a:r>
                <a:rPr lang="en-US" b="1" dirty="0">
                  <a:solidFill>
                    <a:schemeClr val="bg1"/>
                  </a:solidFill>
                  <a:latin typeface="Trebuchet MS" pitchFamily="34" charset="0"/>
                </a:rPr>
                <a:t> de </a:t>
              </a:r>
              <a:r>
                <a:rPr lang="en-US" b="1" dirty="0" err="1">
                  <a:solidFill>
                    <a:schemeClr val="bg1"/>
                  </a:solidFill>
                  <a:latin typeface="Trebuchet MS" pitchFamily="34" charset="0"/>
                </a:rPr>
                <a:t>Reforço</a:t>
              </a:r>
              <a:r>
                <a:rPr lang="en-US" b="1" dirty="0">
                  <a:solidFill>
                    <a:schemeClr val="bg1"/>
                  </a:solidFill>
                  <a:latin typeface="Trebuchet MS" pitchFamily="34" charset="0"/>
                </a:rPr>
                <a:t> de  </a:t>
              </a:r>
              <a:r>
                <a:rPr lang="en-US" b="1" dirty="0" err="1">
                  <a:solidFill>
                    <a:schemeClr val="bg1"/>
                  </a:solidFill>
                  <a:latin typeface="Trebuchet MS" pitchFamily="34" charset="0"/>
                </a:rPr>
                <a:t>Capitais</a:t>
              </a:r>
              <a:r>
                <a:rPr lang="en-US" b="1" dirty="0">
                  <a:solidFill>
                    <a:schemeClr val="bg1"/>
                  </a:solidFill>
                  <a:latin typeface="Trebuchet MS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rebuchet MS" pitchFamily="34" charset="0"/>
                </a:rPr>
                <a:t>Alheios</a:t>
              </a:r>
              <a:endParaRPr lang="en-US" b="1" dirty="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sp>
        <p:nvSpPr>
          <p:cNvPr id="11268" name="Rectangle 14"/>
          <p:cNvSpPr>
            <a:spLocks noChangeArrowheads="1"/>
          </p:cNvSpPr>
          <p:nvPr/>
        </p:nvSpPr>
        <p:spPr bwMode="auto">
          <a:xfrm>
            <a:off x="107504" y="116632"/>
            <a:ext cx="8135938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pt-PT" sz="3200" b="1" dirty="0">
                <a:solidFill>
                  <a:schemeClr val="lt1"/>
                </a:solidFill>
                <a:latin typeface="+mn-lt"/>
                <a:cs typeface="+mn-cs"/>
              </a:rPr>
              <a:t>Mecanismos de Engenharia Financeira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6" name="Text Box 6"/>
          <p:cNvSpPr txBox="1">
            <a:spLocks noChangeArrowheads="1"/>
          </p:cNvSpPr>
          <p:nvPr/>
        </p:nvSpPr>
        <p:spPr bwMode="auto">
          <a:xfrm>
            <a:off x="250825" y="2636912"/>
            <a:ext cx="4067274" cy="824025"/>
          </a:xfrm>
          <a:prstGeom prst="rect">
            <a:avLst/>
          </a:prstGeom>
          <a:solidFill>
            <a:schemeClr val="folHlink">
              <a:alpha val="25098"/>
            </a:schemeClr>
          </a:solidFill>
          <a:ln w="9525" algn="ctr">
            <a:solidFill>
              <a:schemeClr val="folHlink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 anchor="ctr"/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>
                <a:schemeClr val="folHlink"/>
              </a:buClr>
              <a:buFont typeface="Wingdings 2" pitchFamily="18" charset="2"/>
              <a:buNone/>
            </a:pPr>
            <a:endParaRPr lang="pt-PT" b="1" dirty="0" smtClean="0"/>
          </a:p>
          <a:p>
            <a:pPr>
              <a:buClr>
                <a:schemeClr val="folHlink"/>
              </a:buClr>
              <a:buFont typeface="Wingdings 2" pitchFamily="18" charset="2"/>
              <a:buNone/>
            </a:pPr>
            <a:r>
              <a:rPr lang="pt-PT" b="1" dirty="0" smtClean="0"/>
              <a:t>Linha de </a:t>
            </a:r>
            <a:r>
              <a:rPr lang="pt-PT" b="1" dirty="0"/>
              <a:t>A</a:t>
            </a:r>
            <a:r>
              <a:rPr lang="pt-PT" b="1" dirty="0" smtClean="0"/>
              <a:t>poio a Business </a:t>
            </a:r>
            <a:r>
              <a:rPr lang="pt-PT" b="1" dirty="0" err="1"/>
              <a:t>Angels</a:t>
            </a:r>
            <a:r>
              <a:rPr lang="pt-PT" b="1" dirty="0"/>
              <a:t> </a:t>
            </a:r>
          </a:p>
          <a:p>
            <a:pPr>
              <a:buClr>
                <a:schemeClr val="folHlink"/>
              </a:buClr>
              <a:buFont typeface="Wingdings 2" pitchFamily="18" charset="2"/>
              <a:buNone/>
            </a:pPr>
            <a:endParaRPr lang="pt-PT" b="1" dirty="0"/>
          </a:p>
        </p:txBody>
      </p:sp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179512" y="63500"/>
            <a:ext cx="8135938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pt-PT" sz="3200" b="1" dirty="0">
                <a:solidFill>
                  <a:schemeClr val="lt1"/>
                </a:solidFill>
                <a:latin typeface="+mn-lt"/>
                <a:cs typeface="+mn-cs"/>
              </a:rPr>
              <a:t>Mecanismos de Engenharia Financeira</a:t>
            </a:r>
          </a:p>
        </p:txBody>
      </p:sp>
      <p:sp>
        <p:nvSpPr>
          <p:cNvPr id="12294" name="Text Box 11"/>
          <p:cNvSpPr txBox="1">
            <a:spLocks noChangeArrowheads="1"/>
          </p:cNvSpPr>
          <p:nvPr/>
        </p:nvSpPr>
        <p:spPr bwMode="auto">
          <a:xfrm>
            <a:off x="250825" y="6021388"/>
            <a:ext cx="1759149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sz="800" dirty="0" smtClean="0"/>
              <a:t>2012-12-31</a:t>
            </a:r>
            <a:endParaRPr lang="pt-PT" sz="800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0825" y="3603780"/>
            <a:ext cx="4067274" cy="889000"/>
          </a:xfrm>
          <a:prstGeom prst="rect">
            <a:avLst/>
          </a:prstGeom>
          <a:solidFill>
            <a:schemeClr val="folHlink">
              <a:alpha val="25098"/>
            </a:schemeClr>
          </a:solidFill>
          <a:ln w="9525" algn="ctr">
            <a:solidFill>
              <a:schemeClr val="folHlink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 anchor="ctr"/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>
                <a:schemeClr val="folHlink"/>
              </a:buClr>
              <a:buFont typeface="Wingdings 2" pitchFamily="18" charset="2"/>
              <a:buNone/>
            </a:pPr>
            <a:r>
              <a:rPr lang="pt-PT" b="1" dirty="0" smtClean="0"/>
              <a:t>Linhas PME Investe I e II</a:t>
            </a:r>
            <a:endParaRPr lang="pt-PT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8713" y="1700808"/>
            <a:ext cx="4067274" cy="781766"/>
          </a:xfrm>
          <a:prstGeom prst="rect">
            <a:avLst/>
          </a:prstGeom>
          <a:solidFill>
            <a:schemeClr val="folHlink">
              <a:alpha val="25098"/>
            </a:schemeClr>
          </a:solidFill>
          <a:ln w="9525" algn="ctr">
            <a:solidFill>
              <a:schemeClr val="folHlink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 anchor="ctr"/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>
                <a:schemeClr val="folHlink"/>
              </a:buClr>
              <a:buFont typeface="Wingdings 2" pitchFamily="18" charset="2"/>
              <a:buNone/>
            </a:pPr>
            <a:r>
              <a:rPr lang="pt-PT" b="1" dirty="0" smtClean="0"/>
              <a:t>20 Fundos de Capital de Risco</a:t>
            </a:r>
            <a:endParaRPr lang="pt-PT" b="1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83369" y="4642814"/>
            <a:ext cx="4067274" cy="781766"/>
          </a:xfrm>
          <a:prstGeom prst="rect">
            <a:avLst/>
          </a:prstGeom>
          <a:solidFill>
            <a:schemeClr val="folHlink">
              <a:alpha val="25098"/>
            </a:schemeClr>
          </a:solidFill>
          <a:ln w="9525" algn="ctr">
            <a:solidFill>
              <a:schemeClr val="folHlink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 anchor="ctr"/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>
                <a:schemeClr val="folHlink"/>
              </a:buClr>
              <a:buFont typeface="Wingdings 2" pitchFamily="18" charset="2"/>
              <a:buNone/>
            </a:pPr>
            <a:r>
              <a:rPr lang="pt-PT" b="1" dirty="0" smtClean="0"/>
              <a:t>Linha </a:t>
            </a:r>
            <a:r>
              <a:rPr lang="pt-PT" b="1" dirty="0" err="1" smtClean="0"/>
              <a:t>Invest</a:t>
            </a:r>
            <a:r>
              <a:rPr lang="pt-PT" b="1" dirty="0" smtClean="0"/>
              <a:t> QREN</a:t>
            </a:r>
            <a:endParaRPr lang="pt-PT" b="1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076056" y="2890886"/>
            <a:ext cx="3870993" cy="120032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  <a:headEnd/>
            <a:tailEnd/>
          </a:ln>
          <a:effectLst/>
          <a:extLst/>
        </p:spPr>
        <p:txBody>
          <a:bodyPr wrap="square" anchor="ctr">
            <a:spAutoFit/>
          </a:bodyPr>
          <a:lstStyle/>
          <a:p>
            <a:pPr marL="355600" marR="0" lvl="0" indent="-355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 projetos aprovados</a:t>
            </a:r>
          </a:p>
          <a:p>
            <a:pPr marL="355600" marR="0" lvl="0" indent="-355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435 M€ de </a:t>
            </a:r>
            <a:r>
              <a:rPr kumimoji="0" lang="pt-P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Invest</a:t>
            </a:r>
            <a:r>
              <a:rPr kumimoji="0" lang="pt-PT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Elegível</a:t>
            </a:r>
          </a:p>
          <a:p>
            <a:pPr marL="355600" marR="0" lvl="0" indent="-355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283 </a:t>
            </a:r>
            <a:r>
              <a:rPr kumimoji="0" lang="pt-P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M€ de </a:t>
            </a:r>
            <a:r>
              <a:rPr kumimoji="0" lang="pt-PT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Incentivo</a:t>
            </a:r>
          </a:p>
        </p:txBody>
      </p:sp>
      <p:sp>
        <p:nvSpPr>
          <p:cNvPr id="2" name="Chaveta à direita 1"/>
          <p:cNvSpPr/>
          <p:nvPr/>
        </p:nvSpPr>
        <p:spPr>
          <a:xfrm>
            <a:off x="4372910" y="1702363"/>
            <a:ext cx="576064" cy="3723772"/>
          </a:xfrm>
          <a:prstGeom prst="rightBrace">
            <a:avLst/>
          </a:prstGeom>
          <a:ln w="76200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aixaDeTexto 2"/>
          <p:cNvSpPr txBox="1"/>
          <p:nvPr/>
        </p:nvSpPr>
        <p:spPr>
          <a:xfrm rot="21067515">
            <a:off x="5720134" y="4746136"/>
            <a:ext cx="3088456" cy="1356887"/>
          </a:xfrm>
          <a:prstGeom prst="rect">
            <a:avLst/>
          </a:prstGeom>
          <a:solidFill>
            <a:schemeClr val="folHlink">
              <a:alpha val="66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tIns="190800" anchor="ctr"/>
          <a:lstStyle>
            <a:defPPr>
              <a:defRPr lang="pt-PT"/>
            </a:defPPr>
            <a:lvl1pPr defTabSz="990600">
              <a:defRPr b="1"/>
            </a:lvl1pPr>
          </a:lstStyle>
          <a:p>
            <a:pPr algn="ctr"/>
            <a:r>
              <a:rPr lang="pt-PT" cap="small" dirty="0"/>
              <a:t>Mais de </a:t>
            </a:r>
            <a:r>
              <a:rPr lang="pt-PT" cap="small" dirty="0" smtClean="0"/>
              <a:t>3.700 </a:t>
            </a:r>
            <a:r>
              <a:rPr lang="pt-PT" cap="small" dirty="0"/>
              <a:t>empresas </a:t>
            </a:r>
            <a:r>
              <a:rPr lang="pt-PT" cap="small" dirty="0" smtClean="0"/>
              <a:t>beneficiárias </a:t>
            </a:r>
            <a:endParaRPr lang="pt-PT" cap="small" dirty="0"/>
          </a:p>
          <a:p>
            <a:pPr algn="ctr"/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lide-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679" name="Rectangle 7"/>
          <p:cNvSpPr>
            <a:spLocks noChangeArrowheads="1"/>
          </p:cNvSpPr>
          <p:nvPr/>
        </p:nvSpPr>
        <p:spPr bwMode="auto">
          <a:xfrm>
            <a:off x="611188" y="1412875"/>
            <a:ext cx="7921625" cy="1368425"/>
          </a:xfrm>
          <a:prstGeom prst="rect">
            <a:avLst/>
          </a:prstGeom>
          <a:solidFill>
            <a:schemeClr val="folHlink">
              <a:alpha val="25098"/>
            </a:schemeClr>
          </a:solidFill>
          <a:ln w="9525" algn="ctr">
            <a:solidFill>
              <a:schemeClr val="folHlink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 anchor="ctr"/>
          <a:lstStyle/>
          <a:p>
            <a:pPr marL="177800" algn="just" eaLnBrk="0" hangingPunct="0">
              <a:spcBef>
                <a:spcPct val="30000"/>
              </a:spcBef>
              <a:buClr>
                <a:schemeClr val="folHlink"/>
              </a:buClr>
              <a:buFont typeface="Wingdings 2" pitchFamily="18" charset="2"/>
              <a:buNone/>
              <a:tabLst>
                <a:tab pos="622300" algn="ctr"/>
              </a:tabLst>
            </a:pPr>
            <a:r>
              <a:rPr lang="pt-PT" sz="1400" b="1" dirty="0"/>
              <a:t>Iniciativas em parceria ou outras </a:t>
            </a:r>
            <a:r>
              <a:rPr lang="pt-PT" sz="1400" b="1" dirty="0" smtClean="0"/>
              <a:t>ações </a:t>
            </a:r>
            <a:r>
              <a:rPr lang="pt-PT" sz="1400" b="1" dirty="0"/>
              <a:t>de carácter estratégico e estruturante, lideradas por instituições públicas ou por entidades privadas sem fins lucrativos</a:t>
            </a:r>
            <a:r>
              <a:rPr lang="pt-PT" sz="1400" dirty="0"/>
              <a:t>, prosseguindo </a:t>
            </a:r>
            <a:r>
              <a:rPr lang="pt-PT" sz="1400" dirty="0" smtClean="0"/>
              <a:t>objetivos </a:t>
            </a:r>
            <a:r>
              <a:rPr lang="pt-PT" sz="1400" dirty="0"/>
              <a:t>de natureza geral com vista a resolver falhas de mercado ou de sistema e a dinamizar a procura, através de um efeito demonstrador e de disseminação alargada, potenciando as políticas públicas de desenvolvimento económico. </a:t>
            </a:r>
          </a:p>
        </p:txBody>
      </p: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323850" y="260350"/>
            <a:ext cx="8135938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pt-PT" sz="3200" b="1" dirty="0">
                <a:solidFill>
                  <a:schemeClr val="lt1"/>
                </a:solidFill>
                <a:latin typeface="+mn-lt"/>
                <a:cs typeface="+mn-cs"/>
              </a:rPr>
              <a:t>Ações Coletivas</a:t>
            </a:r>
          </a:p>
        </p:txBody>
      </p:sp>
      <p:sp>
        <p:nvSpPr>
          <p:cNvPr id="284683" name="Rectangle 11"/>
          <p:cNvSpPr>
            <a:spLocks noChangeArrowheads="1"/>
          </p:cNvSpPr>
          <p:nvPr/>
        </p:nvSpPr>
        <p:spPr bwMode="auto">
          <a:xfrm>
            <a:off x="4429125" y="2924175"/>
            <a:ext cx="4103688" cy="2233613"/>
          </a:xfrm>
          <a:prstGeom prst="rect">
            <a:avLst/>
          </a:prstGeom>
          <a:noFill/>
          <a:ln w="9525" algn="ctr">
            <a:solidFill>
              <a:schemeClr val="folHlink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>
                    <a:alpha val="25098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 anchor="ctr"/>
          <a:lstStyle/>
          <a:p>
            <a:pPr marL="88900" eaLnBrk="0" hangingPunct="0">
              <a:spcBef>
                <a:spcPct val="30000"/>
              </a:spcBef>
              <a:buClr>
                <a:schemeClr val="folHlink"/>
              </a:buClr>
              <a:buFont typeface="Wingdings 2" pitchFamily="18" charset="2"/>
              <a:buNone/>
            </a:pPr>
            <a:r>
              <a:rPr lang="pt-PT" sz="1400" dirty="0"/>
              <a:t>Estes </a:t>
            </a:r>
            <a:r>
              <a:rPr lang="pt-PT" sz="1400" dirty="0" smtClean="0"/>
              <a:t>projetos </a:t>
            </a:r>
            <a:r>
              <a:rPr lang="pt-PT" sz="1400" dirty="0"/>
              <a:t>têm como principais </a:t>
            </a:r>
            <a:r>
              <a:rPr lang="pt-PT" sz="1400" dirty="0" smtClean="0"/>
              <a:t>atividades</a:t>
            </a:r>
            <a:r>
              <a:rPr lang="pt-PT" sz="1400" dirty="0"/>
              <a:t>: </a:t>
            </a:r>
          </a:p>
          <a:p>
            <a:pPr marL="622300" lvl="1" indent="-265113" eaLnBrk="0" hangingPunct="0">
              <a:spcBef>
                <a:spcPct val="30000"/>
              </a:spcBef>
              <a:buClr>
                <a:schemeClr val="folHlink"/>
              </a:buClr>
              <a:buFont typeface="Wingdings 2" pitchFamily="18" charset="2"/>
              <a:buChar char=""/>
            </a:pPr>
            <a:r>
              <a:rPr lang="pt-PT" sz="1400" dirty="0"/>
              <a:t>campanhas de sensibilização para o empreendedorismo;</a:t>
            </a:r>
          </a:p>
          <a:p>
            <a:pPr marL="622300" lvl="1" indent="-265113" eaLnBrk="0" hangingPunct="0">
              <a:spcBef>
                <a:spcPct val="30000"/>
              </a:spcBef>
              <a:buClr>
                <a:schemeClr val="folHlink"/>
              </a:buClr>
              <a:buFont typeface="Wingdings 2" pitchFamily="18" charset="2"/>
              <a:buChar char=""/>
            </a:pPr>
            <a:r>
              <a:rPr lang="pt-PT" sz="1400" dirty="0"/>
              <a:t>concursos de ideias/atribuição de prémios;</a:t>
            </a:r>
          </a:p>
          <a:p>
            <a:pPr marL="622300" lvl="1" indent="-265113" eaLnBrk="0" hangingPunct="0">
              <a:spcBef>
                <a:spcPct val="30000"/>
              </a:spcBef>
              <a:buClr>
                <a:schemeClr val="folHlink"/>
              </a:buClr>
              <a:buFont typeface="Wingdings 2" pitchFamily="18" charset="2"/>
              <a:buChar char=""/>
            </a:pPr>
            <a:r>
              <a:rPr lang="pt-PT" sz="1400" dirty="0"/>
              <a:t>identificação e divulgação de redes de suporte ao empreendedorismo;</a:t>
            </a:r>
          </a:p>
          <a:p>
            <a:pPr marL="622300" lvl="1" indent="-265113" eaLnBrk="0" hangingPunct="0">
              <a:spcBef>
                <a:spcPct val="30000"/>
              </a:spcBef>
              <a:buClr>
                <a:schemeClr val="folHlink"/>
              </a:buClr>
              <a:buFont typeface="Wingdings 2" pitchFamily="18" charset="2"/>
              <a:buChar char=""/>
            </a:pPr>
            <a:r>
              <a:rPr lang="pt-PT" sz="1400" dirty="0"/>
              <a:t>elaboração de estudos;</a:t>
            </a:r>
          </a:p>
          <a:p>
            <a:pPr marL="622300" lvl="1" indent="-265113" eaLnBrk="0" hangingPunct="0">
              <a:spcBef>
                <a:spcPct val="30000"/>
              </a:spcBef>
              <a:buClr>
                <a:schemeClr val="folHlink"/>
              </a:buClr>
              <a:buFont typeface="Wingdings 2" pitchFamily="18" charset="2"/>
              <a:buChar char=""/>
            </a:pPr>
            <a:r>
              <a:rPr lang="pt-PT" sz="1400" dirty="0"/>
              <a:t>apoio à criação de novas empresas.</a:t>
            </a:r>
          </a:p>
        </p:txBody>
      </p:sp>
      <p:sp>
        <p:nvSpPr>
          <p:cNvPr id="284684" name="Rectangle 12"/>
          <p:cNvSpPr>
            <a:spLocks noChangeArrowheads="1"/>
          </p:cNvSpPr>
          <p:nvPr/>
        </p:nvSpPr>
        <p:spPr bwMode="auto">
          <a:xfrm>
            <a:off x="611188" y="2922588"/>
            <a:ext cx="3455987" cy="2236787"/>
          </a:xfrm>
          <a:prstGeom prst="rect">
            <a:avLst/>
          </a:prstGeom>
          <a:noFill/>
          <a:ln w="9525" algn="ctr">
            <a:solidFill>
              <a:schemeClr val="folHlink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>
                    <a:alpha val="25098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 anchor="ctr"/>
          <a:lstStyle/>
          <a:p>
            <a:pPr marL="444500" indent="-266700">
              <a:spcBef>
                <a:spcPct val="40000"/>
              </a:spcBef>
              <a:buClr>
                <a:schemeClr val="folHlink"/>
              </a:buClr>
              <a:buSzPct val="150000"/>
              <a:buFontTx/>
              <a:buChar char="•"/>
              <a:tabLst>
                <a:tab pos="622300" algn="ctr"/>
              </a:tabLst>
            </a:pPr>
            <a:r>
              <a:rPr lang="pt-PT" sz="1400" dirty="0" smtClean="0"/>
              <a:t>25 projetos </a:t>
            </a:r>
            <a:r>
              <a:rPr lang="pt-PT" sz="1400" dirty="0"/>
              <a:t>aprovados de apoio ao empreendedorismo</a:t>
            </a:r>
          </a:p>
          <a:p>
            <a:pPr marL="444500" indent="-266700">
              <a:spcBef>
                <a:spcPct val="40000"/>
              </a:spcBef>
              <a:buClr>
                <a:schemeClr val="folHlink"/>
              </a:buClr>
              <a:buSzPct val="150000"/>
              <a:buFontTx/>
              <a:buChar char="•"/>
              <a:tabLst>
                <a:tab pos="622300" algn="ctr"/>
              </a:tabLst>
            </a:pPr>
            <a:endParaRPr lang="pt-PT" sz="1400" dirty="0"/>
          </a:p>
          <a:p>
            <a:pPr marL="444500" indent="-266700">
              <a:spcBef>
                <a:spcPct val="40000"/>
              </a:spcBef>
              <a:buClr>
                <a:schemeClr val="folHlink"/>
              </a:buClr>
              <a:buSzPct val="150000"/>
              <a:buFontTx/>
              <a:buChar char="•"/>
              <a:tabLst>
                <a:tab pos="622300" algn="ctr"/>
              </a:tabLst>
            </a:pPr>
            <a:r>
              <a:rPr lang="pt-PT" sz="1400" dirty="0" smtClean="0"/>
              <a:t>12,4 </a:t>
            </a:r>
            <a:r>
              <a:rPr lang="pt-PT" sz="1400" dirty="0"/>
              <a:t>milhões de euros de investimento elegível</a:t>
            </a:r>
          </a:p>
          <a:p>
            <a:pPr marL="444500" indent="-266700">
              <a:spcBef>
                <a:spcPct val="40000"/>
              </a:spcBef>
              <a:buClr>
                <a:schemeClr val="folHlink"/>
              </a:buClr>
              <a:buSzPct val="150000"/>
              <a:buFontTx/>
              <a:buChar char="•"/>
              <a:tabLst>
                <a:tab pos="622300" algn="ctr"/>
              </a:tabLst>
            </a:pPr>
            <a:endParaRPr lang="pt-PT" sz="1400" dirty="0"/>
          </a:p>
          <a:p>
            <a:pPr marL="444500" indent="-266700">
              <a:spcBef>
                <a:spcPct val="40000"/>
              </a:spcBef>
              <a:buClr>
                <a:schemeClr val="folHlink"/>
              </a:buClr>
              <a:buSzPct val="150000"/>
              <a:buFontTx/>
              <a:buChar char="•"/>
              <a:tabLst>
                <a:tab pos="622300" algn="ctr"/>
              </a:tabLst>
            </a:pPr>
            <a:r>
              <a:rPr lang="pt-PT" sz="1400" dirty="0" smtClean="0"/>
              <a:t>8,7 </a:t>
            </a:r>
            <a:r>
              <a:rPr lang="pt-PT" sz="1400" dirty="0"/>
              <a:t>milhões de euros de incentivo</a:t>
            </a:r>
          </a:p>
        </p:txBody>
      </p:sp>
      <p:sp>
        <p:nvSpPr>
          <p:cNvPr id="284685" name="Rectangle 13"/>
          <p:cNvSpPr>
            <a:spLocks noChangeArrowheads="1"/>
          </p:cNvSpPr>
          <p:nvPr/>
        </p:nvSpPr>
        <p:spPr bwMode="auto">
          <a:xfrm>
            <a:off x="0" y="5571440"/>
            <a:ext cx="9144000" cy="884858"/>
          </a:xfrm>
          <a:prstGeom prst="rect">
            <a:avLst/>
          </a:prstGeom>
          <a:solidFill>
            <a:srgbClr val="376092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PT" sz="1000" b="1" dirty="0">
                <a:solidFill>
                  <a:schemeClr val="bg1"/>
                </a:solidFill>
              </a:rPr>
              <a:t>PRINCIPAIS </a:t>
            </a:r>
            <a:r>
              <a:rPr lang="pt-PT" sz="1000" b="1" dirty="0" smtClean="0">
                <a:solidFill>
                  <a:schemeClr val="bg1"/>
                </a:solidFill>
              </a:rPr>
              <a:t>PROJETOS</a:t>
            </a:r>
          </a:p>
          <a:p>
            <a:pPr algn="ctr"/>
            <a:endParaRPr lang="pt-PT" sz="1000" b="1" dirty="0">
              <a:solidFill>
                <a:schemeClr val="bg1"/>
              </a:solidFill>
            </a:endParaRPr>
          </a:p>
          <a:p>
            <a:pPr algn="ctr"/>
            <a:r>
              <a:rPr lang="pt-PT" sz="1050" b="1" dirty="0">
                <a:solidFill>
                  <a:schemeClr val="bg1"/>
                </a:solidFill>
              </a:rPr>
              <a:t>I&amp;ES - INOVAÇÃO E EMPREENDEDORISMO SUSTENTADO  * PORTUGAL EMPREENDEDOR * POLIEMPREENDE * </a:t>
            </a:r>
            <a:r>
              <a:rPr lang="pt-PT" sz="1050" b="1" dirty="0" smtClean="0">
                <a:solidFill>
                  <a:schemeClr val="bg1"/>
                </a:solidFill>
              </a:rPr>
              <a:t>PENSE INDÚSTRIA * INOVAÇÃO PORTUGAL * </a:t>
            </a:r>
            <a:r>
              <a:rPr lang="pt-PT" sz="1050" b="1" dirty="0">
                <a:solidFill>
                  <a:schemeClr val="bg1"/>
                </a:solidFill>
              </a:rPr>
              <a:t>JOVEM PRÓ-EMPREENDEDOR * </a:t>
            </a:r>
            <a:r>
              <a:rPr lang="pt-PT" sz="1050" b="1" dirty="0" smtClean="0">
                <a:solidFill>
                  <a:schemeClr val="bg1"/>
                </a:solidFill>
              </a:rPr>
              <a:t>POTENCIAL </a:t>
            </a:r>
            <a:r>
              <a:rPr lang="pt-PT" sz="1050" b="1" dirty="0">
                <a:solidFill>
                  <a:schemeClr val="bg1"/>
                </a:solidFill>
              </a:rPr>
              <a:t>C * PROJECTO EMPREENDE * INOVAR EM REDE * </a:t>
            </a:r>
            <a:r>
              <a:rPr lang="pt-PT" sz="1050" b="1" dirty="0" smtClean="0">
                <a:solidFill>
                  <a:schemeClr val="bg1"/>
                </a:solidFill>
              </a:rPr>
              <a:t>MAPA DE INOVAÇÃO E EMPREENDEDORISMO SOCIAL*INOVEMPREENDE*PROJETO MENTOR – INOVAR EM REDE * APREENDER</a:t>
            </a:r>
            <a:endParaRPr lang="pt-PT" sz="105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4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4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4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4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40"/>
                                        <p:tgtEl>
                                          <p:spTgt spid="2846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366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40"/>
                                        <p:tgtEl>
                                          <p:spTgt spid="2846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40"/>
                                        <p:tgtEl>
                                          <p:spTgt spid="2846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9" grpId="0" animBg="1"/>
      <p:bldP spid="284683" grpId="0" animBg="1"/>
      <p:bldP spid="284684" grpId="0" animBg="1"/>
      <p:bldP spid="28468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lide-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323850" y="260350"/>
            <a:ext cx="8135938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pt-PT" sz="3200" b="1" dirty="0">
                <a:solidFill>
                  <a:schemeClr val="lt1"/>
                </a:solidFill>
                <a:latin typeface="+mn-lt"/>
                <a:cs typeface="+mn-cs"/>
              </a:rPr>
              <a:t>Concursos Abertos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946855"/>
              </p:ext>
            </p:extLst>
          </p:nvPr>
        </p:nvGraphicFramePr>
        <p:xfrm>
          <a:off x="997594" y="1556792"/>
          <a:ext cx="7148811" cy="4578552"/>
        </p:xfrm>
        <a:graphic>
          <a:graphicData uri="http://schemas.openxmlformats.org/drawingml/2006/table">
            <a:tbl>
              <a:tblPr/>
              <a:tblGrid>
                <a:gridCol w="1680135"/>
                <a:gridCol w="1680135"/>
                <a:gridCol w="955371"/>
                <a:gridCol w="955371"/>
                <a:gridCol w="951254"/>
                <a:gridCol w="926545"/>
              </a:tblGrid>
              <a:tr h="2883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Instrumento</a:t>
                      </a:r>
                    </a:p>
                  </a:txBody>
                  <a:tcPr marL="8335" marR="8335" marT="83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Tipos de </a:t>
                      </a:r>
                      <a:r>
                        <a:rPr lang="pt-P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projetos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35" marR="8335" marT="8335" marB="0" anchor="ctr">
                    <a:lnL>
                      <a:noFill/>
                    </a:lnL>
                    <a:lnR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B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FASES II de 2013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FASES III de 2013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6477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Início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Fim</a:t>
                      </a:r>
                    </a:p>
                  </a:txBody>
                  <a:tcPr marL="8335" marR="8335" marT="8335" marB="0" anchor="ctr">
                    <a:lnL>
                      <a:noFill/>
                    </a:lnL>
                    <a:lnR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Início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Fim</a:t>
                      </a:r>
                    </a:p>
                  </a:txBody>
                  <a:tcPr marL="8335" marR="8335" marT="83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B7"/>
                    </a:solidFill>
                  </a:tcPr>
                </a:tc>
              </a:tr>
              <a:tr h="50256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 I&amp;DT</a:t>
                      </a:r>
                    </a:p>
                  </a:txBody>
                  <a:tcPr marL="8335" marR="8335" marT="83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b="1" i="0" u="none" strike="noStrike" dirty="0">
                          <a:solidFill>
                            <a:srgbClr val="6F9600"/>
                          </a:solidFill>
                          <a:effectLst/>
                          <a:latin typeface="Arial"/>
                        </a:rPr>
                        <a:t>Núcleos de I&amp;DT</a:t>
                      </a:r>
                    </a:p>
                  </a:txBody>
                  <a:tcPr marL="8335" marR="8335" marT="8335" marB="0" anchor="ctr">
                    <a:lnL>
                      <a:noFill/>
                    </a:lnL>
                    <a:lnR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13-Mar-13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30-Ago-13</a:t>
                      </a:r>
                    </a:p>
                  </a:txBody>
                  <a:tcPr marL="8335" marR="8335" marT="8335" marB="0" anchor="ctr">
                    <a:lnL>
                      <a:noFill/>
                    </a:lnL>
                    <a:lnR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335" marR="8335" marT="83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56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b="1" i="0" u="none" strike="noStrike" dirty="0" smtClean="0">
                          <a:solidFill>
                            <a:srgbClr val="6F9600"/>
                          </a:solidFill>
                          <a:effectLst/>
                          <a:latin typeface="Arial"/>
                        </a:rPr>
                        <a:t>Projetos </a:t>
                      </a:r>
                      <a:r>
                        <a:rPr lang="pt-PT" sz="1200" b="1" i="0" u="none" strike="noStrike" dirty="0">
                          <a:solidFill>
                            <a:srgbClr val="6F9600"/>
                          </a:solidFill>
                          <a:effectLst/>
                          <a:latin typeface="Arial"/>
                        </a:rPr>
                        <a:t>individuais</a:t>
                      </a:r>
                    </a:p>
                  </a:txBody>
                  <a:tcPr marL="8335" marR="8335" marT="8335" marB="0" anchor="ctr">
                    <a:lnL>
                      <a:noFill/>
                    </a:lnL>
                    <a:lnR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13-Mar-13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20-Ago-13</a:t>
                      </a:r>
                    </a:p>
                  </a:txBody>
                  <a:tcPr marL="8335" marR="8335" marT="8335" marB="0" anchor="ctr">
                    <a:lnL>
                      <a:noFill/>
                    </a:lnL>
                    <a:lnR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335" marR="8335" marT="83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56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b="1" i="0" u="none" strike="noStrike" dirty="0" smtClean="0">
                          <a:solidFill>
                            <a:srgbClr val="6F9600"/>
                          </a:solidFill>
                          <a:effectLst/>
                          <a:latin typeface="Arial"/>
                        </a:rPr>
                        <a:t>Projetos </a:t>
                      </a:r>
                      <a:r>
                        <a:rPr lang="pt-PT" sz="1200" b="1" i="0" u="none" strike="noStrike" dirty="0">
                          <a:solidFill>
                            <a:srgbClr val="6F9600"/>
                          </a:solidFill>
                          <a:effectLst/>
                          <a:latin typeface="Arial"/>
                        </a:rPr>
                        <a:t>em                      </a:t>
                      </a:r>
                      <a:r>
                        <a:rPr lang="pt-PT" sz="1200" b="1" i="0" u="none" strike="noStrike" dirty="0" err="1">
                          <a:solidFill>
                            <a:srgbClr val="6F9600"/>
                          </a:solidFill>
                          <a:effectLst/>
                          <a:latin typeface="Arial"/>
                        </a:rPr>
                        <a:t>co-promoção</a:t>
                      </a:r>
                      <a:endParaRPr lang="pt-PT" sz="1200" b="1" i="0" u="none" strike="noStrike" dirty="0">
                        <a:solidFill>
                          <a:srgbClr val="6F9600"/>
                        </a:solidFill>
                        <a:effectLst/>
                        <a:latin typeface="Arial"/>
                      </a:endParaRPr>
                    </a:p>
                  </a:txBody>
                  <a:tcPr marL="8335" marR="8335" marT="8335" marB="0" anchor="ctr">
                    <a:lnL>
                      <a:noFill/>
                    </a:lnL>
                    <a:lnR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13-Mar-13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30-Ago-13</a:t>
                      </a:r>
                    </a:p>
                  </a:txBody>
                  <a:tcPr marL="8335" marR="8335" marT="8335" marB="0" anchor="ctr">
                    <a:lnL>
                      <a:noFill/>
                    </a:lnL>
                    <a:lnR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335" marR="8335" marT="83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5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 INOVAÇÃO</a:t>
                      </a:r>
                    </a:p>
                  </a:txBody>
                  <a:tcPr marL="8335" marR="8335" marT="83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b="1" i="0" u="none" strike="noStrike" dirty="0" smtClean="0">
                          <a:solidFill>
                            <a:srgbClr val="6F9600"/>
                          </a:solidFill>
                          <a:effectLst/>
                          <a:latin typeface="Arial"/>
                        </a:rPr>
                        <a:t>Projetos </a:t>
                      </a:r>
                      <a:r>
                        <a:rPr lang="pt-PT" sz="1200" b="1" i="0" u="none" strike="noStrike" dirty="0">
                          <a:solidFill>
                            <a:srgbClr val="6F9600"/>
                          </a:solidFill>
                          <a:effectLst/>
                          <a:latin typeface="Arial"/>
                        </a:rPr>
                        <a:t>de inovação</a:t>
                      </a:r>
                    </a:p>
                  </a:txBody>
                  <a:tcPr marL="8335" marR="8335" marT="8335" marB="0" anchor="ctr">
                    <a:lnL>
                      <a:noFill/>
                    </a:lnL>
                    <a:lnR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335" marR="8335" marT="8335" marB="0" anchor="ctr">
                    <a:lnL>
                      <a:noFill/>
                    </a:lnL>
                    <a:lnR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23-Abr-13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5-Set-13</a:t>
                      </a:r>
                    </a:p>
                  </a:txBody>
                  <a:tcPr marL="8335" marR="8335" marT="83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0256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b="1" i="0" u="none" strike="noStrike" dirty="0" smtClean="0">
                          <a:solidFill>
                            <a:srgbClr val="6F9600"/>
                          </a:solidFill>
                          <a:effectLst/>
                          <a:latin typeface="Arial"/>
                        </a:rPr>
                        <a:t>Projetos </a:t>
                      </a:r>
                      <a:r>
                        <a:rPr lang="pt-PT" sz="1200" b="1" i="0" u="none" strike="noStrike" dirty="0">
                          <a:solidFill>
                            <a:srgbClr val="6F9600"/>
                          </a:solidFill>
                          <a:effectLst/>
                          <a:latin typeface="Arial"/>
                        </a:rPr>
                        <a:t>de empreendedorismo</a:t>
                      </a:r>
                    </a:p>
                  </a:txBody>
                  <a:tcPr marL="8335" marR="8335" marT="8335" marB="0" anchor="ctr">
                    <a:lnL>
                      <a:noFill/>
                    </a:lnL>
                    <a:lnR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335" marR="8335" marT="8335" marB="0" anchor="ctr">
                    <a:lnL>
                      <a:noFill/>
                    </a:lnL>
                    <a:lnR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23-Abr-13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5-Set-13</a:t>
                      </a:r>
                    </a:p>
                  </a:txBody>
                  <a:tcPr marL="8335" marR="8335" marT="83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0256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 QUALIFICAÇÃO PME</a:t>
                      </a:r>
                    </a:p>
                  </a:txBody>
                  <a:tcPr marL="8335" marR="8335" marT="83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b="1" i="0" u="none" strike="noStrike" dirty="0" smtClean="0">
                          <a:solidFill>
                            <a:srgbClr val="6F9600"/>
                          </a:solidFill>
                          <a:effectLst/>
                          <a:latin typeface="Arial"/>
                        </a:rPr>
                        <a:t>Projetos </a:t>
                      </a:r>
                      <a:r>
                        <a:rPr lang="pt-PT" sz="1200" b="1" i="0" u="none" strike="noStrike" dirty="0">
                          <a:solidFill>
                            <a:srgbClr val="6F9600"/>
                          </a:solidFill>
                          <a:effectLst/>
                          <a:latin typeface="Arial"/>
                        </a:rPr>
                        <a:t>individuais</a:t>
                      </a:r>
                    </a:p>
                  </a:txBody>
                  <a:tcPr marL="8335" marR="8335" marT="8335" marB="0" anchor="ctr">
                    <a:lnL>
                      <a:noFill/>
                    </a:lnL>
                    <a:lnR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21-Mar-13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28-Jun-13</a:t>
                      </a:r>
                    </a:p>
                  </a:txBody>
                  <a:tcPr marL="8335" marR="8335" marT="8335" marB="0" anchor="ctr">
                    <a:lnL>
                      <a:noFill/>
                    </a:lnL>
                    <a:lnR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01-Jul-13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16-Set-13</a:t>
                      </a:r>
                    </a:p>
                  </a:txBody>
                  <a:tcPr marL="8335" marR="8335" marT="83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53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b="1" i="0" u="none" strike="noStrike" dirty="0" smtClean="0">
                          <a:solidFill>
                            <a:srgbClr val="6F9600"/>
                          </a:solidFill>
                          <a:effectLst/>
                          <a:latin typeface="Arial"/>
                        </a:rPr>
                        <a:t>Projetos </a:t>
                      </a:r>
                      <a:r>
                        <a:rPr lang="pt-PT" sz="1200" b="1" i="0" u="none" strike="noStrike" dirty="0">
                          <a:solidFill>
                            <a:srgbClr val="6F9600"/>
                          </a:solidFill>
                          <a:effectLst/>
                          <a:latin typeface="Arial"/>
                        </a:rPr>
                        <a:t>conjuntos </a:t>
                      </a:r>
                      <a:r>
                        <a:rPr lang="pt-PT" sz="1200" b="1" i="0" u="none" strike="noStrike" dirty="0" smtClean="0">
                          <a:solidFill>
                            <a:srgbClr val="6F9600"/>
                          </a:solidFill>
                          <a:effectLst/>
                          <a:latin typeface="Arial"/>
                        </a:rPr>
                        <a:t>– </a:t>
                      </a:r>
                      <a:r>
                        <a:rPr lang="pt-PT" sz="1200" b="1" i="0" u="none" strike="noStrike" dirty="0">
                          <a:solidFill>
                            <a:srgbClr val="6F9600"/>
                          </a:solidFill>
                          <a:effectLst/>
                          <a:latin typeface="Arial"/>
                        </a:rPr>
                        <a:t>internacionalização</a:t>
                      </a:r>
                    </a:p>
                  </a:txBody>
                  <a:tcPr marL="8335" marR="8335" marT="8335" marB="0" anchor="ctr">
                    <a:lnL>
                      <a:noFill/>
                    </a:lnL>
                    <a:lnR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22-Abr-13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15-Jul-13</a:t>
                      </a:r>
                    </a:p>
                  </a:txBody>
                  <a:tcPr marL="8335" marR="8335" marT="8335" marB="0" anchor="ctr">
                    <a:lnL>
                      <a:noFill/>
                    </a:lnL>
                    <a:lnR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335" marR="8335" marT="83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56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b="1" i="0" u="none" strike="noStrike" dirty="0" smtClean="0">
                          <a:solidFill>
                            <a:srgbClr val="6F9600"/>
                          </a:solidFill>
                          <a:effectLst/>
                          <a:latin typeface="Arial"/>
                        </a:rPr>
                        <a:t>Projetos </a:t>
                      </a:r>
                      <a:r>
                        <a:rPr lang="pt-PT" sz="1200" b="1" i="0" u="none" strike="noStrike" dirty="0">
                          <a:solidFill>
                            <a:srgbClr val="6F9600"/>
                          </a:solidFill>
                          <a:effectLst/>
                          <a:latin typeface="Arial"/>
                        </a:rPr>
                        <a:t>conjuntos - outras tipologias</a:t>
                      </a:r>
                    </a:p>
                  </a:txBody>
                  <a:tcPr marL="8335" marR="8335" marT="8335" marB="0" anchor="ctr">
                    <a:lnL>
                      <a:noFill/>
                    </a:lnL>
                    <a:lnR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22-Abr-13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15-Jul-13</a:t>
                      </a:r>
                    </a:p>
                  </a:txBody>
                  <a:tcPr marL="8335" marR="8335" marT="8335" marB="0" anchor="ctr">
                    <a:lnL>
                      <a:noFill/>
                    </a:lnL>
                    <a:lnR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335" marR="8335" marT="83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9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0"/>
          <p:cNvGrpSpPr>
            <a:grpSpLocks/>
          </p:cNvGrpSpPr>
          <p:nvPr/>
        </p:nvGrpSpPr>
        <p:grpSpPr bwMode="auto">
          <a:xfrm>
            <a:off x="0" y="0"/>
            <a:ext cx="9144000" cy="6862763"/>
            <a:chOff x="0" y="0"/>
            <a:chExt cx="5760" cy="4323"/>
          </a:xfrm>
        </p:grpSpPr>
        <p:pic>
          <p:nvPicPr>
            <p:cNvPr id="15364" name="Picture 4" descr="slide-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5" name="Rectangle 9"/>
            <p:cNvSpPr>
              <a:spLocks noChangeArrowheads="1"/>
            </p:cNvSpPr>
            <p:nvPr/>
          </p:nvSpPr>
          <p:spPr bwMode="auto">
            <a:xfrm>
              <a:off x="0" y="3475"/>
              <a:ext cx="5760" cy="845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838" y="1628775"/>
            <a:ext cx="7170737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PT" i="1" smtClean="0">
                <a:solidFill>
                  <a:schemeClr val="bg1"/>
                </a:solidFill>
              </a:rPr>
              <a:t>“Um homem tem de ser realista para poder gerir uma fábrica de tachas           e tem de ser romântico para gerir o mundo”</a:t>
            </a:r>
          </a:p>
          <a:p>
            <a:pPr algn="ctr" eaLnBrk="1" hangingPunct="1">
              <a:buFontTx/>
              <a:buNone/>
            </a:pPr>
            <a:endParaRPr lang="pt-PT" sz="1400" i="1" smtClean="0">
              <a:solidFill>
                <a:schemeClr val="bg1"/>
              </a:solidFill>
            </a:endParaRPr>
          </a:p>
          <a:p>
            <a:pPr algn="r" eaLnBrk="1" hangingPunct="1">
              <a:buFontTx/>
              <a:buNone/>
            </a:pPr>
            <a:r>
              <a:rPr lang="pt-PT" sz="2000" smtClean="0">
                <a:solidFill>
                  <a:schemeClr val="bg1"/>
                </a:solidFill>
              </a:rPr>
              <a:t>Fernando Pessoa – “Herostrato”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366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6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366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lide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19485" y="4509120"/>
            <a:ext cx="7772400" cy="1470025"/>
          </a:xfrm>
        </p:spPr>
        <p:txBody>
          <a:bodyPr/>
          <a:lstStyle/>
          <a:p>
            <a:pPr algn="r" eaLnBrk="1" hangingPunct="1"/>
            <a:r>
              <a:rPr lang="pt-PT" sz="2000" b="1" dirty="0" smtClean="0">
                <a:solidFill>
                  <a:schemeClr val="bg1"/>
                </a:solidFill>
              </a:rPr>
              <a:t>Obrigado pela atenção.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987550"/>
            <a:ext cx="8064500" cy="720725"/>
          </a:xfrm>
        </p:spPr>
        <p:txBody>
          <a:bodyPr/>
          <a:lstStyle/>
          <a:p>
            <a:pPr algn="l" eaLnBrk="1" hangingPunct="1"/>
            <a:r>
              <a:rPr lang="pt-PT" sz="2800" smtClean="0">
                <a:solidFill>
                  <a:schemeClr val="bg1"/>
                </a:solidFill>
              </a:rPr>
              <a:t>Mais informações em:</a:t>
            </a: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539750" y="2924175"/>
            <a:ext cx="80645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pt-PT" sz="3600">
                <a:solidFill>
                  <a:schemeClr val="bg1"/>
                </a:solidFill>
              </a:rPr>
              <a:t>www.pofc.qren.pt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012160" y="5660281"/>
            <a:ext cx="2879725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pt-PT" sz="2000" b="1" dirty="0" smtClean="0">
                <a:solidFill>
                  <a:schemeClr val="bg1"/>
                </a:solidFill>
              </a:rPr>
              <a:t>Jorge Abegão</a:t>
            </a:r>
            <a:endParaRPr lang="pt-PT" sz="2000" b="1" dirty="0">
              <a:solidFill>
                <a:schemeClr val="bg1"/>
              </a:solidFill>
            </a:endParaRPr>
          </a:p>
          <a:p>
            <a:pPr algn="r"/>
            <a:endParaRPr lang="pt-PT" sz="600" dirty="0">
              <a:solidFill>
                <a:schemeClr val="bg1"/>
              </a:solidFill>
            </a:endParaRPr>
          </a:p>
          <a:p>
            <a:pPr algn="r"/>
            <a:r>
              <a:rPr lang="pt-PT" sz="1600" i="1" dirty="0" smtClean="0">
                <a:solidFill>
                  <a:schemeClr val="bg1"/>
                </a:solidFill>
              </a:rPr>
              <a:t>Gestão Estratégica e Avaliação</a:t>
            </a:r>
            <a:endParaRPr lang="pt-PT" sz="1600" i="1" dirty="0">
              <a:solidFill>
                <a:schemeClr val="bg1"/>
              </a:solidFill>
            </a:endParaRPr>
          </a:p>
          <a:p>
            <a:pPr algn="r"/>
            <a:r>
              <a:rPr lang="pt-PT" sz="1200" b="1" dirty="0" smtClean="0">
                <a:solidFill>
                  <a:schemeClr val="bg1"/>
                </a:solidFill>
              </a:rPr>
              <a:t>9 </a:t>
            </a:r>
            <a:r>
              <a:rPr lang="pt-PT" sz="1200" b="1" dirty="0">
                <a:solidFill>
                  <a:schemeClr val="bg1"/>
                </a:solidFill>
              </a:rPr>
              <a:t>de Maio de </a:t>
            </a:r>
            <a:r>
              <a:rPr lang="pt-PT" sz="1200" b="1" dirty="0" smtClean="0">
                <a:solidFill>
                  <a:schemeClr val="bg1"/>
                </a:solidFill>
              </a:rPr>
              <a:t>2013</a:t>
            </a:r>
            <a:endParaRPr lang="pt-PT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6F96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076" name="Text Box 84"/>
          <p:cNvSpPr txBox="1">
            <a:spLocks noChangeArrowheads="1"/>
          </p:cNvSpPr>
          <p:nvPr/>
        </p:nvSpPr>
        <p:spPr bwMode="auto">
          <a:xfrm>
            <a:off x="6804025" y="2133600"/>
            <a:ext cx="2339975" cy="2446338"/>
          </a:xfrm>
          <a:prstGeom prst="rect">
            <a:avLst/>
          </a:prstGeom>
          <a:noFill/>
          <a:ln w="15875">
            <a:solidFill>
              <a:schemeClr val="folHlink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9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PT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pt-PT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pt-PT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pt-PT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pt-PT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pt-PT" b="1">
              <a:solidFill>
                <a:schemeClr val="bg1"/>
              </a:solidFill>
            </a:endParaRPr>
          </a:p>
        </p:txBody>
      </p:sp>
      <p:sp>
        <p:nvSpPr>
          <p:cNvPr id="341049" name="Text Box 57"/>
          <p:cNvSpPr txBox="1">
            <a:spLocks noChangeArrowheads="1"/>
          </p:cNvSpPr>
          <p:nvPr/>
        </p:nvSpPr>
        <p:spPr bwMode="auto">
          <a:xfrm>
            <a:off x="322263" y="2132013"/>
            <a:ext cx="1081087" cy="396875"/>
          </a:xfrm>
          <a:prstGeom prst="rect">
            <a:avLst/>
          </a:prstGeom>
          <a:solidFill>
            <a:srgbClr val="6F9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000" b="1">
                <a:solidFill>
                  <a:schemeClr val="bg1"/>
                </a:solidFill>
              </a:rPr>
              <a:t>2007</a:t>
            </a:r>
          </a:p>
        </p:txBody>
      </p:sp>
      <p:sp>
        <p:nvSpPr>
          <p:cNvPr id="341051" name="Text Box 59"/>
          <p:cNvSpPr txBox="1">
            <a:spLocks noChangeArrowheads="1"/>
          </p:cNvSpPr>
          <p:nvPr/>
        </p:nvSpPr>
        <p:spPr bwMode="auto">
          <a:xfrm>
            <a:off x="1403350" y="2133600"/>
            <a:ext cx="1081088" cy="396875"/>
          </a:xfrm>
          <a:prstGeom prst="rect">
            <a:avLst/>
          </a:prstGeom>
          <a:solidFill>
            <a:srgbClr val="6F9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000" b="1">
                <a:solidFill>
                  <a:schemeClr val="bg1"/>
                </a:solidFill>
              </a:rPr>
              <a:t>2008</a:t>
            </a:r>
          </a:p>
        </p:txBody>
      </p:sp>
      <p:sp>
        <p:nvSpPr>
          <p:cNvPr id="341052" name="Text Box 60"/>
          <p:cNvSpPr txBox="1">
            <a:spLocks noChangeArrowheads="1"/>
          </p:cNvSpPr>
          <p:nvPr/>
        </p:nvSpPr>
        <p:spPr bwMode="auto">
          <a:xfrm>
            <a:off x="2484438" y="2132013"/>
            <a:ext cx="1081087" cy="396875"/>
          </a:xfrm>
          <a:prstGeom prst="rect">
            <a:avLst/>
          </a:prstGeom>
          <a:solidFill>
            <a:srgbClr val="6F9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000" b="1">
                <a:solidFill>
                  <a:schemeClr val="bg1"/>
                </a:solidFill>
              </a:rPr>
              <a:t>2009</a:t>
            </a:r>
          </a:p>
        </p:txBody>
      </p:sp>
      <p:sp>
        <p:nvSpPr>
          <p:cNvPr id="341053" name="Text Box 61"/>
          <p:cNvSpPr txBox="1">
            <a:spLocks noChangeArrowheads="1"/>
          </p:cNvSpPr>
          <p:nvPr/>
        </p:nvSpPr>
        <p:spPr bwMode="auto">
          <a:xfrm>
            <a:off x="3563938" y="2133600"/>
            <a:ext cx="1081087" cy="396875"/>
          </a:xfrm>
          <a:prstGeom prst="rect">
            <a:avLst/>
          </a:prstGeom>
          <a:solidFill>
            <a:srgbClr val="6F9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000" b="1">
                <a:solidFill>
                  <a:schemeClr val="bg1"/>
                </a:solidFill>
              </a:rPr>
              <a:t>2010</a:t>
            </a:r>
          </a:p>
        </p:txBody>
      </p:sp>
      <p:sp>
        <p:nvSpPr>
          <p:cNvPr id="341054" name="Text Box 62"/>
          <p:cNvSpPr txBox="1">
            <a:spLocks noChangeArrowheads="1"/>
          </p:cNvSpPr>
          <p:nvPr/>
        </p:nvSpPr>
        <p:spPr bwMode="auto">
          <a:xfrm>
            <a:off x="4643438" y="2132013"/>
            <a:ext cx="1081087" cy="396875"/>
          </a:xfrm>
          <a:prstGeom prst="rect">
            <a:avLst/>
          </a:prstGeom>
          <a:solidFill>
            <a:srgbClr val="6F9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000" b="1">
                <a:solidFill>
                  <a:schemeClr val="bg1"/>
                </a:solidFill>
              </a:rPr>
              <a:t>2011</a:t>
            </a:r>
          </a:p>
        </p:txBody>
      </p:sp>
      <p:sp>
        <p:nvSpPr>
          <p:cNvPr id="341055" name="Text Box 63"/>
          <p:cNvSpPr txBox="1">
            <a:spLocks noChangeArrowheads="1"/>
          </p:cNvSpPr>
          <p:nvPr/>
        </p:nvSpPr>
        <p:spPr bwMode="auto">
          <a:xfrm>
            <a:off x="5724525" y="2133600"/>
            <a:ext cx="1081088" cy="396875"/>
          </a:xfrm>
          <a:prstGeom prst="rect">
            <a:avLst/>
          </a:prstGeom>
          <a:solidFill>
            <a:srgbClr val="6F9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000" b="1">
                <a:solidFill>
                  <a:schemeClr val="bg1"/>
                </a:solidFill>
              </a:rPr>
              <a:t>2012</a:t>
            </a:r>
          </a:p>
        </p:txBody>
      </p:sp>
      <p:sp>
        <p:nvSpPr>
          <p:cNvPr id="341056" name="Text Box 64"/>
          <p:cNvSpPr txBox="1">
            <a:spLocks noChangeArrowheads="1"/>
          </p:cNvSpPr>
          <p:nvPr/>
        </p:nvSpPr>
        <p:spPr bwMode="auto">
          <a:xfrm>
            <a:off x="6804025" y="2132013"/>
            <a:ext cx="2339975" cy="396875"/>
          </a:xfrm>
          <a:prstGeom prst="rect">
            <a:avLst/>
          </a:prstGeom>
          <a:solidFill>
            <a:srgbClr val="6F9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2000" b="1">
                <a:solidFill>
                  <a:schemeClr val="bg1"/>
                </a:solidFill>
              </a:rPr>
              <a:t>2013</a:t>
            </a:r>
          </a:p>
        </p:txBody>
      </p:sp>
      <p:sp>
        <p:nvSpPr>
          <p:cNvPr id="341064" name="Text Box 72"/>
          <p:cNvSpPr txBox="1">
            <a:spLocks noChangeArrowheads="1"/>
          </p:cNvSpPr>
          <p:nvPr/>
        </p:nvSpPr>
        <p:spPr bwMode="auto">
          <a:xfrm>
            <a:off x="322263" y="2133600"/>
            <a:ext cx="1081087" cy="2446338"/>
          </a:xfrm>
          <a:prstGeom prst="rect">
            <a:avLst/>
          </a:prstGeom>
          <a:noFill/>
          <a:ln w="15875">
            <a:solidFill>
              <a:schemeClr val="folHlink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9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PT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pt-PT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pt-PT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pt-PT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pt-PT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pt-PT" b="1">
              <a:solidFill>
                <a:schemeClr val="bg1"/>
              </a:solidFill>
            </a:endParaRPr>
          </a:p>
        </p:txBody>
      </p:sp>
      <p:sp>
        <p:nvSpPr>
          <p:cNvPr id="341067" name="Text Box 75"/>
          <p:cNvSpPr txBox="1">
            <a:spLocks noChangeArrowheads="1"/>
          </p:cNvSpPr>
          <p:nvPr/>
        </p:nvSpPr>
        <p:spPr bwMode="auto">
          <a:xfrm>
            <a:off x="1403350" y="2133600"/>
            <a:ext cx="1081088" cy="2446338"/>
          </a:xfrm>
          <a:prstGeom prst="rect">
            <a:avLst/>
          </a:prstGeom>
          <a:noFill/>
          <a:ln w="15875">
            <a:solidFill>
              <a:schemeClr val="folHlink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9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PT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pt-PT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pt-PT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pt-PT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pt-PT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pt-PT" b="1">
              <a:solidFill>
                <a:schemeClr val="bg1"/>
              </a:solidFill>
            </a:endParaRPr>
          </a:p>
        </p:txBody>
      </p:sp>
      <p:sp>
        <p:nvSpPr>
          <p:cNvPr id="341068" name="Text Box 76"/>
          <p:cNvSpPr txBox="1">
            <a:spLocks noChangeArrowheads="1"/>
          </p:cNvSpPr>
          <p:nvPr/>
        </p:nvSpPr>
        <p:spPr bwMode="auto">
          <a:xfrm>
            <a:off x="2484438" y="2133600"/>
            <a:ext cx="1081087" cy="2446338"/>
          </a:xfrm>
          <a:prstGeom prst="rect">
            <a:avLst/>
          </a:prstGeom>
          <a:noFill/>
          <a:ln w="15875">
            <a:solidFill>
              <a:schemeClr val="folHlink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9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PT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pt-PT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pt-PT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pt-PT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pt-PT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pt-PT" b="1">
              <a:solidFill>
                <a:schemeClr val="bg1"/>
              </a:solidFill>
            </a:endParaRPr>
          </a:p>
        </p:txBody>
      </p:sp>
      <p:sp>
        <p:nvSpPr>
          <p:cNvPr id="341069" name="Text Box 77"/>
          <p:cNvSpPr txBox="1">
            <a:spLocks noChangeArrowheads="1"/>
          </p:cNvSpPr>
          <p:nvPr/>
        </p:nvSpPr>
        <p:spPr bwMode="auto">
          <a:xfrm>
            <a:off x="3563938" y="2133600"/>
            <a:ext cx="1081087" cy="2446338"/>
          </a:xfrm>
          <a:prstGeom prst="rect">
            <a:avLst/>
          </a:prstGeom>
          <a:noFill/>
          <a:ln w="15875">
            <a:solidFill>
              <a:schemeClr val="folHlink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9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PT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pt-PT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pt-PT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pt-PT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pt-PT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pt-PT" b="1">
              <a:solidFill>
                <a:schemeClr val="bg1"/>
              </a:solidFill>
            </a:endParaRPr>
          </a:p>
        </p:txBody>
      </p:sp>
      <p:sp>
        <p:nvSpPr>
          <p:cNvPr id="341070" name="Text Box 78"/>
          <p:cNvSpPr txBox="1">
            <a:spLocks noChangeArrowheads="1"/>
          </p:cNvSpPr>
          <p:nvPr/>
        </p:nvSpPr>
        <p:spPr bwMode="auto">
          <a:xfrm>
            <a:off x="4643438" y="2133600"/>
            <a:ext cx="1081087" cy="2446338"/>
          </a:xfrm>
          <a:prstGeom prst="rect">
            <a:avLst/>
          </a:prstGeom>
          <a:noFill/>
          <a:ln w="15875">
            <a:solidFill>
              <a:schemeClr val="folHlink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9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PT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pt-PT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pt-PT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pt-PT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pt-PT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pt-PT" b="1">
              <a:solidFill>
                <a:schemeClr val="bg1"/>
              </a:solidFill>
            </a:endParaRPr>
          </a:p>
        </p:txBody>
      </p:sp>
      <p:sp>
        <p:nvSpPr>
          <p:cNvPr id="341071" name="Text Box 79"/>
          <p:cNvSpPr txBox="1">
            <a:spLocks noChangeArrowheads="1"/>
          </p:cNvSpPr>
          <p:nvPr/>
        </p:nvSpPr>
        <p:spPr bwMode="auto">
          <a:xfrm>
            <a:off x="5724525" y="2133600"/>
            <a:ext cx="1081088" cy="2446338"/>
          </a:xfrm>
          <a:prstGeom prst="rect">
            <a:avLst/>
          </a:prstGeom>
          <a:noFill/>
          <a:ln w="15875">
            <a:solidFill>
              <a:schemeClr val="folHlink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9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PT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pt-PT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pt-PT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pt-PT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pt-PT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pt-PT" b="1">
              <a:solidFill>
                <a:schemeClr val="bg1"/>
              </a:solidFill>
            </a:endParaRPr>
          </a:p>
        </p:txBody>
      </p:sp>
      <p:sp>
        <p:nvSpPr>
          <p:cNvPr id="341037" name="Rectangle 45"/>
          <p:cNvSpPr>
            <a:spLocks noChangeArrowheads="1"/>
          </p:cNvSpPr>
          <p:nvPr/>
        </p:nvSpPr>
        <p:spPr bwMode="auto">
          <a:xfrm>
            <a:off x="250825" y="188913"/>
            <a:ext cx="813593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pt-PT" sz="3200" b="1" dirty="0">
                <a:solidFill>
                  <a:schemeClr val="lt1"/>
                </a:solidFill>
                <a:latin typeface="+mn-lt"/>
                <a:cs typeface="+mn-cs"/>
              </a:rPr>
              <a:t>Contexto Socioeconómico</a:t>
            </a:r>
          </a:p>
        </p:txBody>
      </p:sp>
      <p:sp>
        <p:nvSpPr>
          <p:cNvPr id="341048" name="Text Box 56"/>
          <p:cNvSpPr txBox="1">
            <a:spLocks noChangeArrowheads="1"/>
          </p:cNvSpPr>
          <p:nvPr/>
        </p:nvSpPr>
        <p:spPr bwMode="auto">
          <a:xfrm>
            <a:off x="250825" y="1484313"/>
            <a:ext cx="8893175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000" b="1">
                <a:solidFill>
                  <a:schemeClr val="bg1"/>
                </a:solidFill>
              </a:rPr>
              <a:t>QREN</a:t>
            </a:r>
          </a:p>
        </p:txBody>
      </p:sp>
      <p:sp>
        <p:nvSpPr>
          <p:cNvPr id="341050" name="Text Box 58"/>
          <p:cNvSpPr txBox="1">
            <a:spLocks noChangeArrowheads="1"/>
          </p:cNvSpPr>
          <p:nvPr/>
        </p:nvSpPr>
        <p:spPr bwMode="auto">
          <a:xfrm>
            <a:off x="2195513" y="2636838"/>
            <a:ext cx="1584325" cy="942975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1400" b="1">
                <a:solidFill>
                  <a:schemeClr val="bg1"/>
                </a:solidFill>
              </a:rPr>
              <a:t>Crise Económico-Financeira Internacional</a:t>
            </a:r>
          </a:p>
        </p:txBody>
      </p:sp>
      <p:sp>
        <p:nvSpPr>
          <p:cNvPr id="341058" name="Text Box 66"/>
          <p:cNvSpPr txBox="1">
            <a:spLocks noChangeArrowheads="1"/>
          </p:cNvSpPr>
          <p:nvPr/>
        </p:nvSpPr>
        <p:spPr bwMode="auto">
          <a:xfrm>
            <a:off x="3924300" y="2659063"/>
            <a:ext cx="5219700" cy="488950"/>
          </a:xfrm>
          <a:prstGeom prst="rect">
            <a:avLst/>
          </a:prstGeom>
          <a:solidFill>
            <a:srgbClr val="ECFF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300" dirty="0"/>
              <a:t>Recuperação </a:t>
            </a:r>
            <a:r>
              <a:rPr lang="pt-PT" sz="1300" dirty="0" smtClean="0"/>
              <a:t>económica </a:t>
            </a:r>
            <a:r>
              <a:rPr lang="pt-PT" sz="1300" dirty="0"/>
              <a:t>a duas velocidades (economias “emergentes” vs. “avançadas”)</a:t>
            </a:r>
          </a:p>
        </p:txBody>
      </p:sp>
      <p:sp>
        <p:nvSpPr>
          <p:cNvPr id="341059" name="Text Box 67"/>
          <p:cNvSpPr txBox="1">
            <a:spLocks noChangeArrowheads="1"/>
          </p:cNvSpPr>
          <p:nvPr/>
        </p:nvSpPr>
        <p:spPr bwMode="auto">
          <a:xfrm>
            <a:off x="3924300" y="3213100"/>
            <a:ext cx="5219700" cy="290513"/>
          </a:xfrm>
          <a:prstGeom prst="rect">
            <a:avLst/>
          </a:prstGeom>
          <a:solidFill>
            <a:srgbClr val="ECFF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300" dirty="0"/>
              <a:t>Consolidação </a:t>
            </a:r>
            <a:r>
              <a:rPr lang="pt-PT" sz="1300" dirty="0" smtClean="0"/>
              <a:t>orçamental </a:t>
            </a:r>
            <a:r>
              <a:rPr lang="pt-PT" sz="1300" dirty="0"/>
              <a:t>na Europa</a:t>
            </a:r>
          </a:p>
        </p:txBody>
      </p:sp>
      <p:sp>
        <p:nvSpPr>
          <p:cNvPr id="341060" name="Text Box 68"/>
          <p:cNvSpPr txBox="1">
            <a:spLocks noChangeArrowheads="1"/>
          </p:cNvSpPr>
          <p:nvPr/>
        </p:nvSpPr>
        <p:spPr bwMode="auto">
          <a:xfrm>
            <a:off x="3924300" y="3573463"/>
            <a:ext cx="5219700" cy="290512"/>
          </a:xfrm>
          <a:prstGeom prst="rect">
            <a:avLst/>
          </a:prstGeom>
          <a:solidFill>
            <a:srgbClr val="ECFF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300" dirty="0"/>
              <a:t>Crises da </a:t>
            </a:r>
            <a:r>
              <a:rPr lang="pt-PT" sz="1300" dirty="0" smtClean="0"/>
              <a:t>dívida </a:t>
            </a:r>
            <a:r>
              <a:rPr lang="pt-PT" sz="1300" dirty="0"/>
              <a:t>e </a:t>
            </a:r>
            <a:r>
              <a:rPr lang="pt-PT" sz="1300" dirty="0" smtClean="0"/>
              <a:t>instabilidade </a:t>
            </a:r>
            <a:r>
              <a:rPr lang="pt-PT" sz="1300" dirty="0"/>
              <a:t>nos mercados financeiros </a:t>
            </a:r>
          </a:p>
        </p:txBody>
      </p:sp>
      <p:sp>
        <p:nvSpPr>
          <p:cNvPr id="341061" name="Text Box 69"/>
          <p:cNvSpPr txBox="1">
            <a:spLocks noChangeArrowheads="1"/>
          </p:cNvSpPr>
          <p:nvPr/>
        </p:nvSpPr>
        <p:spPr bwMode="auto">
          <a:xfrm>
            <a:off x="322263" y="4203700"/>
            <a:ext cx="1801812" cy="304800"/>
          </a:xfrm>
          <a:prstGeom prst="rect">
            <a:avLst/>
          </a:prstGeom>
          <a:solidFill>
            <a:srgbClr val="376092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1400" dirty="0">
                <a:solidFill>
                  <a:schemeClr val="bg1"/>
                </a:solidFill>
              </a:rPr>
              <a:t>Taxa de Juro Baixa</a:t>
            </a:r>
          </a:p>
        </p:txBody>
      </p:sp>
      <p:sp>
        <p:nvSpPr>
          <p:cNvPr id="341062" name="Text Box 70"/>
          <p:cNvSpPr txBox="1">
            <a:spLocks noChangeArrowheads="1"/>
          </p:cNvSpPr>
          <p:nvPr/>
        </p:nvSpPr>
        <p:spPr bwMode="auto">
          <a:xfrm>
            <a:off x="2197100" y="4203700"/>
            <a:ext cx="2303463" cy="304800"/>
          </a:xfrm>
          <a:prstGeom prst="rect">
            <a:avLst/>
          </a:prstGeom>
          <a:solidFill>
            <a:srgbClr val="376092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pt-PT"/>
            </a:defPPr>
            <a:lvl1pPr algn="ctr">
              <a:spcBef>
                <a:spcPct val="50000"/>
              </a:spcBef>
              <a:defRPr sz="1400">
                <a:solidFill>
                  <a:schemeClr val="bg1"/>
                </a:solidFill>
              </a:defRPr>
            </a:lvl1pPr>
          </a:lstStyle>
          <a:p>
            <a:r>
              <a:rPr lang="pt-PT" dirty="0"/>
              <a:t>Crédito Dificultado</a:t>
            </a:r>
          </a:p>
        </p:txBody>
      </p:sp>
      <p:sp>
        <p:nvSpPr>
          <p:cNvPr id="341063" name="Text Box 71"/>
          <p:cNvSpPr txBox="1">
            <a:spLocks noChangeArrowheads="1"/>
          </p:cNvSpPr>
          <p:nvPr/>
        </p:nvSpPr>
        <p:spPr bwMode="auto">
          <a:xfrm>
            <a:off x="4572000" y="4203700"/>
            <a:ext cx="4572000" cy="304800"/>
          </a:xfrm>
          <a:prstGeom prst="rect">
            <a:avLst/>
          </a:prstGeom>
          <a:solidFill>
            <a:srgbClr val="376092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pt-PT"/>
            </a:defPPr>
            <a:lvl1pPr algn="ctr">
              <a:spcBef>
                <a:spcPct val="50000"/>
              </a:spcBef>
              <a:defRPr sz="1400">
                <a:solidFill>
                  <a:schemeClr val="bg1"/>
                </a:solidFill>
              </a:defRPr>
            </a:lvl1pPr>
          </a:lstStyle>
          <a:p>
            <a:r>
              <a:rPr lang="pt-PT" dirty="0"/>
              <a:t>Crédito mais </a:t>
            </a:r>
            <a:r>
              <a:rPr lang="pt-PT" dirty="0" smtClean="0"/>
              <a:t>Dificultado</a:t>
            </a:r>
            <a:endParaRPr lang="pt-PT" dirty="0"/>
          </a:p>
        </p:txBody>
      </p:sp>
      <p:sp>
        <p:nvSpPr>
          <p:cNvPr id="341073" name="AutoShape 81"/>
          <p:cNvSpPr>
            <a:spLocks noChangeArrowheads="1"/>
          </p:cNvSpPr>
          <p:nvPr/>
        </p:nvSpPr>
        <p:spPr bwMode="auto">
          <a:xfrm>
            <a:off x="3348038" y="4797425"/>
            <a:ext cx="1511300" cy="388938"/>
          </a:xfrm>
          <a:prstGeom prst="chevron">
            <a:avLst>
              <a:gd name="adj" fmla="val 34845"/>
            </a:avLst>
          </a:prstGeom>
          <a:solidFill>
            <a:srgbClr val="99CC00"/>
          </a:solidFill>
          <a:ln w="19050" algn="ctr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 eaLnBrk="0" hangingPunct="0">
              <a:lnSpc>
                <a:spcPct val="90000"/>
              </a:lnSpc>
              <a:tabLst>
                <a:tab pos="7772400" algn="r"/>
              </a:tabLst>
            </a:pPr>
            <a:endParaRPr lang="pt-PT" sz="1400" b="1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41074" name="Text Box 82"/>
          <p:cNvSpPr txBox="1">
            <a:spLocks noChangeArrowheads="1"/>
          </p:cNvSpPr>
          <p:nvPr/>
        </p:nvSpPr>
        <p:spPr bwMode="auto">
          <a:xfrm>
            <a:off x="5003800" y="4797425"/>
            <a:ext cx="3889375" cy="1200329"/>
          </a:xfrm>
          <a:prstGeom prst="rect">
            <a:avLst/>
          </a:prstGeom>
          <a:solidFill>
            <a:schemeClr val="bg1"/>
          </a:solidFill>
          <a:ln w="82550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PT" sz="1200" b="1" dirty="0"/>
              <a:t>Alteração das motivações de acesso aos apoios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PT" sz="1200" b="1" dirty="0"/>
              <a:t>Maiores exigências relativamente à gestão da </a:t>
            </a:r>
            <a:r>
              <a:rPr lang="pt-PT" sz="1200" b="1" dirty="0" smtClean="0"/>
              <a:t>seletividade</a:t>
            </a:r>
            <a:endParaRPr lang="pt-PT" sz="1200" b="1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PT" sz="1200" b="1" dirty="0"/>
              <a:t>Maiores dificuldades na plena execução financeira</a:t>
            </a:r>
          </a:p>
        </p:txBody>
      </p:sp>
      <p:sp>
        <p:nvSpPr>
          <p:cNvPr id="341077" name="Rectangle 85"/>
          <p:cNvSpPr>
            <a:spLocks noChangeArrowheads="1"/>
          </p:cNvSpPr>
          <p:nvPr/>
        </p:nvSpPr>
        <p:spPr bwMode="auto">
          <a:xfrm>
            <a:off x="179388" y="6302375"/>
            <a:ext cx="36480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PT" sz="700"/>
              <a:t>Fonte: AMA, Relatório de Avaliação dos Sistemas de Incentivos; 2011; GEA/COMPETE</a:t>
            </a:r>
          </a:p>
        </p:txBody>
      </p:sp>
    </p:spTree>
    <p:extLst>
      <p:ext uri="{BB962C8B-B14F-4D97-AF65-F5344CB8AC3E}">
        <p14:creationId xmlns:p14="http://schemas.microsoft.com/office/powerpoint/2010/main" val="2181164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1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1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73" grpId="0" animBg="1"/>
      <p:bldP spid="3410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52D90-D547-4D2E-A4D8-17BDDAF5B9C3}" type="slidenum">
              <a:rPr lang="pt-PT" b="1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0" y="0"/>
            <a:ext cx="9144000" cy="10801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3200" b="1" dirty="0" smtClean="0"/>
              <a:t>Agenda da Competitividade (2007-2013): instrumentos de apoio</a:t>
            </a:r>
          </a:p>
        </p:txBody>
      </p:sp>
      <p:sp>
        <p:nvSpPr>
          <p:cNvPr id="13" name="Rectângulo 12"/>
          <p:cNvSpPr/>
          <p:nvPr/>
        </p:nvSpPr>
        <p:spPr>
          <a:xfrm>
            <a:off x="1760393" y="4986799"/>
            <a:ext cx="5950776" cy="118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264079" y="5671177"/>
            <a:ext cx="1313865" cy="30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20" name="Group 4"/>
          <p:cNvGrpSpPr>
            <a:grpSpLocks noChangeAspect="1"/>
          </p:cNvGrpSpPr>
          <p:nvPr/>
        </p:nvGrpSpPr>
        <p:grpSpPr bwMode="auto">
          <a:xfrm>
            <a:off x="1058210" y="1352476"/>
            <a:ext cx="7085132" cy="5112567"/>
            <a:chOff x="748" y="799"/>
            <a:chExt cx="4400" cy="3175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/>
          </p:nvSpPr>
          <p:spPr bwMode="auto">
            <a:xfrm>
              <a:off x="748" y="799"/>
              <a:ext cx="4400" cy="3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grpSp>
          <p:nvGrpSpPr>
            <p:cNvPr id="22" name="Group 23"/>
            <p:cNvGrpSpPr>
              <a:grpSpLocks/>
            </p:cNvGrpSpPr>
            <p:nvPr/>
          </p:nvGrpSpPr>
          <p:grpSpPr bwMode="auto">
            <a:xfrm>
              <a:off x="3627" y="1353"/>
              <a:ext cx="1317" cy="817"/>
              <a:chOff x="3627" y="1353"/>
              <a:chExt cx="1317" cy="817"/>
            </a:xfrm>
          </p:grpSpPr>
          <p:grpSp>
            <p:nvGrpSpPr>
              <p:cNvPr id="145" name="Group 7"/>
              <p:cNvGrpSpPr>
                <a:grpSpLocks/>
              </p:cNvGrpSpPr>
              <p:nvPr/>
            </p:nvGrpSpPr>
            <p:grpSpPr bwMode="auto">
              <a:xfrm>
                <a:off x="3627" y="1353"/>
                <a:ext cx="1317" cy="817"/>
                <a:chOff x="3627" y="1353"/>
                <a:chExt cx="1317" cy="817"/>
              </a:xfrm>
            </p:grpSpPr>
            <p:sp>
              <p:nvSpPr>
                <p:cNvPr id="161" name="Rectangle 5"/>
                <p:cNvSpPr>
                  <a:spLocks noChangeArrowheads="1"/>
                </p:cNvSpPr>
                <p:nvPr/>
              </p:nvSpPr>
              <p:spPr bwMode="auto">
                <a:xfrm>
                  <a:off x="3627" y="1353"/>
                  <a:ext cx="1317" cy="817"/>
                </a:xfrm>
                <a:prstGeom prst="rect">
                  <a:avLst/>
                </a:prstGeom>
                <a:solidFill>
                  <a:srgbClr val="CC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162" name="Rectangle 6"/>
                <p:cNvSpPr>
                  <a:spLocks noChangeArrowheads="1"/>
                </p:cNvSpPr>
                <p:nvPr/>
              </p:nvSpPr>
              <p:spPr bwMode="auto">
                <a:xfrm>
                  <a:off x="3627" y="1353"/>
                  <a:ext cx="1317" cy="817"/>
                </a:xfrm>
                <a:prstGeom prst="rect">
                  <a:avLst/>
                </a:prstGeom>
                <a:solidFill>
                  <a:srgbClr val="CCFF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</p:grpSp>
          <p:sp>
            <p:nvSpPr>
              <p:cNvPr id="146" name="Rectangle 8"/>
              <p:cNvSpPr>
                <a:spLocks noChangeArrowheads="1"/>
              </p:cNvSpPr>
              <p:nvPr/>
            </p:nvSpPr>
            <p:spPr bwMode="auto">
              <a:xfrm>
                <a:off x="3815" y="1407"/>
                <a:ext cx="105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Participação em feiras </a:t>
                </a:r>
                <a:endParaRPr kumimoji="0" lang="pt-P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7" name="Rectangle 9"/>
              <p:cNvSpPr>
                <a:spLocks noChangeArrowheads="1"/>
              </p:cNvSpPr>
              <p:nvPr/>
            </p:nvSpPr>
            <p:spPr bwMode="auto">
              <a:xfrm>
                <a:off x="3815" y="1549"/>
                <a:ext cx="10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 certames (conjunta </a:t>
                </a:r>
                <a:endParaRPr kumimoji="0" lang="pt-P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" name="Rectangle 10"/>
              <p:cNvSpPr>
                <a:spLocks noChangeArrowheads="1"/>
              </p:cNvSpPr>
              <p:nvPr/>
            </p:nvSpPr>
            <p:spPr bwMode="auto">
              <a:xfrm>
                <a:off x="3815" y="1691"/>
                <a:ext cx="65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ou individual)</a:t>
                </a:r>
                <a:endParaRPr kumimoji="0" lang="pt-P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" name="Rectangle 11"/>
              <p:cNvSpPr>
                <a:spLocks noChangeArrowheads="1"/>
              </p:cNvSpPr>
              <p:nvPr/>
            </p:nvSpPr>
            <p:spPr bwMode="auto">
              <a:xfrm>
                <a:off x="3815" y="1832"/>
                <a:ext cx="100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Missões empresariais</a:t>
                </a:r>
                <a:endParaRPr kumimoji="0" lang="pt-P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0" name="Rectangle 12"/>
              <p:cNvSpPr>
                <a:spLocks noChangeArrowheads="1"/>
              </p:cNvSpPr>
              <p:nvPr/>
            </p:nvSpPr>
            <p:spPr bwMode="auto">
              <a:xfrm>
                <a:off x="3815" y="1974"/>
                <a:ext cx="106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Marketing </a:t>
                </a:r>
                <a:r>
                  <a:rPr kumimoji="0" lang="pt-PT" sz="14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internacion</a:t>
                </a:r>
                <a:r>
                  <a:rPr kumimoji="0" lang="pt-PT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.</a:t>
                </a:r>
                <a:endParaRPr kumimoji="0" lang="pt-P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" name="Rectangle 13"/>
              <p:cNvSpPr>
                <a:spLocks noChangeArrowheads="1"/>
              </p:cNvSpPr>
              <p:nvPr/>
            </p:nvSpPr>
            <p:spPr bwMode="auto">
              <a:xfrm>
                <a:off x="3815" y="2116"/>
                <a:ext cx="59" cy="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P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52" name="Group 16"/>
              <p:cNvGrpSpPr>
                <a:grpSpLocks/>
              </p:cNvGrpSpPr>
              <p:nvPr/>
            </p:nvGrpSpPr>
            <p:grpSpPr bwMode="auto">
              <a:xfrm>
                <a:off x="3669" y="1428"/>
                <a:ext cx="91" cy="75"/>
                <a:chOff x="3669" y="1428"/>
                <a:chExt cx="91" cy="75"/>
              </a:xfrm>
            </p:grpSpPr>
            <p:sp>
              <p:nvSpPr>
                <p:cNvPr id="159" name="Freeform 14"/>
                <p:cNvSpPr>
                  <a:spLocks/>
                </p:cNvSpPr>
                <p:nvPr/>
              </p:nvSpPr>
              <p:spPr bwMode="auto">
                <a:xfrm>
                  <a:off x="3669" y="1428"/>
                  <a:ext cx="91" cy="75"/>
                </a:xfrm>
                <a:custGeom>
                  <a:avLst/>
                  <a:gdLst>
                    <a:gd name="T0" fmla="*/ 69 w 91"/>
                    <a:gd name="T1" fmla="*/ 0 h 75"/>
                    <a:gd name="T2" fmla="*/ 69 w 91"/>
                    <a:gd name="T3" fmla="*/ 19 h 75"/>
                    <a:gd name="T4" fmla="*/ 0 w 91"/>
                    <a:gd name="T5" fmla="*/ 19 h 75"/>
                    <a:gd name="T6" fmla="*/ 0 w 91"/>
                    <a:gd name="T7" fmla="*/ 56 h 75"/>
                    <a:gd name="T8" fmla="*/ 69 w 91"/>
                    <a:gd name="T9" fmla="*/ 56 h 75"/>
                    <a:gd name="T10" fmla="*/ 69 w 91"/>
                    <a:gd name="T11" fmla="*/ 75 h 75"/>
                    <a:gd name="T12" fmla="*/ 91 w 91"/>
                    <a:gd name="T13" fmla="*/ 38 h 75"/>
                    <a:gd name="T14" fmla="*/ 69 w 91"/>
                    <a:gd name="T15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1" h="75">
                      <a:moveTo>
                        <a:pt x="69" y="0"/>
                      </a:moveTo>
                      <a:lnTo>
                        <a:pt x="69" y="19"/>
                      </a:lnTo>
                      <a:lnTo>
                        <a:pt x="0" y="19"/>
                      </a:lnTo>
                      <a:lnTo>
                        <a:pt x="0" y="56"/>
                      </a:lnTo>
                      <a:lnTo>
                        <a:pt x="69" y="56"/>
                      </a:lnTo>
                      <a:lnTo>
                        <a:pt x="69" y="75"/>
                      </a:lnTo>
                      <a:lnTo>
                        <a:pt x="91" y="3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160" name="Freeform 15"/>
                <p:cNvSpPr>
                  <a:spLocks/>
                </p:cNvSpPr>
                <p:nvPr/>
              </p:nvSpPr>
              <p:spPr bwMode="auto">
                <a:xfrm>
                  <a:off x="3669" y="1428"/>
                  <a:ext cx="91" cy="75"/>
                </a:xfrm>
                <a:custGeom>
                  <a:avLst/>
                  <a:gdLst>
                    <a:gd name="T0" fmla="*/ 69 w 91"/>
                    <a:gd name="T1" fmla="*/ 0 h 75"/>
                    <a:gd name="T2" fmla="*/ 69 w 91"/>
                    <a:gd name="T3" fmla="*/ 19 h 75"/>
                    <a:gd name="T4" fmla="*/ 0 w 91"/>
                    <a:gd name="T5" fmla="*/ 19 h 75"/>
                    <a:gd name="T6" fmla="*/ 0 w 91"/>
                    <a:gd name="T7" fmla="*/ 56 h 75"/>
                    <a:gd name="T8" fmla="*/ 69 w 91"/>
                    <a:gd name="T9" fmla="*/ 56 h 75"/>
                    <a:gd name="T10" fmla="*/ 69 w 91"/>
                    <a:gd name="T11" fmla="*/ 75 h 75"/>
                    <a:gd name="T12" fmla="*/ 91 w 91"/>
                    <a:gd name="T13" fmla="*/ 38 h 75"/>
                    <a:gd name="T14" fmla="*/ 69 w 91"/>
                    <a:gd name="T15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1" h="75">
                      <a:moveTo>
                        <a:pt x="69" y="0"/>
                      </a:moveTo>
                      <a:lnTo>
                        <a:pt x="69" y="19"/>
                      </a:lnTo>
                      <a:lnTo>
                        <a:pt x="0" y="19"/>
                      </a:lnTo>
                      <a:lnTo>
                        <a:pt x="0" y="56"/>
                      </a:lnTo>
                      <a:lnTo>
                        <a:pt x="69" y="56"/>
                      </a:lnTo>
                      <a:lnTo>
                        <a:pt x="69" y="75"/>
                      </a:lnTo>
                      <a:lnTo>
                        <a:pt x="91" y="3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noFill/>
                <a:ln w="9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</p:grpSp>
          <p:grpSp>
            <p:nvGrpSpPr>
              <p:cNvPr id="153" name="Group 19"/>
              <p:cNvGrpSpPr>
                <a:grpSpLocks/>
              </p:cNvGrpSpPr>
              <p:nvPr/>
            </p:nvGrpSpPr>
            <p:grpSpPr bwMode="auto">
              <a:xfrm>
                <a:off x="3660" y="1853"/>
                <a:ext cx="92" cy="75"/>
                <a:chOff x="3660" y="1853"/>
                <a:chExt cx="92" cy="75"/>
              </a:xfrm>
            </p:grpSpPr>
            <p:sp>
              <p:nvSpPr>
                <p:cNvPr id="157" name="Freeform 17"/>
                <p:cNvSpPr>
                  <a:spLocks/>
                </p:cNvSpPr>
                <p:nvPr/>
              </p:nvSpPr>
              <p:spPr bwMode="auto">
                <a:xfrm>
                  <a:off x="3660" y="1853"/>
                  <a:ext cx="92" cy="75"/>
                </a:xfrm>
                <a:custGeom>
                  <a:avLst/>
                  <a:gdLst>
                    <a:gd name="T0" fmla="*/ 69 w 92"/>
                    <a:gd name="T1" fmla="*/ 0 h 75"/>
                    <a:gd name="T2" fmla="*/ 69 w 92"/>
                    <a:gd name="T3" fmla="*/ 19 h 75"/>
                    <a:gd name="T4" fmla="*/ 0 w 92"/>
                    <a:gd name="T5" fmla="*/ 19 h 75"/>
                    <a:gd name="T6" fmla="*/ 0 w 92"/>
                    <a:gd name="T7" fmla="*/ 56 h 75"/>
                    <a:gd name="T8" fmla="*/ 69 w 92"/>
                    <a:gd name="T9" fmla="*/ 56 h 75"/>
                    <a:gd name="T10" fmla="*/ 69 w 92"/>
                    <a:gd name="T11" fmla="*/ 75 h 75"/>
                    <a:gd name="T12" fmla="*/ 92 w 92"/>
                    <a:gd name="T13" fmla="*/ 38 h 75"/>
                    <a:gd name="T14" fmla="*/ 69 w 92"/>
                    <a:gd name="T15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2" h="75">
                      <a:moveTo>
                        <a:pt x="69" y="0"/>
                      </a:moveTo>
                      <a:lnTo>
                        <a:pt x="69" y="19"/>
                      </a:lnTo>
                      <a:lnTo>
                        <a:pt x="0" y="19"/>
                      </a:lnTo>
                      <a:lnTo>
                        <a:pt x="0" y="56"/>
                      </a:lnTo>
                      <a:lnTo>
                        <a:pt x="69" y="56"/>
                      </a:lnTo>
                      <a:lnTo>
                        <a:pt x="69" y="75"/>
                      </a:lnTo>
                      <a:lnTo>
                        <a:pt x="92" y="3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158" name="Freeform 18"/>
                <p:cNvSpPr>
                  <a:spLocks/>
                </p:cNvSpPr>
                <p:nvPr/>
              </p:nvSpPr>
              <p:spPr bwMode="auto">
                <a:xfrm>
                  <a:off x="3660" y="1853"/>
                  <a:ext cx="92" cy="75"/>
                </a:xfrm>
                <a:custGeom>
                  <a:avLst/>
                  <a:gdLst>
                    <a:gd name="T0" fmla="*/ 69 w 92"/>
                    <a:gd name="T1" fmla="*/ 0 h 75"/>
                    <a:gd name="T2" fmla="*/ 69 w 92"/>
                    <a:gd name="T3" fmla="*/ 19 h 75"/>
                    <a:gd name="T4" fmla="*/ 0 w 92"/>
                    <a:gd name="T5" fmla="*/ 19 h 75"/>
                    <a:gd name="T6" fmla="*/ 0 w 92"/>
                    <a:gd name="T7" fmla="*/ 56 h 75"/>
                    <a:gd name="T8" fmla="*/ 69 w 92"/>
                    <a:gd name="T9" fmla="*/ 56 h 75"/>
                    <a:gd name="T10" fmla="*/ 69 w 92"/>
                    <a:gd name="T11" fmla="*/ 75 h 75"/>
                    <a:gd name="T12" fmla="*/ 92 w 92"/>
                    <a:gd name="T13" fmla="*/ 38 h 75"/>
                    <a:gd name="T14" fmla="*/ 69 w 92"/>
                    <a:gd name="T15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2" h="75">
                      <a:moveTo>
                        <a:pt x="69" y="0"/>
                      </a:moveTo>
                      <a:lnTo>
                        <a:pt x="69" y="19"/>
                      </a:lnTo>
                      <a:lnTo>
                        <a:pt x="0" y="19"/>
                      </a:lnTo>
                      <a:lnTo>
                        <a:pt x="0" y="56"/>
                      </a:lnTo>
                      <a:lnTo>
                        <a:pt x="69" y="56"/>
                      </a:lnTo>
                      <a:lnTo>
                        <a:pt x="69" y="75"/>
                      </a:lnTo>
                      <a:lnTo>
                        <a:pt x="92" y="3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noFill/>
                <a:ln w="9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</p:grpSp>
          <p:grpSp>
            <p:nvGrpSpPr>
              <p:cNvPr id="154" name="Group 22"/>
              <p:cNvGrpSpPr>
                <a:grpSpLocks/>
              </p:cNvGrpSpPr>
              <p:nvPr/>
            </p:nvGrpSpPr>
            <p:grpSpPr bwMode="auto">
              <a:xfrm>
                <a:off x="3660" y="1995"/>
                <a:ext cx="92" cy="75"/>
                <a:chOff x="3660" y="1995"/>
                <a:chExt cx="92" cy="75"/>
              </a:xfrm>
            </p:grpSpPr>
            <p:sp>
              <p:nvSpPr>
                <p:cNvPr id="155" name="Freeform 20"/>
                <p:cNvSpPr>
                  <a:spLocks/>
                </p:cNvSpPr>
                <p:nvPr/>
              </p:nvSpPr>
              <p:spPr bwMode="auto">
                <a:xfrm>
                  <a:off x="3660" y="1995"/>
                  <a:ext cx="92" cy="75"/>
                </a:xfrm>
                <a:custGeom>
                  <a:avLst/>
                  <a:gdLst>
                    <a:gd name="T0" fmla="*/ 69 w 92"/>
                    <a:gd name="T1" fmla="*/ 0 h 75"/>
                    <a:gd name="T2" fmla="*/ 69 w 92"/>
                    <a:gd name="T3" fmla="*/ 19 h 75"/>
                    <a:gd name="T4" fmla="*/ 0 w 92"/>
                    <a:gd name="T5" fmla="*/ 19 h 75"/>
                    <a:gd name="T6" fmla="*/ 0 w 92"/>
                    <a:gd name="T7" fmla="*/ 56 h 75"/>
                    <a:gd name="T8" fmla="*/ 69 w 92"/>
                    <a:gd name="T9" fmla="*/ 56 h 75"/>
                    <a:gd name="T10" fmla="*/ 69 w 92"/>
                    <a:gd name="T11" fmla="*/ 75 h 75"/>
                    <a:gd name="T12" fmla="*/ 92 w 92"/>
                    <a:gd name="T13" fmla="*/ 37 h 75"/>
                    <a:gd name="T14" fmla="*/ 69 w 92"/>
                    <a:gd name="T15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2" h="75">
                      <a:moveTo>
                        <a:pt x="69" y="0"/>
                      </a:moveTo>
                      <a:lnTo>
                        <a:pt x="69" y="19"/>
                      </a:lnTo>
                      <a:lnTo>
                        <a:pt x="0" y="19"/>
                      </a:lnTo>
                      <a:lnTo>
                        <a:pt x="0" y="56"/>
                      </a:lnTo>
                      <a:lnTo>
                        <a:pt x="69" y="56"/>
                      </a:lnTo>
                      <a:lnTo>
                        <a:pt x="69" y="75"/>
                      </a:lnTo>
                      <a:lnTo>
                        <a:pt x="92" y="37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156" name="Freeform 21"/>
                <p:cNvSpPr>
                  <a:spLocks/>
                </p:cNvSpPr>
                <p:nvPr/>
              </p:nvSpPr>
              <p:spPr bwMode="auto">
                <a:xfrm>
                  <a:off x="3660" y="1995"/>
                  <a:ext cx="92" cy="75"/>
                </a:xfrm>
                <a:custGeom>
                  <a:avLst/>
                  <a:gdLst>
                    <a:gd name="T0" fmla="*/ 69 w 92"/>
                    <a:gd name="T1" fmla="*/ 0 h 75"/>
                    <a:gd name="T2" fmla="*/ 69 w 92"/>
                    <a:gd name="T3" fmla="*/ 19 h 75"/>
                    <a:gd name="T4" fmla="*/ 0 w 92"/>
                    <a:gd name="T5" fmla="*/ 19 h 75"/>
                    <a:gd name="T6" fmla="*/ 0 w 92"/>
                    <a:gd name="T7" fmla="*/ 56 h 75"/>
                    <a:gd name="T8" fmla="*/ 69 w 92"/>
                    <a:gd name="T9" fmla="*/ 56 h 75"/>
                    <a:gd name="T10" fmla="*/ 69 w 92"/>
                    <a:gd name="T11" fmla="*/ 75 h 75"/>
                    <a:gd name="T12" fmla="*/ 92 w 92"/>
                    <a:gd name="T13" fmla="*/ 37 h 75"/>
                    <a:gd name="T14" fmla="*/ 69 w 92"/>
                    <a:gd name="T15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2" h="75">
                      <a:moveTo>
                        <a:pt x="69" y="0"/>
                      </a:moveTo>
                      <a:lnTo>
                        <a:pt x="69" y="19"/>
                      </a:lnTo>
                      <a:lnTo>
                        <a:pt x="0" y="19"/>
                      </a:lnTo>
                      <a:lnTo>
                        <a:pt x="0" y="56"/>
                      </a:lnTo>
                      <a:lnTo>
                        <a:pt x="69" y="56"/>
                      </a:lnTo>
                      <a:lnTo>
                        <a:pt x="69" y="75"/>
                      </a:lnTo>
                      <a:lnTo>
                        <a:pt x="92" y="37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noFill/>
                <a:ln w="9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</p:grpSp>
        </p:grpSp>
        <p:grpSp>
          <p:nvGrpSpPr>
            <p:cNvPr id="23" name="Group 28"/>
            <p:cNvGrpSpPr>
              <a:grpSpLocks/>
            </p:cNvGrpSpPr>
            <p:nvPr/>
          </p:nvGrpSpPr>
          <p:grpSpPr bwMode="auto">
            <a:xfrm>
              <a:off x="769" y="803"/>
              <a:ext cx="1500" cy="492"/>
              <a:chOff x="769" y="803"/>
              <a:chExt cx="1500" cy="492"/>
            </a:xfrm>
          </p:grpSpPr>
          <p:grpSp>
            <p:nvGrpSpPr>
              <p:cNvPr id="141" name="Group 26"/>
              <p:cNvGrpSpPr>
                <a:grpSpLocks/>
              </p:cNvGrpSpPr>
              <p:nvPr/>
            </p:nvGrpSpPr>
            <p:grpSpPr bwMode="auto">
              <a:xfrm>
                <a:off x="769" y="803"/>
                <a:ext cx="1500" cy="492"/>
                <a:chOff x="769" y="803"/>
                <a:chExt cx="1500" cy="492"/>
              </a:xfrm>
            </p:grpSpPr>
            <p:sp>
              <p:nvSpPr>
                <p:cNvPr id="143" name="Freeform 24"/>
                <p:cNvSpPr>
                  <a:spLocks/>
                </p:cNvSpPr>
                <p:nvPr/>
              </p:nvSpPr>
              <p:spPr bwMode="auto">
                <a:xfrm>
                  <a:off x="769" y="803"/>
                  <a:ext cx="1500" cy="492"/>
                </a:xfrm>
                <a:custGeom>
                  <a:avLst/>
                  <a:gdLst>
                    <a:gd name="T0" fmla="*/ 1330 w 1500"/>
                    <a:gd name="T1" fmla="*/ 0 h 492"/>
                    <a:gd name="T2" fmla="*/ 0 w 1500"/>
                    <a:gd name="T3" fmla="*/ 0 h 492"/>
                    <a:gd name="T4" fmla="*/ 171 w 1500"/>
                    <a:gd name="T5" fmla="*/ 246 h 492"/>
                    <a:gd name="T6" fmla="*/ 0 w 1500"/>
                    <a:gd name="T7" fmla="*/ 492 h 492"/>
                    <a:gd name="T8" fmla="*/ 1330 w 1500"/>
                    <a:gd name="T9" fmla="*/ 492 h 492"/>
                    <a:gd name="T10" fmla="*/ 1500 w 1500"/>
                    <a:gd name="T11" fmla="*/ 246 h 492"/>
                    <a:gd name="T12" fmla="*/ 1330 w 1500"/>
                    <a:gd name="T13" fmla="*/ 0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00" h="492">
                      <a:moveTo>
                        <a:pt x="1330" y="0"/>
                      </a:moveTo>
                      <a:lnTo>
                        <a:pt x="0" y="0"/>
                      </a:lnTo>
                      <a:lnTo>
                        <a:pt x="171" y="246"/>
                      </a:lnTo>
                      <a:lnTo>
                        <a:pt x="0" y="492"/>
                      </a:lnTo>
                      <a:lnTo>
                        <a:pt x="1330" y="492"/>
                      </a:lnTo>
                      <a:lnTo>
                        <a:pt x="1500" y="246"/>
                      </a:lnTo>
                      <a:lnTo>
                        <a:pt x="133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144" name="Freeform 25"/>
                <p:cNvSpPr>
                  <a:spLocks/>
                </p:cNvSpPr>
                <p:nvPr/>
              </p:nvSpPr>
              <p:spPr bwMode="auto">
                <a:xfrm>
                  <a:off x="769" y="803"/>
                  <a:ext cx="1500" cy="492"/>
                </a:xfrm>
                <a:custGeom>
                  <a:avLst/>
                  <a:gdLst>
                    <a:gd name="T0" fmla="*/ 1330 w 1500"/>
                    <a:gd name="T1" fmla="*/ 0 h 492"/>
                    <a:gd name="T2" fmla="*/ 0 w 1500"/>
                    <a:gd name="T3" fmla="*/ 0 h 492"/>
                    <a:gd name="T4" fmla="*/ 171 w 1500"/>
                    <a:gd name="T5" fmla="*/ 246 h 492"/>
                    <a:gd name="T6" fmla="*/ 0 w 1500"/>
                    <a:gd name="T7" fmla="*/ 492 h 492"/>
                    <a:gd name="T8" fmla="*/ 1330 w 1500"/>
                    <a:gd name="T9" fmla="*/ 492 h 492"/>
                    <a:gd name="T10" fmla="*/ 1500 w 1500"/>
                    <a:gd name="T11" fmla="*/ 246 h 492"/>
                    <a:gd name="T12" fmla="*/ 1330 w 1500"/>
                    <a:gd name="T13" fmla="*/ 0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00" h="492">
                      <a:moveTo>
                        <a:pt x="1330" y="0"/>
                      </a:moveTo>
                      <a:lnTo>
                        <a:pt x="0" y="0"/>
                      </a:lnTo>
                      <a:lnTo>
                        <a:pt x="171" y="246"/>
                      </a:lnTo>
                      <a:lnTo>
                        <a:pt x="0" y="492"/>
                      </a:lnTo>
                      <a:lnTo>
                        <a:pt x="1330" y="492"/>
                      </a:lnTo>
                      <a:lnTo>
                        <a:pt x="1500" y="246"/>
                      </a:lnTo>
                      <a:lnTo>
                        <a:pt x="1330" y="0"/>
                      </a:lnTo>
                      <a:close/>
                    </a:path>
                  </a:pathLst>
                </a:custGeom>
                <a:solidFill>
                  <a:srgbClr val="376092"/>
                </a:solidFill>
                <a:ln w="9" cap="rnd">
                  <a:noFill/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</p:grpSp>
          <p:sp>
            <p:nvSpPr>
              <p:cNvPr id="142" name="Rectangle 27"/>
              <p:cNvSpPr>
                <a:spLocks noChangeArrowheads="1"/>
              </p:cNvSpPr>
              <p:nvPr/>
            </p:nvSpPr>
            <p:spPr bwMode="auto">
              <a:xfrm>
                <a:off x="1065" y="966"/>
                <a:ext cx="992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cs typeface="Arial" pitchFamily="34" charset="0"/>
                  </a:rPr>
                  <a:t>Desenvolvimento</a:t>
                </a:r>
                <a:endParaRPr kumimoji="0" lang="pt-PT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4" name="Group 38"/>
            <p:cNvGrpSpPr>
              <a:grpSpLocks/>
            </p:cNvGrpSpPr>
            <p:nvPr/>
          </p:nvGrpSpPr>
          <p:grpSpPr bwMode="auto">
            <a:xfrm>
              <a:off x="2202" y="2653"/>
              <a:ext cx="1321" cy="425"/>
              <a:chOff x="2202" y="2653"/>
              <a:chExt cx="1321" cy="425"/>
            </a:xfrm>
          </p:grpSpPr>
          <p:grpSp>
            <p:nvGrpSpPr>
              <p:cNvPr id="132" name="Group 31"/>
              <p:cNvGrpSpPr>
                <a:grpSpLocks/>
              </p:cNvGrpSpPr>
              <p:nvPr/>
            </p:nvGrpSpPr>
            <p:grpSpPr bwMode="auto">
              <a:xfrm>
                <a:off x="2202" y="2653"/>
                <a:ext cx="1317" cy="425"/>
                <a:chOff x="2202" y="2653"/>
                <a:chExt cx="1317" cy="425"/>
              </a:xfrm>
            </p:grpSpPr>
            <p:sp>
              <p:nvSpPr>
                <p:cNvPr id="139" name="Rectangle 29"/>
                <p:cNvSpPr>
                  <a:spLocks noChangeArrowheads="1"/>
                </p:cNvSpPr>
                <p:nvPr/>
              </p:nvSpPr>
              <p:spPr bwMode="auto">
                <a:xfrm>
                  <a:off x="2202" y="2653"/>
                  <a:ext cx="1317" cy="425"/>
                </a:xfrm>
                <a:prstGeom prst="rect">
                  <a:avLst/>
                </a:prstGeom>
                <a:solidFill>
                  <a:srgbClr val="CC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140" name="Rectangle 30"/>
                <p:cNvSpPr>
                  <a:spLocks noChangeArrowheads="1"/>
                </p:cNvSpPr>
                <p:nvPr/>
              </p:nvSpPr>
              <p:spPr bwMode="auto">
                <a:xfrm>
                  <a:off x="2202" y="2653"/>
                  <a:ext cx="1317" cy="425"/>
                </a:xfrm>
                <a:prstGeom prst="rect">
                  <a:avLst/>
                </a:prstGeom>
                <a:noFill/>
                <a:ln w="9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</p:grpSp>
          <p:sp>
            <p:nvSpPr>
              <p:cNvPr id="133" name="Rectangle 32"/>
              <p:cNvSpPr>
                <a:spLocks noChangeArrowheads="1"/>
              </p:cNvSpPr>
              <p:nvPr/>
            </p:nvSpPr>
            <p:spPr bwMode="auto">
              <a:xfrm>
                <a:off x="2390" y="2707"/>
                <a:ext cx="95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Factores imateriais -</a:t>
                </a:r>
                <a:endParaRPr kumimoji="0" lang="pt-P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4" name="Rectangle 33"/>
              <p:cNvSpPr>
                <a:spLocks noChangeArrowheads="1"/>
              </p:cNvSpPr>
              <p:nvPr/>
            </p:nvSpPr>
            <p:spPr bwMode="auto">
              <a:xfrm>
                <a:off x="2390" y="2849"/>
                <a:ext cx="1133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TIC, design, energia, …</a:t>
                </a:r>
                <a:endParaRPr kumimoji="0" lang="pt-P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5" name="Rectangle 34"/>
              <p:cNvSpPr>
                <a:spLocks noChangeArrowheads="1"/>
              </p:cNvSpPr>
              <p:nvPr/>
            </p:nvSpPr>
            <p:spPr bwMode="auto">
              <a:xfrm>
                <a:off x="2390" y="2991"/>
                <a:ext cx="59" cy="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P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36" name="Group 37"/>
              <p:cNvGrpSpPr>
                <a:grpSpLocks/>
              </p:cNvGrpSpPr>
              <p:nvPr/>
            </p:nvGrpSpPr>
            <p:grpSpPr bwMode="auto">
              <a:xfrm>
                <a:off x="2244" y="2728"/>
                <a:ext cx="91" cy="75"/>
                <a:chOff x="2244" y="2728"/>
                <a:chExt cx="91" cy="75"/>
              </a:xfrm>
            </p:grpSpPr>
            <p:sp>
              <p:nvSpPr>
                <p:cNvPr id="137" name="Freeform 35"/>
                <p:cNvSpPr>
                  <a:spLocks/>
                </p:cNvSpPr>
                <p:nvPr/>
              </p:nvSpPr>
              <p:spPr bwMode="auto">
                <a:xfrm>
                  <a:off x="2244" y="2728"/>
                  <a:ext cx="91" cy="75"/>
                </a:xfrm>
                <a:custGeom>
                  <a:avLst/>
                  <a:gdLst>
                    <a:gd name="T0" fmla="*/ 69 w 91"/>
                    <a:gd name="T1" fmla="*/ 0 h 75"/>
                    <a:gd name="T2" fmla="*/ 69 w 91"/>
                    <a:gd name="T3" fmla="*/ 19 h 75"/>
                    <a:gd name="T4" fmla="*/ 0 w 91"/>
                    <a:gd name="T5" fmla="*/ 19 h 75"/>
                    <a:gd name="T6" fmla="*/ 0 w 91"/>
                    <a:gd name="T7" fmla="*/ 57 h 75"/>
                    <a:gd name="T8" fmla="*/ 69 w 91"/>
                    <a:gd name="T9" fmla="*/ 57 h 75"/>
                    <a:gd name="T10" fmla="*/ 69 w 91"/>
                    <a:gd name="T11" fmla="*/ 75 h 75"/>
                    <a:gd name="T12" fmla="*/ 91 w 91"/>
                    <a:gd name="T13" fmla="*/ 38 h 75"/>
                    <a:gd name="T14" fmla="*/ 69 w 91"/>
                    <a:gd name="T15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1" h="75">
                      <a:moveTo>
                        <a:pt x="69" y="0"/>
                      </a:moveTo>
                      <a:lnTo>
                        <a:pt x="69" y="19"/>
                      </a:lnTo>
                      <a:lnTo>
                        <a:pt x="0" y="19"/>
                      </a:lnTo>
                      <a:lnTo>
                        <a:pt x="0" y="57"/>
                      </a:lnTo>
                      <a:lnTo>
                        <a:pt x="69" y="57"/>
                      </a:lnTo>
                      <a:lnTo>
                        <a:pt x="69" y="75"/>
                      </a:lnTo>
                      <a:lnTo>
                        <a:pt x="91" y="3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138" name="Freeform 36"/>
                <p:cNvSpPr>
                  <a:spLocks/>
                </p:cNvSpPr>
                <p:nvPr/>
              </p:nvSpPr>
              <p:spPr bwMode="auto">
                <a:xfrm>
                  <a:off x="2244" y="2728"/>
                  <a:ext cx="91" cy="75"/>
                </a:xfrm>
                <a:custGeom>
                  <a:avLst/>
                  <a:gdLst>
                    <a:gd name="T0" fmla="*/ 69 w 91"/>
                    <a:gd name="T1" fmla="*/ 0 h 75"/>
                    <a:gd name="T2" fmla="*/ 69 w 91"/>
                    <a:gd name="T3" fmla="*/ 19 h 75"/>
                    <a:gd name="T4" fmla="*/ 0 w 91"/>
                    <a:gd name="T5" fmla="*/ 19 h 75"/>
                    <a:gd name="T6" fmla="*/ 0 w 91"/>
                    <a:gd name="T7" fmla="*/ 57 h 75"/>
                    <a:gd name="T8" fmla="*/ 69 w 91"/>
                    <a:gd name="T9" fmla="*/ 57 h 75"/>
                    <a:gd name="T10" fmla="*/ 69 w 91"/>
                    <a:gd name="T11" fmla="*/ 75 h 75"/>
                    <a:gd name="T12" fmla="*/ 91 w 91"/>
                    <a:gd name="T13" fmla="*/ 38 h 75"/>
                    <a:gd name="T14" fmla="*/ 69 w 91"/>
                    <a:gd name="T15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1" h="75">
                      <a:moveTo>
                        <a:pt x="69" y="0"/>
                      </a:moveTo>
                      <a:lnTo>
                        <a:pt x="69" y="19"/>
                      </a:lnTo>
                      <a:lnTo>
                        <a:pt x="0" y="19"/>
                      </a:lnTo>
                      <a:lnTo>
                        <a:pt x="0" y="57"/>
                      </a:lnTo>
                      <a:lnTo>
                        <a:pt x="69" y="57"/>
                      </a:lnTo>
                      <a:lnTo>
                        <a:pt x="69" y="75"/>
                      </a:lnTo>
                      <a:lnTo>
                        <a:pt x="91" y="3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noFill/>
                <a:ln w="9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</p:grpSp>
        </p:grpSp>
        <p:grpSp>
          <p:nvGrpSpPr>
            <p:cNvPr id="25" name="Group 64"/>
            <p:cNvGrpSpPr>
              <a:grpSpLocks/>
            </p:cNvGrpSpPr>
            <p:nvPr/>
          </p:nvGrpSpPr>
          <p:grpSpPr bwMode="auto">
            <a:xfrm>
              <a:off x="1019" y="3787"/>
              <a:ext cx="3871" cy="187"/>
              <a:chOff x="1019" y="3787"/>
              <a:chExt cx="3871" cy="187"/>
            </a:xfrm>
          </p:grpSpPr>
          <p:grpSp>
            <p:nvGrpSpPr>
              <p:cNvPr id="107" name="Group 43"/>
              <p:cNvGrpSpPr>
                <a:grpSpLocks/>
              </p:cNvGrpSpPr>
              <p:nvPr/>
            </p:nvGrpSpPr>
            <p:grpSpPr bwMode="auto">
              <a:xfrm>
                <a:off x="2660" y="3803"/>
                <a:ext cx="639" cy="171"/>
                <a:chOff x="2660" y="3803"/>
                <a:chExt cx="639" cy="171"/>
              </a:xfrm>
            </p:grpSpPr>
            <p:grpSp>
              <p:nvGrpSpPr>
                <p:cNvPr id="128" name="Group 41"/>
                <p:cNvGrpSpPr>
                  <a:grpSpLocks/>
                </p:cNvGrpSpPr>
                <p:nvPr/>
              </p:nvGrpSpPr>
              <p:grpSpPr bwMode="auto">
                <a:xfrm>
                  <a:off x="2660" y="3803"/>
                  <a:ext cx="192" cy="142"/>
                  <a:chOff x="2660" y="3803"/>
                  <a:chExt cx="192" cy="142"/>
                </a:xfrm>
              </p:grpSpPr>
              <p:sp>
                <p:nvSpPr>
                  <p:cNvPr id="130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2660" y="3803"/>
                    <a:ext cx="192" cy="142"/>
                  </a:xfrm>
                  <a:prstGeom prst="rect">
                    <a:avLst/>
                  </a:prstGeom>
                  <a:solidFill>
                    <a:srgbClr val="E7F3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PT"/>
                  </a:p>
                </p:txBody>
              </p:sp>
              <p:sp>
                <p:nvSpPr>
                  <p:cNvPr id="131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2660" y="3803"/>
                    <a:ext cx="192" cy="142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PT"/>
                  </a:p>
                </p:txBody>
              </p:sp>
            </p:grpSp>
            <p:sp>
              <p:nvSpPr>
                <p:cNvPr id="129" name="Rectangle 42"/>
                <p:cNvSpPr>
                  <a:spLocks noChangeArrowheads="1"/>
                </p:cNvSpPr>
                <p:nvPr/>
              </p:nvSpPr>
              <p:spPr bwMode="auto">
                <a:xfrm>
                  <a:off x="2890" y="3833"/>
                  <a:ext cx="409" cy="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PT" sz="13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SI I&amp;DT</a:t>
                  </a:r>
                  <a:endParaRPr kumimoji="0" lang="pt-PT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08" name="Group 48"/>
              <p:cNvGrpSpPr>
                <a:grpSpLocks/>
              </p:cNvGrpSpPr>
              <p:nvPr/>
            </p:nvGrpSpPr>
            <p:grpSpPr bwMode="auto">
              <a:xfrm>
                <a:off x="4244" y="3803"/>
                <a:ext cx="646" cy="171"/>
                <a:chOff x="4244" y="3803"/>
                <a:chExt cx="646" cy="171"/>
              </a:xfrm>
            </p:grpSpPr>
            <p:grpSp>
              <p:nvGrpSpPr>
                <p:cNvPr id="124" name="Group 46"/>
                <p:cNvGrpSpPr>
                  <a:grpSpLocks/>
                </p:cNvGrpSpPr>
                <p:nvPr/>
              </p:nvGrpSpPr>
              <p:grpSpPr bwMode="auto">
                <a:xfrm>
                  <a:off x="4244" y="3803"/>
                  <a:ext cx="191" cy="142"/>
                  <a:chOff x="4244" y="3803"/>
                  <a:chExt cx="191" cy="142"/>
                </a:xfrm>
              </p:grpSpPr>
              <p:sp>
                <p:nvSpPr>
                  <p:cNvPr id="126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4244" y="3803"/>
                    <a:ext cx="191" cy="142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PT"/>
                  </a:p>
                </p:txBody>
              </p:sp>
              <p:sp>
                <p:nvSpPr>
                  <p:cNvPr id="127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4244" y="3803"/>
                    <a:ext cx="191" cy="142"/>
                  </a:xfrm>
                  <a:prstGeom prst="rect">
                    <a:avLst/>
                  </a:prstGeom>
                  <a:noFill/>
                  <a:ln w="9" cap="rnd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PT"/>
                  </a:p>
                </p:txBody>
              </p:sp>
            </p:grpSp>
            <p:sp>
              <p:nvSpPr>
                <p:cNvPr id="125" name="Rectangle 47"/>
                <p:cNvSpPr>
                  <a:spLocks noChangeArrowheads="1"/>
                </p:cNvSpPr>
                <p:nvPr/>
              </p:nvSpPr>
              <p:spPr bwMode="auto">
                <a:xfrm>
                  <a:off x="4473" y="3833"/>
                  <a:ext cx="417" cy="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PT" sz="13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SAFPRI</a:t>
                  </a:r>
                  <a:endParaRPr kumimoji="0" lang="pt-PT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09" name="Group 53"/>
              <p:cNvGrpSpPr>
                <a:grpSpLocks/>
              </p:cNvGrpSpPr>
              <p:nvPr/>
            </p:nvGrpSpPr>
            <p:grpSpPr bwMode="auto">
              <a:xfrm>
                <a:off x="1835" y="3803"/>
                <a:ext cx="639" cy="171"/>
                <a:chOff x="1835" y="3803"/>
                <a:chExt cx="639" cy="171"/>
              </a:xfrm>
            </p:grpSpPr>
            <p:grpSp>
              <p:nvGrpSpPr>
                <p:cNvPr id="120" name="Group 51"/>
                <p:cNvGrpSpPr>
                  <a:grpSpLocks/>
                </p:cNvGrpSpPr>
                <p:nvPr/>
              </p:nvGrpSpPr>
              <p:grpSpPr bwMode="auto">
                <a:xfrm>
                  <a:off x="1835" y="3803"/>
                  <a:ext cx="192" cy="142"/>
                  <a:chOff x="1835" y="3803"/>
                  <a:chExt cx="192" cy="142"/>
                </a:xfrm>
              </p:grpSpPr>
              <p:sp>
                <p:nvSpPr>
                  <p:cNvPr id="122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1835" y="3803"/>
                    <a:ext cx="192" cy="142"/>
                  </a:xfrm>
                  <a:prstGeom prst="rect">
                    <a:avLst/>
                  </a:prstGeom>
                  <a:solidFill>
                    <a:srgbClr val="6F9600"/>
                  </a:solidFill>
                  <a:ln w="9525">
                    <a:solidFill>
                      <a:srgbClr val="6F9600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PT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3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1835" y="3803"/>
                    <a:ext cx="192" cy="142"/>
                  </a:xfrm>
                  <a:prstGeom prst="rect">
                    <a:avLst/>
                  </a:prstGeom>
                  <a:noFill/>
                  <a:ln w="9" cap="rnd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PT"/>
                  </a:p>
                </p:txBody>
              </p:sp>
            </p:grpSp>
            <p:sp>
              <p:nvSpPr>
                <p:cNvPr id="121" name="Rectangle 52"/>
                <p:cNvSpPr>
                  <a:spLocks noChangeArrowheads="1"/>
                </p:cNvSpPr>
                <p:nvPr/>
              </p:nvSpPr>
              <p:spPr bwMode="auto">
                <a:xfrm>
                  <a:off x="2065" y="3833"/>
                  <a:ext cx="409" cy="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PT" sz="13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SI Inov.</a:t>
                  </a:r>
                  <a:endParaRPr kumimoji="0" lang="pt-PT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10" name="Group 58"/>
              <p:cNvGrpSpPr>
                <a:grpSpLocks/>
              </p:cNvGrpSpPr>
              <p:nvPr/>
            </p:nvGrpSpPr>
            <p:grpSpPr bwMode="auto">
              <a:xfrm>
                <a:off x="1019" y="3787"/>
                <a:ext cx="621" cy="170"/>
                <a:chOff x="1019" y="3787"/>
                <a:chExt cx="621" cy="170"/>
              </a:xfrm>
            </p:grpSpPr>
            <p:grpSp>
              <p:nvGrpSpPr>
                <p:cNvPr id="116" name="Group 56"/>
                <p:cNvGrpSpPr>
                  <a:grpSpLocks/>
                </p:cNvGrpSpPr>
                <p:nvPr/>
              </p:nvGrpSpPr>
              <p:grpSpPr bwMode="auto">
                <a:xfrm>
                  <a:off x="1019" y="3787"/>
                  <a:ext cx="191" cy="141"/>
                  <a:chOff x="1019" y="3787"/>
                  <a:chExt cx="191" cy="141"/>
                </a:xfrm>
              </p:grpSpPr>
              <p:sp>
                <p:nvSpPr>
                  <p:cNvPr id="118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1019" y="3787"/>
                    <a:ext cx="191" cy="141"/>
                  </a:xfrm>
                  <a:prstGeom prst="rect">
                    <a:avLst/>
                  </a:prstGeom>
                  <a:solidFill>
                    <a:srgbClr val="AAE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PT"/>
                  </a:p>
                </p:txBody>
              </p:sp>
              <p:sp>
                <p:nvSpPr>
                  <p:cNvPr id="119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1019" y="3787"/>
                    <a:ext cx="191" cy="141"/>
                  </a:xfrm>
                  <a:prstGeom prst="rect">
                    <a:avLst/>
                  </a:prstGeom>
                  <a:solidFill>
                    <a:srgbClr val="CCFF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PT"/>
                  </a:p>
                </p:txBody>
              </p:sp>
            </p:grpSp>
            <p:sp>
              <p:nvSpPr>
                <p:cNvPr id="117" name="Rectangle 57"/>
                <p:cNvSpPr>
                  <a:spLocks noChangeArrowheads="1"/>
                </p:cNvSpPr>
                <p:nvPr/>
              </p:nvSpPr>
              <p:spPr bwMode="auto">
                <a:xfrm>
                  <a:off x="1248" y="3816"/>
                  <a:ext cx="392" cy="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PT" sz="13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SI PME</a:t>
                  </a:r>
                  <a:endParaRPr kumimoji="0" lang="pt-PT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11" name="Group 63"/>
              <p:cNvGrpSpPr>
                <a:grpSpLocks/>
              </p:cNvGrpSpPr>
              <p:nvPr/>
            </p:nvGrpSpPr>
            <p:grpSpPr bwMode="auto">
              <a:xfrm>
                <a:off x="3485" y="3803"/>
                <a:ext cx="514" cy="171"/>
                <a:chOff x="3485" y="3803"/>
                <a:chExt cx="514" cy="171"/>
              </a:xfrm>
            </p:grpSpPr>
            <p:grpSp>
              <p:nvGrpSpPr>
                <p:cNvPr id="112" name="Group 61"/>
                <p:cNvGrpSpPr>
                  <a:grpSpLocks/>
                </p:cNvGrpSpPr>
                <p:nvPr/>
              </p:nvGrpSpPr>
              <p:grpSpPr bwMode="auto">
                <a:xfrm>
                  <a:off x="3485" y="3803"/>
                  <a:ext cx="192" cy="142"/>
                  <a:chOff x="3485" y="3803"/>
                  <a:chExt cx="192" cy="142"/>
                </a:xfrm>
              </p:grpSpPr>
              <p:sp>
                <p:nvSpPr>
                  <p:cNvPr id="114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3485" y="3803"/>
                    <a:ext cx="192" cy="142"/>
                  </a:xfrm>
                  <a:prstGeom prst="rect">
                    <a:avLst/>
                  </a:prstGeom>
                  <a:solidFill>
                    <a:srgbClr val="99CC00">
                      <a:alpha val="81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PT"/>
                  </a:p>
                </p:txBody>
              </p:sp>
              <p:sp>
                <p:nvSpPr>
                  <p:cNvPr id="115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3485" y="3803"/>
                    <a:ext cx="192" cy="142"/>
                  </a:xfrm>
                  <a:prstGeom prst="rect">
                    <a:avLst/>
                  </a:prstGeom>
                  <a:noFill/>
                  <a:ln w="9" cap="rnd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PT"/>
                  </a:p>
                </p:txBody>
              </p:sp>
            </p:grpSp>
            <p:sp>
              <p:nvSpPr>
                <p:cNvPr id="113" name="Rectangle 62"/>
                <p:cNvSpPr>
                  <a:spLocks noChangeArrowheads="1"/>
                </p:cNvSpPr>
                <p:nvPr/>
              </p:nvSpPr>
              <p:spPr bwMode="auto">
                <a:xfrm>
                  <a:off x="3715" y="3833"/>
                  <a:ext cx="284" cy="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PT" sz="13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SIAC</a:t>
                  </a:r>
                  <a:endParaRPr kumimoji="0" lang="pt-PT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26" name="Group 69"/>
            <p:cNvGrpSpPr>
              <a:grpSpLocks/>
            </p:cNvGrpSpPr>
            <p:nvPr/>
          </p:nvGrpSpPr>
          <p:grpSpPr bwMode="auto">
            <a:xfrm>
              <a:off x="2194" y="811"/>
              <a:ext cx="1500" cy="492"/>
              <a:chOff x="2194" y="811"/>
              <a:chExt cx="1500" cy="492"/>
            </a:xfrm>
          </p:grpSpPr>
          <p:grpSp>
            <p:nvGrpSpPr>
              <p:cNvPr id="103" name="Group 67"/>
              <p:cNvGrpSpPr>
                <a:grpSpLocks/>
              </p:cNvGrpSpPr>
              <p:nvPr/>
            </p:nvGrpSpPr>
            <p:grpSpPr bwMode="auto">
              <a:xfrm>
                <a:off x="2194" y="811"/>
                <a:ext cx="1500" cy="492"/>
                <a:chOff x="2194" y="811"/>
                <a:chExt cx="1500" cy="492"/>
              </a:xfrm>
            </p:grpSpPr>
            <p:sp>
              <p:nvSpPr>
                <p:cNvPr id="105" name="Freeform 65"/>
                <p:cNvSpPr>
                  <a:spLocks/>
                </p:cNvSpPr>
                <p:nvPr/>
              </p:nvSpPr>
              <p:spPr bwMode="auto">
                <a:xfrm>
                  <a:off x="2194" y="811"/>
                  <a:ext cx="1500" cy="492"/>
                </a:xfrm>
                <a:custGeom>
                  <a:avLst/>
                  <a:gdLst>
                    <a:gd name="T0" fmla="*/ 1330 w 1500"/>
                    <a:gd name="T1" fmla="*/ 0 h 492"/>
                    <a:gd name="T2" fmla="*/ 0 w 1500"/>
                    <a:gd name="T3" fmla="*/ 0 h 492"/>
                    <a:gd name="T4" fmla="*/ 171 w 1500"/>
                    <a:gd name="T5" fmla="*/ 246 h 492"/>
                    <a:gd name="T6" fmla="*/ 0 w 1500"/>
                    <a:gd name="T7" fmla="*/ 492 h 492"/>
                    <a:gd name="T8" fmla="*/ 1330 w 1500"/>
                    <a:gd name="T9" fmla="*/ 492 h 492"/>
                    <a:gd name="T10" fmla="*/ 1500 w 1500"/>
                    <a:gd name="T11" fmla="*/ 246 h 492"/>
                    <a:gd name="T12" fmla="*/ 1330 w 1500"/>
                    <a:gd name="T13" fmla="*/ 0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00" h="492">
                      <a:moveTo>
                        <a:pt x="1330" y="0"/>
                      </a:moveTo>
                      <a:lnTo>
                        <a:pt x="0" y="0"/>
                      </a:lnTo>
                      <a:lnTo>
                        <a:pt x="171" y="246"/>
                      </a:lnTo>
                      <a:lnTo>
                        <a:pt x="0" y="492"/>
                      </a:lnTo>
                      <a:lnTo>
                        <a:pt x="1330" y="492"/>
                      </a:lnTo>
                      <a:lnTo>
                        <a:pt x="1500" y="246"/>
                      </a:lnTo>
                      <a:lnTo>
                        <a:pt x="133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106" name="Freeform 66"/>
                <p:cNvSpPr>
                  <a:spLocks/>
                </p:cNvSpPr>
                <p:nvPr/>
              </p:nvSpPr>
              <p:spPr bwMode="auto">
                <a:xfrm>
                  <a:off x="2194" y="811"/>
                  <a:ext cx="1500" cy="492"/>
                </a:xfrm>
                <a:custGeom>
                  <a:avLst/>
                  <a:gdLst>
                    <a:gd name="T0" fmla="*/ 1330 w 1500"/>
                    <a:gd name="T1" fmla="*/ 0 h 492"/>
                    <a:gd name="T2" fmla="*/ 0 w 1500"/>
                    <a:gd name="T3" fmla="*/ 0 h 492"/>
                    <a:gd name="T4" fmla="*/ 171 w 1500"/>
                    <a:gd name="T5" fmla="*/ 246 h 492"/>
                    <a:gd name="T6" fmla="*/ 0 w 1500"/>
                    <a:gd name="T7" fmla="*/ 492 h 492"/>
                    <a:gd name="T8" fmla="*/ 1330 w 1500"/>
                    <a:gd name="T9" fmla="*/ 492 h 492"/>
                    <a:gd name="T10" fmla="*/ 1500 w 1500"/>
                    <a:gd name="T11" fmla="*/ 246 h 492"/>
                    <a:gd name="T12" fmla="*/ 1330 w 1500"/>
                    <a:gd name="T13" fmla="*/ 0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00" h="492">
                      <a:moveTo>
                        <a:pt x="1330" y="0"/>
                      </a:moveTo>
                      <a:lnTo>
                        <a:pt x="0" y="0"/>
                      </a:lnTo>
                      <a:lnTo>
                        <a:pt x="171" y="246"/>
                      </a:lnTo>
                      <a:lnTo>
                        <a:pt x="0" y="492"/>
                      </a:lnTo>
                      <a:lnTo>
                        <a:pt x="1330" y="492"/>
                      </a:lnTo>
                      <a:lnTo>
                        <a:pt x="1500" y="246"/>
                      </a:lnTo>
                      <a:lnTo>
                        <a:pt x="1330" y="0"/>
                      </a:lnTo>
                      <a:close/>
                    </a:path>
                  </a:pathLst>
                </a:custGeom>
                <a:solidFill>
                  <a:srgbClr val="376092"/>
                </a:solidFill>
                <a:ln w="9" cap="rnd">
                  <a:noFill/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</p:grpSp>
          <p:sp>
            <p:nvSpPr>
              <p:cNvPr id="104" name="Rectangle 68"/>
              <p:cNvSpPr>
                <a:spLocks noChangeArrowheads="1"/>
              </p:cNvSpPr>
              <p:nvPr/>
            </p:nvSpPr>
            <p:spPr bwMode="auto">
              <a:xfrm>
                <a:off x="2615" y="966"/>
                <a:ext cx="539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cs typeface="Arial" pitchFamily="34" charset="0"/>
                  </a:rPr>
                  <a:t>Produção</a:t>
                </a:r>
                <a:endParaRPr kumimoji="0" lang="pt-PT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7" name="Group 74"/>
            <p:cNvGrpSpPr>
              <a:grpSpLocks/>
            </p:cNvGrpSpPr>
            <p:nvPr/>
          </p:nvGrpSpPr>
          <p:grpSpPr bwMode="auto">
            <a:xfrm>
              <a:off x="3627" y="820"/>
              <a:ext cx="1500" cy="491"/>
              <a:chOff x="3627" y="820"/>
              <a:chExt cx="1500" cy="491"/>
            </a:xfrm>
          </p:grpSpPr>
          <p:grpSp>
            <p:nvGrpSpPr>
              <p:cNvPr id="99" name="Group 72"/>
              <p:cNvGrpSpPr>
                <a:grpSpLocks/>
              </p:cNvGrpSpPr>
              <p:nvPr/>
            </p:nvGrpSpPr>
            <p:grpSpPr bwMode="auto">
              <a:xfrm>
                <a:off x="3627" y="820"/>
                <a:ext cx="1500" cy="491"/>
                <a:chOff x="3627" y="820"/>
                <a:chExt cx="1500" cy="491"/>
              </a:xfrm>
            </p:grpSpPr>
            <p:sp>
              <p:nvSpPr>
                <p:cNvPr id="101" name="Freeform 70"/>
                <p:cNvSpPr>
                  <a:spLocks/>
                </p:cNvSpPr>
                <p:nvPr/>
              </p:nvSpPr>
              <p:spPr bwMode="auto">
                <a:xfrm>
                  <a:off x="3627" y="820"/>
                  <a:ext cx="1500" cy="491"/>
                </a:xfrm>
                <a:custGeom>
                  <a:avLst/>
                  <a:gdLst>
                    <a:gd name="T0" fmla="*/ 1330 w 1500"/>
                    <a:gd name="T1" fmla="*/ 0 h 491"/>
                    <a:gd name="T2" fmla="*/ 0 w 1500"/>
                    <a:gd name="T3" fmla="*/ 0 h 491"/>
                    <a:gd name="T4" fmla="*/ 171 w 1500"/>
                    <a:gd name="T5" fmla="*/ 246 h 491"/>
                    <a:gd name="T6" fmla="*/ 0 w 1500"/>
                    <a:gd name="T7" fmla="*/ 491 h 491"/>
                    <a:gd name="T8" fmla="*/ 1330 w 1500"/>
                    <a:gd name="T9" fmla="*/ 491 h 491"/>
                    <a:gd name="T10" fmla="*/ 1500 w 1500"/>
                    <a:gd name="T11" fmla="*/ 246 h 491"/>
                    <a:gd name="T12" fmla="*/ 1330 w 1500"/>
                    <a:gd name="T13" fmla="*/ 0 h 4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00" h="491">
                      <a:moveTo>
                        <a:pt x="1330" y="0"/>
                      </a:moveTo>
                      <a:lnTo>
                        <a:pt x="0" y="0"/>
                      </a:lnTo>
                      <a:lnTo>
                        <a:pt x="171" y="246"/>
                      </a:lnTo>
                      <a:lnTo>
                        <a:pt x="0" y="491"/>
                      </a:lnTo>
                      <a:lnTo>
                        <a:pt x="1330" y="491"/>
                      </a:lnTo>
                      <a:lnTo>
                        <a:pt x="1500" y="246"/>
                      </a:lnTo>
                      <a:lnTo>
                        <a:pt x="1330" y="0"/>
                      </a:lnTo>
                      <a:close/>
                    </a:path>
                  </a:pathLst>
                </a:custGeom>
                <a:solidFill>
                  <a:srgbClr val="376092"/>
                </a:solidFill>
                <a:ln w="9" cap="rnd">
                  <a:noFill/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102" name="Freeform 71"/>
                <p:cNvSpPr>
                  <a:spLocks/>
                </p:cNvSpPr>
                <p:nvPr/>
              </p:nvSpPr>
              <p:spPr bwMode="auto">
                <a:xfrm>
                  <a:off x="3627" y="820"/>
                  <a:ext cx="1500" cy="491"/>
                </a:xfrm>
                <a:custGeom>
                  <a:avLst/>
                  <a:gdLst>
                    <a:gd name="T0" fmla="*/ 1330 w 1500"/>
                    <a:gd name="T1" fmla="*/ 0 h 491"/>
                    <a:gd name="T2" fmla="*/ 0 w 1500"/>
                    <a:gd name="T3" fmla="*/ 0 h 491"/>
                    <a:gd name="T4" fmla="*/ 171 w 1500"/>
                    <a:gd name="T5" fmla="*/ 246 h 491"/>
                    <a:gd name="T6" fmla="*/ 0 w 1500"/>
                    <a:gd name="T7" fmla="*/ 491 h 491"/>
                    <a:gd name="T8" fmla="*/ 1330 w 1500"/>
                    <a:gd name="T9" fmla="*/ 491 h 491"/>
                    <a:gd name="T10" fmla="*/ 1500 w 1500"/>
                    <a:gd name="T11" fmla="*/ 246 h 491"/>
                    <a:gd name="T12" fmla="*/ 1330 w 1500"/>
                    <a:gd name="T13" fmla="*/ 0 h 4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00" h="491">
                      <a:moveTo>
                        <a:pt x="1330" y="0"/>
                      </a:moveTo>
                      <a:lnTo>
                        <a:pt x="0" y="0"/>
                      </a:lnTo>
                      <a:lnTo>
                        <a:pt x="171" y="246"/>
                      </a:lnTo>
                      <a:lnTo>
                        <a:pt x="0" y="491"/>
                      </a:lnTo>
                      <a:lnTo>
                        <a:pt x="1330" y="491"/>
                      </a:lnTo>
                      <a:lnTo>
                        <a:pt x="1500" y="246"/>
                      </a:lnTo>
                      <a:lnTo>
                        <a:pt x="1330" y="0"/>
                      </a:lnTo>
                      <a:close/>
                    </a:path>
                  </a:pathLst>
                </a:custGeom>
                <a:noFill/>
                <a:ln w="9" cap="rnd">
                  <a:noFill/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</p:grpSp>
          <p:sp>
            <p:nvSpPr>
              <p:cNvPr id="100" name="Rectangle 73"/>
              <p:cNvSpPr>
                <a:spLocks noChangeArrowheads="1"/>
              </p:cNvSpPr>
              <p:nvPr/>
            </p:nvSpPr>
            <p:spPr bwMode="auto">
              <a:xfrm>
                <a:off x="3965" y="982"/>
                <a:ext cx="917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7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cs typeface="Arial" pitchFamily="34" charset="0"/>
                  </a:rPr>
                  <a:t>Comercialização</a:t>
                </a:r>
                <a:endParaRPr kumimoji="0" lang="pt-PT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8" name="Group 96"/>
            <p:cNvGrpSpPr>
              <a:grpSpLocks/>
            </p:cNvGrpSpPr>
            <p:nvPr/>
          </p:nvGrpSpPr>
          <p:grpSpPr bwMode="auto">
            <a:xfrm>
              <a:off x="2202" y="1353"/>
              <a:ext cx="1317" cy="1221"/>
              <a:chOff x="2202" y="1353"/>
              <a:chExt cx="1317" cy="1221"/>
            </a:xfrm>
          </p:grpSpPr>
          <p:grpSp>
            <p:nvGrpSpPr>
              <p:cNvPr id="78" name="Group 77"/>
              <p:cNvGrpSpPr>
                <a:grpSpLocks/>
              </p:cNvGrpSpPr>
              <p:nvPr/>
            </p:nvGrpSpPr>
            <p:grpSpPr bwMode="auto">
              <a:xfrm>
                <a:off x="2202" y="1353"/>
                <a:ext cx="1317" cy="1209"/>
                <a:chOff x="2202" y="1353"/>
                <a:chExt cx="1317" cy="1209"/>
              </a:xfrm>
            </p:grpSpPr>
            <p:sp>
              <p:nvSpPr>
                <p:cNvPr id="97" name="Rectangle 75"/>
                <p:cNvSpPr>
                  <a:spLocks noChangeArrowheads="1"/>
                </p:cNvSpPr>
                <p:nvPr/>
              </p:nvSpPr>
              <p:spPr bwMode="auto">
                <a:xfrm>
                  <a:off x="2202" y="1353"/>
                  <a:ext cx="1317" cy="1209"/>
                </a:xfrm>
                <a:prstGeom prst="rect">
                  <a:avLst/>
                </a:prstGeom>
                <a:solidFill>
                  <a:srgbClr val="6F9600"/>
                </a:solidFill>
                <a:ln w="9525">
                  <a:solidFill>
                    <a:srgbClr val="6F9600"/>
                  </a:solidFill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8" name="Rectangle 76"/>
                <p:cNvSpPr>
                  <a:spLocks noChangeArrowheads="1"/>
                </p:cNvSpPr>
                <p:nvPr/>
              </p:nvSpPr>
              <p:spPr bwMode="auto">
                <a:xfrm>
                  <a:off x="2202" y="1353"/>
                  <a:ext cx="1317" cy="1209"/>
                </a:xfrm>
                <a:prstGeom prst="rect">
                  <a:avLst/>
                </a:prstGeom>
                <a:noFill/>
                <a:ln w="9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</p:grpSp>
          <p:sp>
            <p:nvSpPr>
              <p:cNvPr id="79" name="Rectangle 78"/>
              <p:cNvSpPr>
                <a:spLocks noChangeArrowheads="1"/>
              </p:cNvSpPr>
              <p:nvPr/>
            </p:nvSpPr>
            <p:spPr bwMode="auto">
              <a:xfrm>
                <a:off x="2390" y="1407"/>
                <a:ext cx="82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Criação de novas </a:t>
                </a:r>
                <a:endParaRPr kumimoji="0" lang="pt-P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" name="Rectangle 79"/>
              <p:cNvSpPr>
                <a:spLocks noChangeArrowheads="1"/>
              </p:cNvSpPr>
              <p:nvPr/>
            </p:nvSpPr>
            <p:spPr bwMode="auto">
              <a:xfrm>
                <a:off x="2390" y="1549"/>
                <a:ext cx="48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empresas</a:t>
                </a:r>
                <a:endParaRPr kumimoji="0" lang="pt-P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" name="Rectangle 80"/>
              <p:cNvSpPr>
                <a:spLocks noChangeArrowheads="1"/>
              </p:cNvSpPr>
              <p:nvPr/>
            </p:nvSpPr>
            <p:spPr bwMode="auto">
              <a:xfrm>
                <a:off x="2390" y="1691"/>
                <a:ext cx="63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Expansão de </a:t>
                </a:r>
                <a:endParaRPr kumimoji="0" lang="pt-P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" name="Rectangle 81"/>
              <p:cNvSpPr>
                <a:spLocks noChangeArrowheads="1"/>
              </p:cNvSpPr>
              <p:nvPr/>
            </p:nvSpPr>
            <p:spPr bwMode="auto">
              <a:xfrm>
                <a:off x="2390" y="1832"/>
                <a:ext cx="107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capacidades em novos </a:t>
                </a:r>
                <a:endParaRPr kumimoji="0" lang="pt-P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" name="Rectangle 82"/>
              <p:cNvSpPr>
                <a:spLocks noChangeArrowheads="1"/>
              </p:cNvSpPr>
              <p:nvPr/>
            </p:nvSpPr>
            <p:spPr bwMode="auto">
              <a:xfrm>
                <a:off x="2390" y="1974"/>
                <a:ext cx="45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produtos</a:t>
                </a:r>
                <a:endParaRPr kumimoji="0" lang="pt-P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" name="Rectangle 83"/>
              <p:cNvSpPr>
                <a:spLocks noChangeArrowheads="1"/>
              </p:cNvSpPr>
              <p:nvPr/>
            </p:nvSpPr>
            <p:spPr bwMode="auto">
              <a:xfrm>
                <a:off x="2390" y="2116"/>
                <a:ext cx="89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Adopção de novos </a:t>
                </a:r>
                <a:endParaRPr kumimoji="0" lang="pt-P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" name="Rectangle 84"/>
              <p:cNvSpPr>
                <a:spLocks noChangeArrowheads="1"/>
              </p:cNvSpPr>
              <p:nvPr/>
            </p:nvSpPr>
            <p:spPr bwMode="auto">
              <a:xfrm>
                <a:off x="2390" y="2257"/>
                <a:ext cx="105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processos (Tecnologia </a:t>
                </a:r>
                <a:endParaRPr kumimoji="0" lang="pt-P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" name="Rectangle 85"/>
              <p:cNvSpPr>
                <a:spLocks noChangeArrowheads="1"/>
              </p:cNvSpPr>
              <p:nvPr/>
            </p:nvSpPr>
            <p:spPr bwMode="auto">
              <a:xfrm>
                <a:off x="2390" y="2399"/>
                <a:ext cx="77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ou Organização)</a:t>
                </a:r>
                <a:endParaRPr kumimoji="0" lang="pt-P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" name="Rectangle 86"/>
              <p:cNvSpPr>
                <a:spLocks noChangeArrowheads="1"/>
              </p:cNvSpPr>
              <p:nvPr/>
            </p:nvSpPr>
            <p:spPr bwMode="auto">
              <a:xfrm>
                <a:off x="2390" y="2541"/>
                <a:ext cx="59" cy="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P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8" name="Group 89"/>
              <p:cNvGrpSpPr>
                <a:grpSpLocks/>
              </p:cNvGrpSpPr>
              <p:nvPr/>
            </p:nvGrpSpPr>
            <p:grpSpPr bwMode="auto">
              <a:xfrm>
                <a:off x="2260" y="1437"/>
                <a:ext cx="92" cy="75"/>
                <a:chOff x="2260" y="1437"/>
                <a:chExt cx="92" cy="75"/>
              </a:xfrm>
            </p:grpSpPr>
            <p:sp>
              <p:nvSpPr>
                <p:cNvPr id="95" name="Freeform 87"/>
                <p:cNvSpPr>
                  <a:spLocks/>
                </p:cNvSpPr>
                <p:nvPr/>
              </p:nvSpPr>
              <p:spPr bwMode="auto">
                <a:xfrm>
                  <a:off x="2260" y="1437"/>
                  <a:ext cx="92" cy="75"/>
                </a:xfrm>
                <a:custGeom>
                  <a:avLst/>
                  <a:gdLst>
                    <a:gd name="T0" fmla="*/ 69 w 92"/>
                    <a:gd name="T1" fmla="*/ 0 h 75"/>
                    <a:gd name="T2" fmla="*/ 69 w 92"/>
                    <a:gd name="T3" fmla="*/ 18 h 75"/>
                    <a:gd name="T4" fmla="*/ 0 w 92"/>
                    <a:gd name="T5" fmla="*/ 18 h 75"/>
                    <a:gd name="T6" fmla="*/ 0 w 92"/>
                    <a:gd name="T7" fmla="*/ 56 h 75"/>
                    <a:gd name="T8" fmla="*/ 69 w 92"/>
                    <a:gd name="T9" fmla="*/ 56 h 75"/>
                    <a:gd name="T10" fmla="*/ 69 w 92"/>
                    <a:gd name="T11" fmla="*/ 75 h 75"/>
                    <a:gd name="T12" fmla="*/ 92 w 92"/>
                    <a:gd name="T13" fmla="*/ 37 h 75"/>
                    <a:gd name="T14" fmla="*/ 69 w 92"/>
                    <a:gd name="T15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2" h="75">
                      <a:moveTo>
                        <a:pt x="69" y="0"/>
                      </a:moveTo>
                      <a:lnTo>
                        <a:pt x="69" y="18"/>
                      </a:lnTo>
                      <a:lnTo>
                        <a:pt x="0" y="18"/>
                      </a:lnTo>
                      <a:lnTo>
                        <a:pt x="0" y="56"/>
                      </a:lnTo>
                      <a:lnTo>
                        <a:pt x="69" y="56"/>
                      </a:lnTo>
                      <a:lnTo>
                        <a:pt x="69" y="75"/>
                      </a:lnTo>
                      <a:lnTo>
                        <a:pt x="92" y="37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96" name="Freeform 88"/>
                <p:cNvSpPr>
                  <a:spLocks/>
                </p:cNvSpPr>
                <p:nvPr/>
              </p:nvSpPr>
              <p:spPr bwMode="auto">
                <a:xfrm>
                  <a:off x="2260" y="1437"/>
                  <a:ext cx="92" cy="75"/>
                </a:xfrm>
                <a:custGeom>
                  <a:avLst/>
                  <a:gdLst>
                    <a:gd name="T0" fmla="*/ 69 w 92"/>
                    <a:gd name="T1" fmla="*/ 0 h 75"/>
                    <a:gd name="T2" fmla="*/ 69 w 92"/>
                    <a:gd name="T3" fmla="*/ 18 h 75"/>
                    <a:gd name="T4" fmla="*/ 0 w 92"/>
                    <a:gd name="T5" fmla="*/ 18 h 75"/>
                    <a:gd name="T6" fmla="*/ 0 w 92"/>
                    <a:gd name="T7" fmla="*/ 56 h 75"/>
                    <a:gd name="T8" fmla="*/ 69 w 92"/>
                    <a:gd name="T9" fmla="*/ 56 h 75"/>
                    <a:gd name="T10" fmla="*/ 69 w 92"/>
                    <a:gd name="T11" fmla="*/ 75 h 75"/>
                    <a:gd name="T12" fmla="*/ 92 w 92"/>
                    <a:gd name="T13" fmla="*/ 37 h 75"/>
                    <a:gd name="T14" fmla="*/ 69 w 92"/>
                    <a:gd name="T15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2" h="75">
                      <a:moveTo>
                        <a:pt x="69" y="0"/>
                      </a:moveTo>
                      <a:lnTo>
                        <a:pt x="69" y="18"/>
                      </a:lnTo>
                      <a:lnTo>
                        <a:pt x="0" y="18"/>
                      </a:lnTo>
                      <a:lnTo>
                        <a:pt x="0" y="56"/>
                      </a:lnTo>
                      <a:lnTo>
                        <a:pt x="69" y="56"/>
                      </a:lnTo>
                      <a:lnTo>
                        <a:pt x="69" y="75"/>
                      </a:lnTo>
                      <a:lnTo>
                        <a:pt x="92" y="37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noFill/>
                <a:ln w="9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</p:grpSp>
          <p:grpSp>
            <p:nvGrpSpPr>
              <p:cNvPr id="89" name="Group 92"/>
              <p:cNvGrpSpPr>
                <a:grpSpLocks/>
              </p:cNvGrpSpPr>
              <p:nvPr/>
            </p:nvGrpSpPr>
            <p:grpSpPr bwMode="auto">
              <a:xfrm>
                <a:off x="2260" y="1728"/>
                <a:ext cx="92" cy="75"/>
                <a:chOff x="2260" y="1728"/>
                <a:chExt cx="92" cy="75"/>
              </a:xfrm>
            </p:grpSpPr>
            <p:sp>
              <p:nvSpPr>
                <p:cNvPr id="93" name="Freeform 90"/>
                <p:cNvSpPr>
                  <a:spLocks/>
                </p:cNvSpPr>
                <p:nvPr/>
              </p:nvSpPr>
              <p:spPr bwMode="auto">
                <a:xfrm>
                  <a:off x="2260" y="1728"/>
                  <a:ext cx="92" cy="75"/>
                </a:xfrm>
                <a:custGeom>
                  <a:avLst/>
                  <a:gdLst>
                    <a:gd name="T0" fmla="*/ 69 w 92"/>
                    <a:gd name="T1" fmla="*/ 0 h 75"/>
                    <a:gd name="T2" fmla="*/ 69 w 92"/>
                    <a:gd name="T3" fmla="*/ 19 h 75"/>
                    <a:gd name="T4" fmla="*/ 0 w 92"/>
                    <a:gd name="T5" fmla="*/ 19 h 75"/>
                    <a:gd name="T6" fmla="*/ 0 w 92"/>
                    <a:gd name="T7" fmla="*/ 56 h 75"/>
                    <a:gd name="T8" fmla="*/ 69 w 92"/>
                    <a:gd name="T9" fmla="*/ 56 h 75"/>
                    <a:gd name="T10" fmla="*/ 69 w 92"/>
                    <a:gd name="T11" fmla="*/ 75 h 75"/>
                    <a:gd name="T12" fmla="*/ 92 w 92"/>
                    <a:gd name="T13" fmla="*/ 38 h 75"/>
                    <a:gd name="T14" fmla="*/ 69 w 92"/>
                    <a:gd name="T15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2" h="75">
                      <a:moveTo>
                        <a:pt x="69" y="0"/>
                      </a:moveTo>
                      <a:lnTo>
                        <a:pt x="69" y="19"/>
                      </a:lnTo>
                      <a:lnTo>
                        <a:pt x="0" y="19"/>
                      </a:lnTo>
                      <a:lnTo>
                        <a:pt x="0" y="56"/>
                      </a:lnTo>
                      <a:lnTo>
                        <a:pt x="69" y="56"/>
                      </a:lnTo>
                      <a:lnTo>
                        <a:pt x="69" y="75"/>
                      </a:lnTo>
                      <a:lnTo>
                        <a:pt x="92" y="3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94" name="Freeform 91"/>
                <p:cNvSpPr>
                  <a:spLocks/>
                </p:cNvSpPr>
                <p:nvPr/>
              </p:nvSpPr>
              <p:spPr bwMode="auto">
                <a:xfrm>
                  <a:off x="2260" y="1728"/>
                  <a:ext cx="92" cy="75"/>
                </a:xfrm>
                <a:custGeom>
                  <a:avLst/>
                  <a:gdLst>
                    <a:gd name="T0" fmla="*/ 69 w 92"/>
                    <a:gd name="T1" fmla="*/ 0 h 75"/>
                    <a:gd name="T2" fmla="*/ 69 w 92"/>
                    <a:gd name="T3" fmla="*/ 19 h 75"/>
                    <a:gd name="T4" fmla="*/ 0 w 92"/>
                    <a:gd name="T5" fmla="*/ 19 h 75"/>
                    <a:gd name="T6" fmla="*/ 0 w 92"/>
                    <a:gd name="T7" fmla="*/ 56 h 75"/>
                    <a:gd name="T8" fmla="*/ 69 w 92"/>
                    <a:gd name="T9" fmla="*/ 56 h 75"/>
                    <a:gd name="T10" fmla="*/ 69 w 92"/>
                    <a:gd name="T11" fmla="*/ 75 h 75"/>
                    <a:gd name="T12" fmla="*/ 92 w 92"/>
                    <a:gd name="T13" fmla="*/ 38 h 75"/>
                    <a:gd name="T14" fmla="*/ 69 w 92"/>
                    <a:gd name="T15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2" h="75">
                      <a:moveTo>
                        <a:pt x="69" y="0"/>
                      </a:moveTo>
                      <a:lnTo>
                        <a:pt x="69" y="19"/>
                      </a:lnTo>
                      <a:lnTo>
                        <a:pt x="0" y="19"/>
                      </a:lnTo>
                      <a:lnTo>
                        <a:pt x="0" y="56"/>
                      </a:lnTo>
                      <a:lnTo>
                        <a:pt x="69" y="56"/>
                      </a:lnTo>
                      <a:lnTo>
                        <a:pt x="69" y="75"/>
                      </a:lnTo>
                      <a:lnTo>
                        <a:pt x="92" y="3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noFill/>
                <a:ln w="9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</p:grpSp>
          <p:grpSp>
            <p:nvGrpSpPr>
              <p:cNvPr id="90" name="Group 95"/>
              <p:cNvGrpSpPr>
                <a:grpSpLocks/>
              </p:cNvGrpSpPr>
              <p:nvPr/>
            </p:nvGrpSpPr>
            <p:grpSpPr bwMode="auto">
              <a:xfrm>
                <a:off x="2269" y="2153"/>
                <a:ext cx="91" cy="75"/>
                <a:chOff x="2269" y="2153"/>
                <a:chExt cx="91" cy="75"/>
              </a:xfrm>
            </p:grpSpPr>
            <p:sp>
              <p:nvSpPr>
                <p:cNvPr id="91" name="Freeform 93"/>
                <p:cNvSpPr>
                  <a:spLocks/>
                </p:cNvSpPr>
                <p:nvPr/>
              </p:nvSpPr>
              <p:spPr bwMode="auto">
                <a:xfrm>
                  <a:off x="2269" y="2153"/>
                  <a:ext cx="91" cy="75"/>
                </a:xfrm>
                <a:custGeom>
                  <a:avLst/>
                  <a:gdLst>
                    <a:gd name="T0" fmla="*/ 69 w 91"/>
                    <a:gd name="T1" fmla="*/ 0 h 75"/>
                    <a:gd name="T2" fmla="*/ 69 w 91"/>
                    <a:gd name="T3" fmla="*/ 19 h 75"/>
                    <a:gd name="T4" fmla="*/ 0 w 91"/>
                    <a:gd name="T5" fmla="*/ 19 h 75"/>
                    <a:gd name="T6" fmla="*/ 0 w 91"/>
                    <a:gd name="T7" fmla="*/ 57 h 75"/>
                    <a:gd name="T8" fmla="*/ 69 w 91"/>
                    <a:gd name="T9" fmla="*/ 57 h 75"/>
                    <a:gd name="T10" fmla="*/ 69 w 91"/>
                    <a:gd name="T11" fmla="*/ 75 h 75"/>
                    <a:gd name="T12" fmla="*/ 91 w 91"/>
                    <a:gd name="T13" fmla="*/ 38 h 75"/>
                    <a:gd name="T14" fmla="*/ 69 w 91"/>
                    <a:gd name="T15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1" h="75">
                      <a:moveTo>
                        <a:pt x="69" y="0"/>
                      </a:moveTo>
                      <a:lnTo>
                        <a:pt x="69" y="19"/>
                      </a:lnTo>
                      <a:lnTo>
                        <a:pt x="0" y="19"/>
                      </a:lnTo>
                      <a:lnTo>
                        <a:pt x="0" y="57"/>
                      </a:lnTo>
                      <a:lnTo>
                        <a:pt x="69" y="57"/>
                      </a:lnTo>
                      <a:lnTo>
                        <a:pt x="69" y="75"/>
                      </a:lnTo>
                      <a:lnTo>
                        <a:pt x="91" y="3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92" name="Freeform 94"/>
                <p:cNvSpPr>
                  <a:spLocks/>
                </p:cNvSpPr>
                <p:nvPr/>
              </p:nvSpPr>
              <p:spPr bwMode="auto">
                <a:xfrm>
                  <a:off x="2269" y="2153"/>
                  <a:ext cx="91" cy="75"/>
                </a:xfrm>
                <a:custGeom>
                  <a:avLst/>
                  <a:gdLst>
                    <a:gd name="T0" fmla="*/ 69 w 91"/>
                    <a:gd name="T1" fmla="*/ 0 h 75"/>
                    <a:gd name="T2" fmla="*/ 69 w 91"/>
                    <a:gd name="T3" fmla="*/ 19 h 75"/>
                    <a:gd name="T4" fmla="*/ 0 w 91"/>
                    <a:gd name="T5" fmla="*/ 19 h 75"/>
                    <a:gd name="T6" fmla="*/ 0 w 91"/>
                    <a:gd name="T7" fmla="*/ 57 h 75"/>
                    <a:gd name="T8" fmla="*/ 69 w 91"/>
                    <a:gd name="T9" fmla="*/ 57 h 75"/>
                    <a:gd name="T10" fmla="*/ 69 w 91"/>
                    <a:gd name="T11" fmla="*/ 75 h 75"/>
                    <a:gd name="T12" fmla="*/ 91 w 91"/>
                    <a:gd name="T13" fmla="*/ 38 h 75"/>
                    <a:gd name="T14" fmla="*/ 69 w 91"/>
                    <a:gd name="T15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1" h="75">
                      <a:moveTo>
                        <a:pt x="69" y="0"/>
                      </a:moveTo>
                      <a:lnTo>
                        <a:pt x="69" y="19"/>
                      </a:lnTo>
                      <a:lnTo>
                        <a:pt x="0" y="19"/>
                      </a:lnTo>
                      <a:lnTo>
                        <a:pt x="0" y="57"/>
                      </a:lnTo>
                      <a:lnTo>
                        <a:pt x="69" y="57"/>
                      </a:lnTo>
                      <a:lnTo>
                        <a:pt x="69" y="75"/>
                      </a:lnTo>
                      <a:lnTo>
                        <a:pt x="91" y="3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noFill/>
                <a:ln w="9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</p:grpSp>
        </p:grpSp>
        <p:grpSp>
          <p:nvGrpSpPr>
            <p:cNvPr id="29" name="Group 114"/>
            <p:cNvGrpSpPr>
              <a:grpSpLocks/>
            </p:cNvGrpSpPr>
            <p:nvPr/>
          </p:nvGrpSpPr>
          <p:grpSpPr bwMode="auto">
            <a:xfrm>
              <a:off x="752" y="3162"/>
              <a:ext cx="4300" cy="520"/>
              <a:chOff x="752" y="3162"/>
              <a:chExt cx="4300" cy="520"/>
            </a:xfrm>
          </p:grpSpPr>
          <p:grpSp>
            <p:nvGrpSpPr>
              <p:cNvPr id="61" name="Group 99"/>
              <p:cNvGrpSpPr>
                <a:grpSpLocks/>
              </p:cNvGrpSpPr>
              <p:nvPr/>
            </p:nvGrpSpPr>
            <p:grpSpPr bwMode="auto">
              <a:xfrm>
                <a:off x="752" y="3162"/>
                <a:ext cx="4300" cy="433"/>
                <a:chOff x="752" y="3162"/>
                <a:chExt cx="4300" cy="433"/>
              </a:xfrm>
            </p:grpSpPr>
            <p:sp>
              <p:nvSpPr>
                <p:cNvPr id="76" name="Freeform 97"/>
                <p:cNvSpPr>
                  <a:spLocks/>
                </p:cNvSpPr>
                <p:nvPr/>
              </p:nvSpPr>
              <p:spPr bwMode="auto">
                <a:xfrm>
                  <a:off x="752" y="3162"/>
                  <a:ext cx="4300" cy="433"/>
                </a:xfrm>
                <a:custGeom>
                  <a:avLst/>
                  <a:gdLst>
                    <a:gd name="T0" fmla="*/ 0 w 4300"/>
                    <a:gd name="T1" fmla="*/ 216 h 433"/>
                    <a:gd name="T2" fmla="*/ 242 w 4300"/>
                    <a:gd name="T3" fmla="*/ 216 h 433"/>
                    <a:gd name="T4" fmla="*/ 242 w 4300"/>
                    <a:gd name="T5" fmla="*/ 433 h 433"/>
                    <a:gd name="T6" fmla="*/ 4058 w 4300"/>
                    <a:gd name="T7" fmla="*/ 433 h 433"/>
                    <a:gd name="T8" fmla="*/ 4058 w 4300"/>
                    <a:gd name="T9" fmla="*/ 216 h 433"/>
                    <a:gd name="T10" fmla="*/ 4300 w 4300"/>
                    <a:gd name="T11" fmla="*/ 216 h 433"/>
                    <a:gd name="T12" fmla="*/ 2150 w 4300"/>
                    <a:gd name="T13" fmla="*/ 0 h 433"/>
                    <a:gd name="T14" fmla="*/ 0 w 4300"/>
                    <a:gd name="T15" fmla="*/ 216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00" h="433">
                      <a:moveTo>
                        <a:pt x="0" y="216"/>
                      </a:moveTo>
                      <a:lnTo>
                        <a:pt x="242" y="216"/>
                      </a:lnTo>
                      <a:lnTo>
                        <a:pt x="242" y="433"/>
                      </a:lnTo>
                      <a:lnTo>
                        <a:pt x="4058" y="433"/>
                      </a:lnTo>
                      <a:lnTo>
                        <a:pt x="4058" y="216"/>
                      </a:lnTo>
                      <a:lnTo>
                        <a:pt x="4300" y="216"/>
                      </a:lnTo>
                      <a:lnTo>
                        <a:pt x="2150" y="0"/>
                      </a:lnTo>
                      <a:lnTo>
                        <a:pt x="0" y="216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77" name="Freeform 98"/>
                <p:cNvSpPr>
                  <a:spLocks/>
                </p:cNvSpPr>
                <p:nvPr/>
              </p:nvSpPr>
              <p:spPr bwMode="auto">
                <a:xfrm>
                  <a:off x="752" y="3162"/>
                  <a:ext cx="4300" cy="433"/>
                </a:xfrm>
                <a:custGeom>
                  <a:avLst/>
                  <a:gdLst>
                    <a:gd name="T0" fmla="*/ 0 w 4300"/>
                    <a:gd name="T1" fmla="*/ 216 h 433"/>
                    <a:gd name="T2" fmla="*/ 242 w 4300"/>
                    <a:gd name="T3" fmla="*/ 216 h 433"/>
                    <a:gd name="T4" fmla="*/ 242 w 4300"/>
                    <a:gd name="T5" fmla="*/ 433 h 433"/>
                    <a:gd name="T6" fmla="*/ 4058 w 4300"/>
                    <a:gd name="T7" fmla="*/ 433 h 433"/>
                    <a:gd name="T8" fmla="*/ 4058 w 4300"/>
                    <a:gd name="T9" fmla="*/ 216 h 433"/>
                    <a:gd name="T10" fmla="*/ 4300 w 4300"/>
                    <a:gd name="T11" fmla="*/ 216 h 433"/>
                    <a:gd name="T12" fmla="*/ 2150 w 4300"/>
                    <a:gd name="T13" fmla="*/ 0 h 433"/>
                    <a:gd name="T14" fmla="*/ 0 w 4300"/>
                    <a:gd name="T15" fmla="*/ 216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00" h="433">
                      <a:moveTo>
                        <a:pt x="0" y="216"/>
                      </a:moveTo>
                      <a:lnTo>
                        <a:pt x="242" y="216"/>
                      </a:lnTo>
                      <a:lnTo>
                        <a:pt x="242" y="433"/>
                      </a:lnTo>
                      <a:lnTo>
                        <a:pt x="4058" y="433"/>
                      </a:lnTo>
                      <a:lnTo>
                        <a:pt x="4058" y="216"/>
                      </a:lnTo>
                      <a:lnTo>
                        <a:pt x="4300" y="216"/>
                      </a:lnTo>
                      <a:lnTo>
                        <a:pt x="2150" y="0"/>
                      </a:lnTo>
                      <a:lnTo>
                        <a:pt x="0" y="216"/>
                      </a:lnTo>
                      <a:close/>
                    </a:path>
                  </a:pathLst>
                </a:custGeom>
                <a:noFill/>
                <a:ln w="9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</p:grpSp>
          <p:grpSp>
            <p:nvGrpSpPr>
              <p:cNvPr id="62" name="Group 102"/>
              <p:cNvGrpSpPr>
                <a:grpSpLocks/>
              </p:cNvGrpSpPr>
              <p:nvPr/>
            </p:nvGrpSpPr>
            <p:grpSpPr bwMode="auto">
              <a:xfrm>
                <a:off x="985" y="3445"/>
                <a:ext cx="3825" cy="217"/>
                <a:chOff x="985" y="3445"/>
                <a:chExt cx="3825" cy="217"/>
              </a:xfrm>
            </p:grpSpPr>
            <p:sp>
              <p:nvSpPr>
                <p:cNvPr id="74" name="Rectangle 100"/>
                <p:cNvSpPr>
                  <a:spLocks noChangeArrowheads="1"/>
                </p:cNvSpPr>
                <p:nvPr/>
              </p:nvSpPr>
              <p:spPr bwMode="auto">
                <a:xfrm>
                  <a:off x="985" y="3445"/>
                  <a:ext cx="3825" cy="217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75" name="Rectangle 101"/>
                <p:cNvSpPr>
                  <a:spLocks noChangeArrowheads="1"/>
                </p:cNvSpPr>
                <p:nvPr/>
              </p:nvSpPr>
              <p:spPr bwMode="auto">
                <a:xfrm>
                  <a:off x="985" y="3445"/>
                  <a:ext cx="3825" cy="217"/>
                </a:xfrm>
                <a:prstGeom prst="rect">
                  <a:avLst/>
                </a:prstGeom>
                <a:solidFill>
                  <a:schemeClr val="accent5"/>
                </a:solidFill>
                <a:ln w="9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</p:grpSp>
          <p:sp>
            <p:nvSpPr>
              <p:cNvPr id="63" name="Rectangle 103"/>
              <p:cNvSpPr>
                <a:spLocks noChangeArrowheads="1"/>
              </p:cNvSpPr>
              <p:nvPr/>
            </p:nvSpPr>
            <p:spPr bwMode="auto">
              <a:xfrm>
                <a:off x="1281" y="3516"/>
                <a:ext cx="313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Capital de Risco       Business </a:t>
                </a:r>
                <a:r>
                  <a:rPr kumimoji="0" lang="pt-PT" sz="14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Angels</a:t>
                </a:r>
                <a:r>
                  <a:rPr kumimoji="0" lang="pt-PT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Linhas de Crédito       Garantias</a:t>
                </a:r>
                <a:endParaRPr kumimoji="0" lang="pt-P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2930" y="3553"/>
                <a:ext cx="91" cy="67"/>
              </a:xfrm>
              <a:custGeom>
                <a:avLst/>
                <a:gdLst>
                  <a:gd name="T0" fmla="*/ 69 w 91"/>
                  <a:gd name="T1" fmla="*/ 0 h 75"/>
                  <a:gd name="T2" fmla="*/ 69 w 91"/>
                  <a:gd name="T3" fmla="*/ 19 h 75"/>
                  <a:gd name="T4" fmla="*/ 0 w 91"/>
                  <a:gd name="T5" fmla="*/ 19 h 75"/>
                  <a:gd name="T6" fmla="*/ 0 w 91"/>
                  <a:gd name="T7" fmla="*/ 56 h 75"/>
                  <a:gd name="T8" fmla="*/ 69 w 91"/>
                  <a:gd name="T9" fmla="*/ 56 h 75"/>
                  <a:gd name="T10" fmla="*/ 69 w 91"/>
                  <a:gd name="T11" fmla="*/ 75 h 75"/>
                  <a:gd name="T12" fmla="*/ 91 w 91"/>
                  <a:gd name="T13" fmla="*/ 38 h 75"/>
                  <a:gd name="T14" fmla="*/ 69 w 91"/>
                  <a:gd name="T15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75">
                    <a:moveTo>
                      <a:pt x="69" y="0"/>
                    </a:moveTo>
                    <a:lnTo>
                      <a:pt x="69" y="19"/>
                    </a:lnTo>
                    <a:lnTo>
                      <a:pt x="0" y="19"/>
                    </a:lnTo>
                    <a:lnTo>
                      <a:pt x="0" y="56"/>
                    </a:lnTo>
                    <a:lnTo>
                      <a:pt x="69" y="56"/>
                    </a:lnTo>
                    <a:lnTo>
                      <a:pt x="69" y="75"/>
                    </a:lnTo>
                    <a:lnTo>
                      <a:pt x="91" y="38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grpSp>
            <p:nvGrpSpPr>
              <p:cNvPr id="65" name="Group 109"/>
              <p:cNvGrpSpPr>
                <a:grpSpLocks/>
              </p:cNvGrpSpPr>
              <p:nvPr/>
            </p:nvGrpSpPr>
            <p:grpSpPr bwMode="auto">
              <a:xfrm>
                <a:off x="2014" y="3545"/>
                <a:ext cx="138" cy="75"/>
                <a:chOff x="2014" y="3545"/>
                <a:chExt cx="138" cy="75"/>
              </a:xfrm>
            </p:grpSpPr>
            <p:sp>
              <p:nvSpPr>
                <p:cNvPr id="70" name="Freeform 107"/>
                <p:cNvSpPr>
                  <a:spLocks/>
                </p:cNvSpPr>
                <p:nvPr/>
              </p:nvSpPr>
              <p:spPr bwMode="auto">
                <a:xfrm>
                  <a:off x="2060" y="3545"/>
                  <a:ext cx="92" cy="75"/>
                </a:xfrm>
                <a:custGeom>
                  <a:avLst/>
                  <a:gdLst>
                    <a:gd name="T0" fmla="*/ 69 w 92"/>
                    <a:gd name="T1" fmla="*/ 0 h 75"/>
                    <a:gd name="T2" fmla="*/ 69 w 92"/>
                    <a:gd name="T3" fmla="*/ 19 h 75"/>
                    <a:gd name="T4" fmla="*/ 0 w 92"/>
                    <a:gd name="T5" fmla="*/ 19 h 75"/>
                    <a:gd name="T6" fmla="*/ 0 w 92"/>
                    <a:gd name="T7" fmla="*/ 56 h 75"/>
                    <a:gd name="T8" fmla="*/ 69 w 92"/>
                    <a:gd name="T9" fmla="*/ 56 h 75"/>
                    <a:gd name="T10" fmla="*/ 69 w 92"/>
                    <a:gd name="T11" fmla="*/ 75 h 75"/>
                    <a:gd name="T12" fmla="*/ 92 w 92"/>
                    <a:gd name="T13" fmla="*/ 38 h 75"/>
                    <a:gd name="T14" fmla="*/ 69 w 92"/>
                    <a:gd name="T15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2" h="75">
                      <a:moveTo>
                        <a:pt x="69" y="0"/>
                      </a:moveTo>
                      <a:lnTo>
                        <a:pt x="69" y="19"/>
                      </a:lnTo>
                      <a:lnTo>
                        <a:pt x="0" y="19"/>
                      </a:lnTo>
                      <a:lnTo>
                        <a:pt x="0" y="56"/>
                      </a:lnTo>
                      <a:lnTo>
                        <a:pt x="69" y="56"/>
                      </a:lnTo>
                      <a:lnTo>
                        <a:pt x="69" y="75"/>
                      </a:lnTo>
                      <a:lnTo>
                        <a:pt x="92" y="3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71" name="Freeform 108"/>
                <p:cNvSpPr>
                  <a:spLocks/>
                </p:cNvSpPr>
                <p:nvPr/>
              </p:nvSpPr>
              <p:spPr bwMode="auto">
                <a:xfrm>
                  <a:off x="2014" y="3545"/>
                  <a:ext cx="92" cy="75"/>
                </a:xfrm>
                <a:custGeom>
                  <a:avLst/>
                  <a:gdLst>
                    <a:gd name="T0" fmla="*/ 69 w 92"/>
                    <a:gd name="T1" fmla="*/ 0 h 75"/>
                    <a:gd name="T2" fmla="*/ 69 w 92"/>
                    <a:gd name="T3" fmla="*/ 19 h 75"/>
                    <a:gd name="T4" fmla="*/ 0 w 92"/>
                    <a:gd name="T5" fmla="*/ 19 h 75"/>
                    <a:gd name="T6" fmla="*/ 0 w 92"/>
                    <a:gd name="T7" fmla="*/ 56 h 75"/>
                    <a:gd name="T8" fmla="*/ 69 w 92"/>
                    <a:gd name="T9" fmla="*/ 56 h 75"/>
                    <a:gd name="T10" fmla="*/ 69 w 92"/>
                    <a:gd name="T11" fmla="*/ 75 h 75"/>
                    <a:gd name="T12" fmla="*/ 92 w 92"/>
                    <a:gd name="T13" fmla="*/ 38 h 75"/>
                    <a:gd name="T14" fmla="*/ 69 w 92"/>
                    <a:gd name="T15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2" h="75">
                      <a:moveTo>
                        <a:pt x="69" y="0"/>
                      </a:moveTo>
                      <a:lnTo>
                        <a:pt x="69" y="19"/>
                      </a:lnTo>
                      <a:lnTo>
                        <a:pt x="0" y="19"/>
                      </a:lnTo>
                      <a:lnTo>
                        <a:pt x="0" y="56"/>
                      </a:lnTo>
                      <a:lnTo>
                        <a:pt x="69" y="56"/>
                      </a:lnTo>
                      <a:lnTo>
                        <a:pt x="69" y="75"/>
                      </a:lnTo>
                      <a:lnTo>
                        <a:pt x="92" y="3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noFill/>
                <a:ln w="9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</p:grpSp>
          <p:sp>
            <p:nvSpPr>
              <p:cNvPr id="67" name="Rectangle 113"/>
              <p:cNvSpPr>
                <a:spLocks noChangeArrowheads="1"/>
              </p:cNvSpPr>
              <p:nvPr/>
            </p:nvSpPr>
            <p:spPr bwMode="auto">
              <a:xfrm>
                <a:off x="2073" y="3258"/>
                <a:ext cx="1600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Financiamento complementar</a:t>
                </a:r>
                <a:endParaRPr kumimoji="0" lang="pt-P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0" name="Group 127"/>
            <p:cNvGrpSpPr>
              <a:grpSpLocks/>
            </p:cNvGrpSpPr>
            <p:nvPr/>
          </p:nvGrpSpPr>
          <p:grpSpPr bwMode="auto">
            <a:xfrm>
              <a:off x="777" y="1345"/>
              <a:ext cx="1317" cy="533"/>
              <a:chOff x="777" y="1345"/>
              <a:chExt cx="1317" cy="533"/>
            </a:xfrm>
          </p:grpSpPr>
          <p:grpSp>
            <p:nvGrpSpPr>
              <p:cNvPr id="49" name="Group 117"/>
              <p:cNvGrpSpPr>
                <a:grpSpLocks/>
              </p:cNvGrpSpPr>
              <p:nvPr/>
            </p:nvGrpSpPr>
            <p:grpSpPr bwMode="auto">
              <a:xfrm>
                <a:off x="777" y="1345"/>
                <a:ext cx="1317" cy="533"/>
                <a:chOff x="777" y="1345"/>
                <a:chExt cx="1317" cy="533"/>
              </a:xfrm>
            </p:grpSpPr>
            <p:sp>
              <p:nvSpPr>
                <p:cNvPr id="59" name="Rectangle 115"/>
                <p:cNvSpPr>
                  <a:spLocks noChangeArrowheads="1"/>
                </p:cNvSpPr>
                <p:nvPr/>
              </p:nvSpPr>
              <p:spPr bwMode="auto">
                <a:xfrm>
                  <a:off x="777" y="1345"/>
                  <a:ext cx="1317" cy="533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60" name="Rectangle 116"/>
                <p:cNvSpPr>
                  <a:spLocks noChangeArrowheads="1"/>
                </p:cNvSpPr>
                <p:nvPr/>
              </p:nvSpPr>
              <p:spPr bwMode="auto">
                <a:xfrm>
                  <a:off x="777" y="1345"/>
                  <a:ext cx="1317" cy="533"/>
                </a:xfrm>
                <a:prstGeom prst="rect">
                  <a:avLst/>
                </a:prstGeom>
                <a:noFill/>
                <a:ln w="9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</p:grpSp>
          <p:sp>
            <p:nvSpPr>
              <p:cNvPr id="50" name="Rectangle 118"/>
              <p:cNvSpPr>
                <a:spLocks noChangeArrowheads="1"/>
              </p:cNvSpPr>
              <p:nvPr/>
            </p:nvSpPr>
            <p:spPr bwMode="auto">
              <a:xfrm>
                <a:off x="965" y="1399"/>
                <a:ext cx="70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I&amp;D em novos </a:t>
                </a:r>
                <a:endParaRPr kumimoji="0" lang="pt-P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Rectangle 119"/>
              <p:cNvSpPr>
                <a:spLocks noChangeArrowheads="1"/>
              </p:cNvSpPr>
              <p:nvPr/>
            </p:nvSpPr>
            <p:spPr bwMode="auto">
              <a:xfrm>
                <a:off x="965" y="1541"/>
                <a:ext cx="100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produtos e processos</a:t>
                </a:r>
                <a:endParaRPr kumimoji="0" lang="pt-P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Rectangle 120"/>
              <p:cNvSpPr>
                <a:spLocks noChangeArrowheads="1"/>
              </p:cNvSpPr>
              <p:nvPr/>
            </p:nvSpPr>
            <p:spPr bwMode="auto">
              <a:xfrm>
                <a:off x="965" y="1682"/>
                <a:ext cx="7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Vales de I&amp;D&amp;I</a:t>
                </a:r>
                <a:endParaRPr kumimoji="0" lang="pt-P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3" name="Group 123"/>
              <p:cNvGrpSpPr>
                <a:grpSpLocks/>
              </p:cNvGrpSpPr>
              <p:nvPr/>
            </p:nvGrpSpPr>
            <p:grpSpPr bwMode="auto">
              <a:xfrm>
                <a:off x="810" y="1428"/>
                <a:ext cx="92" cy="75"/>
                <a:chOff x="810" y="1428"/>
                <a:chExt cx="92" cy="75"/>
              </a:xfrm>
            </p:grpSpPr>
            <p:sp>
              <p:nvSpPr>
                <p:cNvPr id="57" name="Freeform 121"/>
                <p:cNvSpPr>
                  <a:spLocks/>
                </p:cNvSpPr>
                <p:nvPr/>
              </p:nvSpPr>
              <p:spPr bwMode="auto">
                <a:xfrm>
                  <a:off x="810" y="1428"/>
                  <a:ext cx="92" cy="75"/>
                </a:xfrm>
                <a:custGeom>
                  <a:avLst/>
                  <a:gdLst>
                    <a:gd name="T0" fmla="*/ 69 w 92"/>
                    <a:gd name="T1" fmla="*/ 0 h 75"/>
                    <a:gd name="T2" fmla="*/ 69 w 92"/>
                    <a:gd name="T3" fmla="*/ 19 h 75"/>
                    <a:gd name="T4" fmla="*/ 0 w 92"/>
                    <a:gd name="T5" fmla="*/ 19 h 75"/>
                    <a:gd name="T6" fmla="*/ 0 w 92"/>
                    <a:gd name="T7" fmla="*/ 56 h 75"/>
                    <a:gd name="T8" fmla="*/ 69 w 92"/>
                    <a:gd name="T9" fmla="*/ 56 h 75"/>
                    <a:gd name="T10" fmla="*/ 69 w 92"/>
                    <a:gd name="T11" fmla="*/ 75 h 75"/>
                    <a:gd name="T12" fmla="*/ 92 w 92"/>
                    <a:gd name="T13" fmla="*/ 38 h 75"/>
                    <a:gd name="T14" fmla="*/ 69 w 92"/>
                    <a:gd name="T15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2" h="75">
                      <a:moveTo>
                        <a:pt x="69" y="0"/>
                      </a:moveTo>
                      <a:lnTo>
                        <a:pt x="69" y="19"/>
                      </a:lnTo>
                      <a:lnTo>
                        <a:pt x="0" y="19"/>
                      </a:lnTo>
                      <a:lnTo>
                        <a:pt x="0" y="56"/>
                      </a:lnTo>
                      <a:lnTo>
                        <a:pt x="69" y="56"/>
                      </a:lnTo>
                      <a:lnTo>
                        <a:pt x="69" y="75"/>
                      </a:lnTo>
                      <a:lnTo>
                        <a:pt x="92" y="3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58" name="Freeform 122"/>
                <p:cNvSpPr>
                  <a:spLocks/>
                </p:cNvSpPr>
                <p:nvPr/>
              </p:nvSpPr>
              <p:spPr bwMode="auto">
                <a:xfrm>
                  <a:off x="810" y="1428"/>
                  <a:ext cx="92" cy="75"/>
                </a:xfrm>
                <a:custGeom>
                  <a:avLst/>
                  <a:gdLst>
                    <a:gd name="T0" fmla="*/ 69 w 92"/>
                    <a:gd name="T1" fmla="*/ 0 h 75"/>
                    <a:gd name="T2" fmla="*/ 69 w 92"/>
                    <a:gd name="T3" fmla="*/ 19 h 75"/>
                    <a:gd name="T4" fmla="*/ 0 w 92"/>
                    <a:gd name="T5" fmla="*/ 19 h 75"/>
                    <a:gd name="T6" fmla="*/ 0 w 92"/>
                    <a:gd name="T7" fmla="*/ 56 h 75"/>
                    <a:gd name="T8" fmla="*/ 69 w 92"/>
                    <a:gd name="T9" fmla="*/ 56 h 75"/>
                    <a:gd name="T10" fmla="*/ 69 w 92"/>
                    <a:gd name="T11" fmla="*/ 75 h 75"/>
                    <a:gd name="T12" fmla="*/ 92 w 92"/>
                    <a:gd name="T13" fmla="*/ 38 h 75"/>
                    <a:gd name="T14" fmla="*/ 69 w 92"/>
                    <a:gd name="T15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2" h="75">
                      <a:moveTo>
                        <a:pt x="69" y="0"/>
                      </a:moveTo>
                      <a:lnTo>
                        <a:pt x="69" y="19"/>
                      </a:lnTo>
                      <a:lnTo>
                        <a:pt x="0" y="19"/>
                      </a:lnTo>
                      <a:lnTo>
                        <a:pt x="0" y="56"/>
                      </a:lnTo>
                      <a:lnTo>
                        <a:pt x="69" y="56"/>
                      </a:lnTo>
                      <a:lnTo>
                        <a:pt x="69" y="75"/>
                      </a:lnTo>
                      <a:lnTo>
                        <a:pt x="92" y="3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noFill/>
                <a:ln w="9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</p:grpSp>
          <p:grpSp>
            <p:nvGrpSpPr>
              <p:cNvPr id="54" name="Group 126"/>
              <p:cNvGrpSpPr>
                <a:grpSpLocks/>
              </p:cNvGrpSpPr>
              <p:nvPr/>
            </p:nvGrpSpPr>
            <p:grpSpPr bwMode="auto">
              <a:xfrm>
                <a:off x="802" y="1703"/>
                <a:ext cx="92" cy="75"/>
                <a:chOff x="802" y="1703"/>
                <a:chExt cx="92" cy="75"/>
              </a:xfrm>
            </p:grpSpPr>
            <p:sp>
              <p:nvSpPr>
                <p:cNvPr id="55" name="Freeform 124"/>
                <p:cNvSpPr>
                  <a:spLocks/>
                </p:cNvSpPr>
                <p:nvPr/>
              </p:nvSpPr>
              <p:spPr bwMode="auto">
                <a:xfrm>
                  <a:off x="802" y="1703"/>
                  <a:ext cx="92" cy="75"/>
                </a:xfrm>
                <a:custGeom>
                  <a:avLst/>
                  <a:gdLst>
                    <a:gd name="T0" fmla="*/ 69 w 92"/>
                    <a:gd name="T1" fmla="*/ 0 h 75"/>
                    <a:gd name="T2" fmla="*/ 69 w 92"/>
                    <a:gd name="T3" fmla="*/ 19 h 75"/>
                    <a:gd name="T4" fmla="*/ 0 w 92"/>
                    <a:gd name="T5" fmla="*/ 19 h 75"/>
                    <a:gd name="T6" fmla="*/ 0 w 92"/>
                    <a:gd name="T7" fmla="*/ 56 h 75"/>
                    <a:gd name="T8" fmla="*/ 69 w 92"/>
                    <a:gd name="T9" fmla="*/ 56 h 75"/>
                    <a:gd name="T10" fmla="*/ 69 w 92"/>
                    <a:gd name="T11" fmla="*/ 75 h 75"/>
                    <a:gd name="T12" fmla="*/ 92 w 92"/>
                    <a:gd name="T13" fmla="*/ 38 h 75"/>
                    <a:gd name="T14" fmla="*/ 69 w 92"/>
                    <a:gd name="T15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2" h="75">
                      <a:moveTo>
                        <a:pt x="69" y="0"/>
                      </a:moveTo>
                      <a:lnTo>
                        <a:pt x="69" y="19"/>
                      </a:lnTo>
                      <a:lnTo>
                        <a:pt x="0" y="19"/>
                      </a:lnTo>
                      <a:lnTo>
                        <a:pt x="0" y="56"/>
                      </a:lnTo>
                      <a:lnTo>
                        <a:pt x="69" y="56"/>
                      </a:lnTo>
                      <a:lnTo>
                        <a:pt x="69" y="75"/>
                      </a:lnTo>
                      <a:lnTo>
                        <a:pt x="92" y="3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56" name="Freeform 125"/>
                <p:cNvSpPr>
                  <a:spLocks/>
                </p:cNvSpPr>
                <p:nvPr/>
              </p:nvSpPr>
              <p:spPr bwMode="auto">
                <a:xfrm>
                  <a:off x="802" y="1703"/>
                  <a:ext cx="92" cy="75"/>
                </a:xfrm>
                <a:custGeom>
                  <a:avLst/>
                  <a:gdLst>
                    <a:gd name="T0" fmla="*/ 69 w 92"/>
                    <a:gd name="T1" fmla="*/ 0 h 75"/>
                    <a:gd name="T2" fmla="*/ 69 w 92"/>
                    <a:gd name="T3" fmla="*/ 19 h 75"/>
                    <a:gd name="T4" fmla="*/ 0 w 92"/>
                    <a:gd name="T5" fmla="*/ 19 h 75"/>
                    <a:gd name="T6" fmla="*/ 0 w 92"/>
                    <a:gd name="T7" fmla="*/ 56 h 75"/>
                    <a:gd name="T8" fmla="*/ 69 w 92"/>
                    <a:gd name="T9" fmla="*/ 56 h 75"/>
                    <a:gd name="T10" fmla="*/ 69 w 92"/>
                    <a:gd name="T11" fmla="*/ 75 h 75"/>
                    <a:gd name="T12" fmla="*/ 92 w 92"/>
                    <a:gd name="T13" fmla="*/ 38 h 75"/>
                    <a:gd name="T14" fmla="*/ 69 w 92"/>
                    <a:gd name="T15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2" h="75">
                      <a:moveTo>
                        <a:pt x="69" y="0"/>
                      </a:moveTo>
                      <a:lnTo>
                        <a:pt x="69" y="19"/>
                      </a:lnTo>
                      <a:lnTo>
                        <a:pt x="0" y="19"/>
                      </a:lnTo>
                      <a:lnTo>
                        <a:pt x="0" y="56"/>
                      </a:lnTo>
                      <a:lnTo>
                        <a:pt x="69" y="56"/>
                      </a:lnTo>
                      <a:lnTo>
                        <a:pt x="69" y="75"/>
                      </a:lnTo>
                      <a:lnTo>
                        <a:pt x="92" y="3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noFill/>
                <a:ln w="9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</p:grpSp>
        </p:grpSp>
        <p:grpSp>
          <p:nvGrpSpPr>
            <p:cNvPr id="31" name="Group 145"/>
            <p:cNvGrpSpPr>
              <a:grpSpLocks/>
            </p:cNvGrpSpPr>
            <p:nvPr/>
          </p:nvGrpSpPr>
          <p:grpSpPr bwMode="auto">
            <a:xfrm>
              <a:off x="3627" y="2228"/>
              <a:ext cx="1317" cy="675"/>
              <a:chOff x="3627" y="2228"/>
              <a:chExt cx="1317" cy="675"/>
            </a:xfrm>
          </p:grpSpPr>
          <p:grpSp>
            <p:nvGrpSpPr>
              <p:cNvPr id="32" name="Group 130"/>
              <p:cNvGrpSpPr>
                <a:grpSpLocks/>
              </p:cNvGrpSpPr>
              <p:nvPr/>
            </p:nvGrpSpPr>
            <p:grpSpPr bwMode="auto">
              <a:xfrm>
                <a:off x="3627" y="2228"/>
                <a:ext cx="1317" cy="675"/>
                <a:chOff x="3627" y="2228"/>
                <a:chExt cx="1317" cy="675"/>
              </a:xfrm>
            </p:grpSpPr>
            <p:sp>
              <p:nvSpPr>
                <p:cNvPr id="47" name="Rectangle 128"/>
                <p:cNvSpPr>
                  <a:spLocks noChangeArrowheads="1"/>
                </p:cNvSpPr>
                <p:nvPr/>
              </p:nvSpPr>
              <p:spPr bwMode="auto">
                <a:xfrm>
                  <a:off x="3627" y="2228"/>
                  <a:ext cx="1317" cy="675"/>
                </a:xfrm>
                <a:prstGeom prst="rect">
                  <a:avLst/>
                </a:prstGeom>
                <a:solidFill>
                  <a:srgbClr val="99CC00">
                    <a:alpha val="81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48" name="Rectangle 129"/>
                <p:cNvSpPr>
                  <a:spLocks noChangeArrowheads="1"/>
                </p:cNvSpPr>
                <p:nvPr/>
              </p:nvSpPr>
              <p:spPr bwMode="auto">
                <a:xfrm>
                  <a:off x="3627" y="2228"/>
                  <a:ext cx="1317" cy="675"/>
                </a:xfrm>
                <a:prstGeom prst="rect">
                  <a:avLst/>
                </a:prstGeom>
                <a:noFill/>
                <a:ln w="9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</p:grpSp>
          <p:sp>
            <p:nvSpPr>
              <p:cNvPr id="33" name="Rectangle 131"/>
              <p:cNvSpPr>
                <a:spLocks noChangeArrowheads="1"/>
              </p:cNvSpPr>
              <p:nvPr/>
            </p:nvSpPr>
            <p:spPr bwMode="auto">
              <a:xfrm>
                <a:off x="3790" y="2287"/>
                <a:ext cx="108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Campanhas de imagem</a:t>
                </a:r>
                <a:endParaRPr kumimoji="0" lang="pt-P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Rectangle 132"/>
              <p:cNvSpPr>
                <a:spLocks noChangeArrowheads="1"/>
              </p:cNvSpPr>
              <p:nvPr/>
            </p:nvSpPr>
            <p:spPr bwMode="auto">
              <a:xfrm>
                <a:off x="3815" y="2424"/>
                <a:ext cx="10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Estudos de mercados </a:t>
                </a:r>
                <a:endParaRPr kumimoji="0" lang="pt-P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Rectangle 133"/>
              <p:cNvSpPr>
                <a:spLocks noChangeArrowheads="1"/>
              </p:cNvSpPr>
              <p:nvPr/>
            </p:nvSpPr>
            <p:spPr bwMode="auto">
              <a:xfrm>
                <a:off x="3815" y="2566"/>
                <a:ext cx="522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(coletivos)</a:t>
                </a:r>
                <a:endParaRPr kumimoji="0" lang="pt-P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Rectangle 134"/>
              <p:cNvSpPr>
                <a:spLocks noChangeArrowheads="1"/>
              </p:cNvSpPr>
              <p:nvPr/>
            </p:nvSpPr>
            <p:spPr bwMode="auto">
              <a:xfrm>
                <a:off x="3815" y="2707"/>
                <a:ext cx="97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Acções institucionais</a:t>
                </a:r>
                <a:endParaRPr kumimoji="0" lang="pt-P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Rectangle 135"/>
              <p:cNvSpPr>
                <a:spLocks noChangeArrowheads="1"/>
              </p:cNvSpPr>
              <p:nvPr/>
            </p:nvSpPr>
            <p:spPr bwMode="auto">
              <a:xfrm>
                <a:off x="3815" y="2849"/>
                <a:ext cx="59" cy="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P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8" name="Group 138"/>
              <p:cNvGrpSpPr>
                <a:grpSpLocks/>
              </p:cNvGrpSpPr>
              <p:nvPr/>
            </p:nvGrpSpPr>
            <p:grpSpPr bwMode="auto">
              <a:xfrm>
                <a:off x="3669" y="2312"/>
                <a:ext cx="91" cy="75"/>
                <a:chOff x="3669" y="2312"/>
                <a:chExt cx="91" cy="75"/>
              </a:xfrm>
            </p:grpSpPr>
            <p:sp>
              <p:nvSpPr>
                <p:cNvPr id="45" name="Freeform 136"/>
                <p:cNvSpPr>
                  <a:spLocks/>
                </p:cNvSpPr>
                <p:nvPr/>
              </p:nvSpPr>
              <p:spPr bwMode="auto">
                <a:xfrm>
                  <a:off x="3669" y="2312"/>
                  <a:ext cx="91" cy="75"/>
                </a:xfrm>
                <a:custGeom>
                  <a:avLst/>
                  <a:gdLst>
                    <a:gd name="T0" fmla="*/ 69 w 91"/>
                    <a:gd name="T1" fmla="*/ 0 h 75"/>
                    <a:gd name="T2" fmla="*/ 69 w 91"/>
                    <a:gd name="T3" fmla="*/ 18 h 75"/>
                    <a:gd name="T4" fmla="*/ 0 w 91"/>
                    <a:gd name="T5" fmla="*/ 18 h 75"/>
                    <a:gd name="T6" fmla="*/ 0 w 91"/>
                    <a:gd name="T7" fmla="*/ 56 h 75"/>
                    <a:gd name="T8" fmla="*/ 69 w 91"/>
                    <a:gd name="T9" fmla="*/ 56 h 75"/>
                    <a:gd name="T10" fmla="*/ 69 w 91"/>
                    <a:gd name="T11" fmla="*/ 75 h 75"/>
                    <a:gd name="T12" fmla="*/ 91 w 91"/>
                    <a:gd name="T13" fmla="*/ 37 h 75"/>
                    <a:gd name="T14" fmla="*/ 69 w 91"/>
                    <a:gd name="T15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1" h="75">
                      <a:moveTo>
                        <a:pt x="69" y="0"/>
                      </a:moveTo>
                      <a:lnTo>
                        <a:pt x="69" y="18"/>
                      </a:lnTo>
                      <a:lnTo>
                        <a:pt x="0" y="18"/>
                      </a:lnTo>
                      <a:lnTo>
                        <a:pt x="0" y="56"/>
                      </a:lnTo>
                      <a:lnTo>
                        <a:pt x="69" y="56"/>
                      </a:lnTo>
                      <a:lnTo>
                        <a:pt x="69" y="75"/>
                      </a:lnTo>
                      <a:lnTo>
                        <a:pt x="91" y="37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46" name="Freeform 137"/>
                <p:cNvSpPr>
                  <a:spLocks/>
                </p:cNvSpPr>
                <p:nvPr/>
              </p:nvSpPr>
              <p:spPr bwMode="auto">
                <a:xfrm>
                  <a:off x="3669" y="2312"/>
                  <a:ext cx="91" cy="75"/>
                </a:xfrm>
                <a:custGeom>
                  <a:avLst/>
                  <a:gdLst>
                    <a:gd name="T0" fmla="*/ 69 w 91"/>
                    <a:gd name="T1" fmla="*/ 0 h 75"/>
                    <a:gd name="T2" fmla="*/ 69 w 91"/>
                    <a:gd name="T3" fmla="*/ 18 h 75"/>
                    <a:gd name="T4" fmla="*/ 0 w 91"/>
                    <a:gd name="T5" fmla="*/ 18 h 75"/>
                    <a:gd name="T6" fmla="*/ 0 w 91"/>
                    <a:gd name="T7" fmla="*/ 56 h 75"/>
                    <a:gd name="T8" fmla="*/ 69 w 91"/>
                    <a:gd name="T9" fmla="*/ 56 h 75"/>
                    <a:gd name="T10" fmla="*/ 69 w 91"/>
                    <a:gd name="T11" fmla="*/ 75 h 75"/>
                    <a:gd name="T12" fmla="*/ 91 w 91"/>
                    <a:gd name="T13" fmla="*/ 37 h 75"/>
                    <a:gd name="T14" fmla="*/ 69 w 91"/>
                    <a:gd name="T15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1" h="75">
                      <a:moveTo>
                        <a:pt x="69" y="0"/>
                      </a:moveTo>
                      <a:lnTo>
                        <a:pt x="69" y="18"/>
                      </a:lnTo>
                      <a:lnTo>
                        <a:pt x="0" y="18"/>
                      </a:lnTo>
                      <a:lnTo>
                        <a:pt x="0" y="56"/>
                      </a:lnTo>
                      <a:lnTo>
                        <a:pt x="69" y="56"/>
                      </a:lnTo>
                      <a:lnTo>
                        <a:pt x="69" y="75"/>
                      </a:lnTo>
                      <a:lnTo>
                        <a:pt x="91" y="37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noFill/>
                <a:ln w="9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</p:grpSp>
          <p:grpSp>
            <p:nvGrpSpPr>
              <p:cNvPr id="39" name="Group 141"/>
              <p:cNvGrpSpPr>
                <a:grpSpLocks/>
              </p:cNvGrpSpPr>
              <p:nvPr/>
            </p:nvGrpSpPr>
            <p:grpSpPr bwMode="auto">
              <a:xfrm>
                <a:off x="3669" y="2453"/>
                <a:ext cx="91" cy="75"/>
                <a:chOff x="3669" y="2453"/>
                <a:chExt cx="91" cy="75"/>
              </a:xfrm>
            </p:grpSpPr>
            <p:sp>
              <p:nvSpPr>
                <p:cNvPr id="43" name="Freeform 139"/>
                <p:cNvSpPr>
                  <a:spLocks/>
                </p:cNvSpPr>
                <p:nvPr/>
              </p:nvSpPr>
              <p:spPr bwMode="auto">
                <a:xfrm>
                  <a:off x="3669" y="2453"/>
                  <a:ext cx="91" cy="75"/>
                </a:xfrm>
                <a:custGeom>
                  <a:avLst/>
                  <a:gdLst>
                    <a:gd name="T0" fmla="*/ 69 w 91"/>
                    <a:gd name="T1" fmla="*/ 0 h 75"/>
                    <a:gd name="T2" fmla="*/ 69 w 91"/>
                    <a:gd name="T3" fmla="*/ 19 h 75"/>
                    <a:gd name="T4" fmla="*/ 0 w 91"/>
                    <a:gd name="T5" fmla="*/ 19 h 75"/>
                    <a:gd name="T6" fmla="*/ 0 w 91"/>
                    <a:gd name="T7" fmla="*/ 57 h 75"/>
                    <a:gd name="T8" fmla="*/ 69 w 91"/>
                    <a:gd name="T9" fmla="*/ 57 h 75"/>
                    <a:gd name="T10" fmla="*/ 69 w 91"/>
                    <a:gd name="T11" fmla="*/ 75 h 75"/>
                    <a:gd name="T12" fmla="*/ 91 w 91"/>
                    <a:gd name="T13" fmla="*/ 38 h 75"/>
                    <a:gd name="T14" fmla="*/ 69 w 91"/>
                    <a:gd name="T15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1" h="75">
                      <a:moveTo>
                        <a:pt x="69" y="0"/>
                      </a:moveTo>
                      <a:lnTo>
                        <a:pt x="69" y="19"/>
                      </a:lnTo>
                      <a:lnTo>
                        <a:pt x="0" y="19"/>
                      </a:lnTo>
                      <a:lnTo>
                        <a:pt x="0" y="57"/>
                      </a:lnTo>
                      <a:lnTo>
                        <a:pt x="69" y="57"/>
                      </a:lnTo>
                      <a:lnTo>
                        <a:pt x="69" y="75"/>
                      </a:lnTo>
                      <a:lnTo>
                        <a:pt x="91" y="3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44" name="Freeform 140"/>
                <p:cNvSpPr>
                  <a:spLocks/>
                </p:cNvSpPr>
                <p:nvPr/>
              </p:nvSpPr>
              <p:spPr bwMode="auto">
                <a:xfrm>
                  <a:off x="3669" y="2453"/>
                  <a:ext cx="91" cy="75"/>
                </a:xfrm>
                <a:custGeom>
                  <a:avLst/>
                  <a:gdLst>
                    <a:gd name="T0" fmla="*/ 69 w 91"/>
                    <a:gd name="T1" fmla="*/ 0 h 75"/>
                    <a:gd name="T2" fmla="*/ 69 w 91"/>
                    <a:gd name="T3" fmla="*/ 19 h 75"/>
                    <a:gd name="T4" fmla="*/ 0 w 91"/>
                    <a:gd name="T5" fmla="*/ 19 h 75"/>
                    <a:gd name="T6" fmla="*/ 0 w 91"/>
                    <a:gd name="T7" fmla="*/ 57 h 75"/>
                    <a:gd name="T8" fmla="*/ 69 w 91"/>
                    <a:gd name="T9" fmla="*/ 57 h 75"/>
                    <a:gd name="T10" fmla="*/ 69 w 91"/>
                    <a:gd name="T11" fmla="*/ 75 h 75"/>
                    <a:gd name="T12" fmla="*/ 91 w 91"/>
                    <a:gd name="T13" fmla="*/ 38 h 75"/>
                    <a:gd name="T14" fmla="*/ 69 w 91"/>
                    <a:gd name="T15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1" h="75">
                      <a:moveTo>
                        <a:pt x="69" y="0"/>
                      </a:moveTo>
                      <a:lnTo>
                        <a:pt x="69" y="19"/>
                      </a:lnTo>
                      <a:lnTo>
                        <a:pt x="0" y="19"/>
                      </a:lnTo>
                      <a:lnTo>
                        <a:pt x="0" y="57"/>
                      </a:lnTo>
                      <a:lnTo>
                        <a:pt x="69" y="57"/>
                      </a:lnTo>
                      <a:lnTo>
                        <a:pt x="69" y="75"/>
                      </a:lnTo>
                      <a:lnTo>
                        <a:pt x="91" y="3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noFill/>
                <a:ln w="9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</p:grpSp>
          <p:grpSp>
            <p:nvGrpSpPr>
              <p:cNvPr id="40" name="Group 144"/>
              <p:cNvGrpSpPr>
                <a:grpSpLocks/>
              </p:cNvGrpSpPr>
              <p:nvPr/>
            </p:nvGrpSpPr>
            <p:grpSpPr bwMode="auto">
              <a:xfrm>
                <a:off x="3669" y="2728"/>
                <a:ext cx="91" cy="75"/>
                <a:chOff x="3669" y="2728"/>
                <a:chExt cx="91" cy="75"/>
              </a:xfrm>
            </p:grpSpPr>
            <p:sp>
              <p:nvSpPr>
                <p:cNvPr id="41" name="Freeform 142"/>
                <p:cNvSpPr>
                  <a:spLocks/>
                </p:cNvSpPr>
                <p:nvPr/>
              </p:nvSpPr>
              <p:spPr bwMode="auto">
                <a:xfrm>
                  <a:off x="3669" y="2728"/>
                  <a:ext cx="91" cy="75"/>
                </a:xfrm>
                <a:custGeom>
                  <a:avLst/>
                  <a:gdLst>
                    <a:gd name="T0" fmla="*/ 69 w 91"/>
                    <a:gd name="T1" fmla="*/ 0 h 75"/>
                    <a:gd name="T2" fmla="*/ 69 w 91"/>
                    <a:gd name="T3" fmla="*/ 19 h 75"/>
                    <a:gd name="T4" fmla="*/ 0 w 91"/>
                    <a:gd name="T5" fmla="*/ 19 h 75"/>
                    <a:gd name="T6" fmla="*/ 0 w 91"/>
                    <a:gd name="T7" fmla="*/ 57 h 75"/>
                    <a:gd name="T8" fmla="*/ 69 w 91"/>
                    <a:gd name="T9" fmla="*/ 57 h 75"/>
                    <a:gd name="T10" fmla="*/ 69 w 91"/>
                    <a:gd name="T11" fmla="*/ 75 h 75"/>
                    <a:gd name="T12" fmla="*/ 91 w 91"/>
                    <a:gd name="T13" fmla="*/ 38 h 75"/>
                    <a:gd name="T14" fmla="*/ 69 w 91"/>
                    <a:gd name="T15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1" h="75">
                      <a:moveTo>
                        <a:pt x="69" y="0"/>
                      </a:moveTo>
                      <a:lnTo>
                        <a:pt x="69" y="19"/>
                      </a:lnTo>
                      <a:lnTo>
                        <a:pt x="0" y="19"/>
                      </a:lnTo>
                      <a:lnTo>
                        <a:pt x="0" y="57"/>
                      </a:lnTo>
                      <a:lnTo>
                        <a:pt x="69" y="57"/>
                      </a:lnTo>
                      <a:lnTo>
                        <a:pt x="69" y="75"/>
                      </a:lnTo>
                      <a:lnTo>
                        <a:pt x="91" y="3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42" name="Freeform 143"/>
                <p:cNvSpPr>
                  <a:spLocks/>
                </p:cNvSpPr>
                <p:nvPr/>
              </p:nvSpPr>
              <p:spPr bwMode="auto">
                <a:xfrm>
                  <a:off x="3669" y="2728"/>
                  <a:ext cx="91" cy="75"/>
                </a:xfrm>
                <a:custGeom>
                  <a:avLst/>
                  <a:gdLst>
                    <a:gd name="T0" fmla="*/ 69 w 91"/>
                    <a:gd name="T1" fmla="*/ 0 h 75"/>
                    <a:gd name="T2" fmla="*/ 69 w 91"/>
                    <a:gd name="T3" fmla="*/ 19 h 75"/>
                    <a:gd name="T4" fmla="*/ 0 w 91"/>
                    <a:gd name="T5" fmla="*/ 19 h 75"/>
                    <a:gd name="T6" fmla="*/ 0 w 91"/>
                    <a:gd name="T7" fmla="*/ 57 h 75"/>
                    <a:gd name="T8" fmla="*/ 69 w 91"/>
                    <a:gd name="T9" fmla="*/ 57 h 75"/>
                    <a:gd name="T10" fmla="*/ 69 w 91"/>
                    <a:gd name="T11" fmla="*/ 75 h 75"/>
                    <a:gd name="T12" fmla="*/ 91 w 91"/>
                    <a:gd name="T13" fmla="*/ 38 h 75"/>
                    <a:gd name="T14" fmla="*/ 69 w 91"/>
                    <a:gd name="T15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1" h="75">
                      <a:moveTo>
                        <a:pt x="69" y="0"/>
                      </a:moveTo>
                      <a:lnTo>
                        <a:pt x="69" y="19"/>
                      </a:lnTo>
                      <a:lnTo>
                        <a:pt x="0" y="19"/>
                      </a:lnTo>
                      <a:lnTo>
                        <a:pt x="0" y="57"/>
                      </a:lnTo>
                      <a:lnTo>
                        <a:pt x="69" y="57"/>
                      </a:lnTo>
                      <a:lnTo>
                        <a:pt x="69" y="75"/>
                      </a:lnTo>
                      <a:lnTo>
                        <a:pt x="91" y="3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noFill/>
                <a:ln w="9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</p:grpSp>
        </p:grpSp>
      </p:grpSp>
      <p:sp>
        <p:nvSpPr>
          <p:cNvPr id="163" name="Freeform 105"/>
          <p:cNvSpPr>
            <a:spLocks/>
          </p:cNvSpPr>
          <p:nvPr/>
        </p:nvSpPr>
        <p:spPr bwMode="auto">
          <a:xfrm>
            <a:off x="6067746" y="5805266"/>
            <a:ext cx="131821" cy="97055"/>
          </a:xfrm>
          <a:custGeom>
            <a:avLst/>
            <a:gdLst>
              <a:gd name="T0" fmla="*/ 69 w 91"/>
              <a:gd name="T1" fmla="*/ 0 h 75"/>
              <a:gd name="T2" fmla="*/ 69 w 91"/>
              <a:gd name="T3" fmla="*/ 19 h 75"/>
              <a:gd name="T4" fmla="*/ 0 w 91"/>
              <a:gd name="T5" fmla="*/ 19 h 75"/>
              <a:gd name="T6" fmla="*/ 0 w 91"/>
              <a:gd name="T7" fmla="*/ 56 h 75"/>
              <a:gd name="T8" fmla="*/ 69 w 91"/>
              <a:gd name="T9" fmla="*/ 56 h 75"/>
              <a:gd name="T10" fmla="*/ 69 w 91"/>
              <a:gd name="T11" fmla="*/ 75 h 75"/>
              <a:gd name="T12" fmla="*/ 91 w 91"/>
              <a:gd name="T13" fmla="*/ 38 h 75"/>
              <a:gd name="T14" fmla="*/ 69 w 91"/>
              <a:gd name="T15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1" h="75">
                <a:moveTo>
                  <a:pt x="69" y="0"/>
                </a:moveTo>
                <a:lnTo>
                  <a:pt x="69" y="19"/>
                </a:lnTo>
                <a:lnTo>
                  <a:pt x="0" y="19"/>
                </a:lnTo>
                <a:lnTo>
                  <a:pt x="0" y="56"/>
                </a:lnTo>
                <a:lnTo>
                  <a:pt x="69" y="56"/>
                </a:lnTo>
                <a:lnTo>
                  <a:pt x="69" y="75"/>
                </a:lnTo>
                <a:lnTo>
                  <a:pt x="91" y="38"/>
                </a:lnTo>
                <a:lnTo>
                  <a:pt x="69" y="0"/>
                </a:lnTo>
                <a:close/>
              </a:path>
            </a:pathLst>
          </a:custGeom>
          <a:solidFill>
            <a:schemeClr val="bg1"/>
          </a:solidFill>
          <a:ln w="9" cap="rnd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787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88640"/>
            <a:ext cx="8135938" cy="792162"/>
          </a:xfrm>
        </p:spPr>
        <p:txBody>
          <a:bodyPr/>
          <a:lstStyle/>
          <a:p>
            <a:pPr algn="l"/>
            <a:r>
              <a:rPr lang="pt-PT" sz="32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Sistemas de Incentivos às Empresas</a:t>
            </a:r>
          </a:p>
        </p:txBody>
      </p:sp>
      <p:grpSp>
        <p:nvGrpSpPr>
          <p:cNvPr id="282763" name="Group 139"/>
          <p:cNvGrpSpPr>
            <a:grpSpLocks/>
          </p:cNvGrpSpPr>
          <p:nvPr/>
        </p:nvGrpSpPr>
        <p:grpSpPr bwMode="auto">
          <a:xfrm>
            <a:off x="6084888" y="1484784"/>
            <a:ext cx="2665412" cy="4464050"/>
            <a:chOff x="3833" y="1026"/>
            <a:chExt cx="1679" cy="2812"/>
          </a:xfrm>
          <a:solidFill>
            <a:srgbClr val="ECFFB7"/>
          </a:solidFill>
        </p:grpSpPr>
        <p:sp>
          <p:nvSpPr>
            <p:cNvPr id="4106" name="Rectangle 130"/>
            <p:cNvSpPr>
              <a:spLocks noChangeArrowheads="1"/>
            </p:cNvSpPr>
            <p:nvPr/>
          </p:nvSpPr>
          <p:spPr bwMode="auto">
            <a:xfrm>
              <a:off x="3833" y="1026"/>
              <a:ext cx="1679" cy="317"/>
            </a:xfrm>
            <a:prstGeom prst="rect">
              <a:avLst/>
            </a:prstGeom>
            <a:grpFill/>
            <a:ln w="9525" algn="ctr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0271" tIns="80271" rIns="80271" bIns="80271" anchor="ctr"/>
            <a:lstStyle/>
            <a:p>
              <a:pPr marL="92075" indent="-92075" algn="ctr">
                <a:spcBef>
                  <a:spcPct val="50000"/>
                </a:spcBef>
              </a:pPr>
              <a:r>
                <a:rPr lang="pt-PT" b="1"/>
                <a:t>SI Qualificação PME</a:t>
              </a:r>
            </a:p>
          </p:txBody>
        </p:sp>
        <p:sp>
          <p:nvSpPr>
            <p:cNvPr id="4107" name="Rectangle 132"/>
            <p:cNvSpPr>
              <a:spLocks noChangeArrowheads="1"/>
            </p:cNvSpPr>
            <p:nvPr/>
          </p:nvSpPr>
          <p:spPr bwMode="auto">
            <a:xfrm>
              <a:off x="3833" y="1389"/>
              <a:ext cx="1679" cy="2449"/>
            </a:xfrm>
            <a:prstGeom prst="rect">
              <a:avLst/>
            </a:prstGeom>
            <a:grpFill/>
            <a:ln w="9525" algn="ctr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0271" tIns="80271" rIns="80271" bIns="80271" anchor="ctr"/>
            <a:lstStyle/>
            <a:p>
              <a:pPr marL="92075" indent="-92075" algn="ctr"/>
              <a:r>
                <a:rPr lang="pt-PT" sz="1400" dirty="0"/>
                <a:t>Promover a competitividade das PME através de uma intervenção no domínio dos </a:t>
              </a:r>
              <a:r>
                <a:rPr lang="pt-PT" sz="1400" dirty="0" err="1"/>
                <a:t>factores</a:t>
              </a:r>
              <a:r>
                <a:rPr lang="pt-PT" sz="1400" dirty="0"/>
                <a:t> dinâmicos/imateriais de competitividade</a:t>
              </a:r>
            </a:p>
            <a:p>
              <a:pPr marL="92075" indent="-92075" algn="ctr"/>
              <a:endParaRPr lang="pt-PT" sz="1400" dirty="0"/>
            </a:p>
            <a:p>
              <a:pPr marL="92075" indent="-92075" algn="ctr"/>
              <a:r>
                <a:rPr lang="pt-PT" sz="1400" dirty="0"/>
                <a:t>(aumento de: produtividade / flexibilidade / capacidade de resposta aos desafios do mercado global)</a:t>
              </a:r>
            </a:p>
            <a:p>
              <a:pPr marL="92075" indent="-92075" algn="ctr"/>
              <a:endParaRPr lang="pt-PT" sz="1400" dirty="0"/>
            </a:p>
          </p:txBody>
        </p:sp>
      </p:grpSp>
      <p:grpSp>
        <p:nvGrpSpPr>
          <p:cNvPr id="282761" name="Group 137"/>
          <p:cNvGrpSpPr>
            <a:grpSpLocks/>
          </p:cNvGrpSpPr>
          <p:nvPr/>
        </p:nvGrpSpPr>
        <p:grpSpPr bwMode="auto">
          <a:xfrm>
            <a:off x="468313" y="1484784"/>
            <a:ext cx="2665412" cy="4464050"/>
            <a:chOff x="295" y="1026"/>
            <a:chExt cx="1679" cy="2812"/>
          </a:xfrm>
        </p:grpSpPr>
        <p:sp>
          <p:nvSpPr>
            <p:cNvPr id="4104" name="Rectangle 133"/>
            <p:cNvSpPr>
              <a:spLocks noChangeArrowheads="1"/>
            </p:cNvSpPr>
            <p:nvPr/>
          </p:nvSpPr>
          <p:spPr bwMode="auto">
            <a:xfrm>
              <a:off x="295" y="1026"/>
              <a:ext cx="1679" cy="317"/>
            </a:xfrm>
            <a:prstGeom prst="rect">
              <a:avLst/>
            </a:prstGeom>
            <a:solidFill>
              <a:schemeClr val="folHlink">
                <a:alpha val="25098"/>
              </a:schemeClr>
            </a:solidFill>
            <a:ln w="9525" algn="ctr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0271" tIns="80271" rIns="80271" bIns="80271" anchor="ctr"/>
            <a:lstStyle/>
            <a:p>
              <a:pPr marL="92075" indent="-92075" algn="ctr">
                <a:spcBef>
                  <a:spcPct val="50000"/>
                </a:spcBef>
              </a:pPr>
              <a:r>
                <a:rPr lang="pt-PT" b="1"/>
                <a:t>SI I&amp;DT</a:t>
              </a:r>
            </a:p>
          </p:txBody>
        </p:sp>
        <p:sp>
          <p:nvSpPr>
            <p:cNvPr id="4105" name="Rectangle 134"/>
            <p:cNvSpPr>
              <a:spLocks noChangeArrowheads="1"/>
            </p:cNvSpPr>
            <p:nvPr/>
          </p:nvSpPr>
          <p:spPr bwMode="auto">
            <a:xfrm>
              <a:off x="295" y="1389"/>
              <a:ext cx="1679" cy="2449"/>
            </a:xfrm>
            <a:prstGeom prst="rect">
              <a:avLst/>
            </a:prstGeom>
            <a:solidFill>
              <a:schemeClr val="folHlink">
                <a:alpha val="10196"/>
              </a:schemeClr>
            </a:solidFill>
            <a:ln w="9525" algn="ctr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0271" tIns="80271" rIns="80271" bIns="80271" anchor="ctr"/>
            <a:lstStyle/>
            <a:p>
              <a:pPr marL="92075" indent="-92075" algn="ctr"/>
              <a:r>
                <a:rPr lang="pt-PT" sz="1400"/>
                <a:t>Intensificar o esforço nacional de I&amp;DT empresarial</a:t>
              </a:r>
            </a:p>
            <a:p>
              <a:pPr marL="92075" indent="-92075" algn="ctr"/>
              <a:endParaRPr lang="pt-PT" sz="1400"/>
            </a:p>
            <a:p>
              <a:pPr marL="92075" indent="-92075" algn="ctr"/>
              <a:r>
                <a:rPr lang="pt-PT" sz="1400"/>
                <a:t>Criar novos conhecimentos que  aumentem a competitividade das empresas</a:t>
              </a:r>
            </a:p>
            <a:p>
              <a:pPr marL="92075" indent="-92075" algn="ctr"/>
              <a:endParaRPr lang="pt-PT" sz="1400"/>
            </a:p>
            <a:p>
              <a:pPr marL="92075" indent="-92075" algn="ctr"/>
              <a:r>
                <a:rPr lang="pt-PT" sz="1400"/>
                <a:t>Promover a cooperação e o desenvolvimento de projectos de I&amp;DT entre empresas e entidades do SCT</a:t>
              </a:r>
            </a:p>
            <a:p>
              <a:pPr marL="92075" indent="-92075" algn="ctr"/>
              <a:endParaRPr lang="pt-PT" sz="1400"/>
            </a:p>
            <a:p>
              <a:pPr marL="92075" indent="-92075" algn="ctr"/>
              <a:r>
                <a:rPr lang="pt-PT" sz="1400"/>
                <a:t>Estimular a demonstração, experimentação tecnológica, a disseminação e a transferência de tecnologia para o sector empresarial </a:t>
              </a:r>
            </a:p>
          </p:txBody>
        </p:sp>
      </p:grpSp>
      <p:grpSp>
        <p:nvGrpSpPr>
          <p:cNvPr id="282762" name="Group 138"/>
          <p:cNvGrpSpPr>
            <a:grpSpLocks/>
          </p:cNvGrpSpPr>
          <p:nvPr/>
        </p:nvGrpSpPr>
        <p:grpSpPr bwMode="auto">
          <a:xfrm>
            <a:off x="3276600" y="1484784"/>
            <a:ext cx="2665413" cy="4464050"/>
            <a:chOff x="2064" y="1026"/>
            <a:chExt cx="1679" cy="2812"/>
          </a:xfrm>
        </p:grpSpPr>
        <p:sp>
          <p:nvSpPr>
            <p:cNvPr id="4102" name="Rectangle 135"/>
            <p:cNvSpPr>
              <a:spLocks noChangeArrowheads="1"/>
            </p:cNvSpPr>
            <p:nvPr/>
          </p:nvSpPr>
          <p:spPr bwMode="auto">
            <a:xfrm>
              <a:off x="2064" y="1026"/>
              <a:ext cx="1679" cy="317"/>
            </a:xfrm>
            <a:prstGeom prst="rect">
              <a:avLst/>
            </a:prstGeom>
            <a:solidFill>
              <a:schemeClr val="folHlink">
                <a:alpha val="56000"/>
              </a:schemeClr>
            </a:solidFill>
            <a:ln w="9525" algn="ctr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0271" tIns="80271" rIns="80271" bIns="80271" anchor="ctr"/>
            <a:lstStyle/>
            <a:p>
              <a:pPr marL="92075" indent="-92075" algn="ctr">
                <a:spcBef>
                  <a:spcPct val="50000"/>
                </a:spcBef>
              </a:pPr>
              <a:r>
                <a:rPr lang="pt-PT" b="1" dirty="0"/>
                <a:t>SI Inovação</a:t>
              </a:r>
            </a:p>
          </p:txBody>
        </p:sp>
        <p:sp>
          <p:nvSpPr>
            <p:cNvPr id="4103" name="Rectangle 136"/>
            <p:cNvSpPr>
              <a:spLocks noChangeArrowheads="1"/>
            </p:cNvSpPr>
            <p:nvPr/>
          </p:nvSpPr>
          <p:spPr bwMode="auto">
            <a:xfrm>
              <a:off x="2064" y="1389"/>
              <a:ext cx="1679" cy="2449"/>
            </a:xfrm>
            <a:prstGeom prst="rect">
              <a:avLst/>
            </a:prstGeom>
            <a:solidFill>
              <a:schemeClr val="folHlink">
                <a:alpha val="34901"/>
              </a:schemeClr>
            </a:solidFill>
            <a:ln w="9525" algn="ctr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0271" tIns="80271" rIns="80271" bIns="80271" anchor="ctr"/>
            <a:lstStyle/>
            <a:p>
              <a:pPr marL="92075" indent="-92075" algn="ctr"/>
              <a:r>
                <a:rPr lang="pt-PT" sz="1400" dirty="0" smtClean="0"/>
                <a:t>Promover </a:t>
              </a:r>
              <a:r>
                <a:rPr lang="pt-PT" sz="1400" dirty="0"/>
                <a:t>a inovação no tecido empresarial, pela produção de novos bens, serviços e processos; </a:t>
              </a:r>
            </a:p>
            <a:p>
              <a:pPr marL="92075" indent="-92075" algn="ctr"/>
              <a:endParaRPr lang="pt-PT" sz="1400" dirty="0"/>
            </a:p>
            <a:p>
              <a:pPr marL="92075" indent="-92075" algn="ctr"/>
              <a:r>
                <a:rPr lang="pt-PT" sz="1400" dirty="0"/>
                <a:t>Reforçar a orientação das empresas para os mercados internacionais; </a:t>
              </a:r>
            </a:p>
            <a:p>
              <a:pPr marL="92075" indent="-92075" algn="ctr"/>
              <a:endParaRPr lang="pt-PT" sz="1400" dirty="0"/>
            </a:p>
            <a:p>
              <a:pPr marL="92075" indent="-92075" algn="ctr"/>
              <a:r>
                <a:rPr lang="pt-PT" sz="1400" dirty="0"/>
                <a:t>Estimular o </a:t>
              </a:r>
              <a:r>
                <a:rPr lang="pt-PT" sz="1400" b="1" dirty="0">
                  <a:solidFill>
                    <a:srgbClr val="6F9600"/>
                  </a:solidFill>
                </a:rPr>
                <a:t>empreendedorismo qualificado </a:t>
              </a:r>
              <a:r>
                <a:rPr lang="pt-PT" sz="1400" dirty="0"/>
                <a:t>e o investimento estruturante em novas áreas com potencial crescimento.</a:t>
              </a:r>
              <a:br>
                <a:rPr lang="pt-PT" sz="1400" dirty="0"/>
              </a:br>
              <a:endParaRPr lang="pt-PT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2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2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2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2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2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2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0344" y="188640"/>
            <a:ext cx="8135938" cy="792162"/>
          </a:xfrm>
        </p:spPr>
        <p:txBody>
          <a:bodyPr/>
          <a:lstStyle/>
          <a:p>
            <a:pPr algn="l"/>
            <a:r>
              <a:rPr lang="pt-PT" sz="32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Estratégias de Eficiência Coletiva</a:t>
            </a:r>
            <a:endParaRPr lang="pt-PT" sz="3200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2" name="Group 86"/>
          <p:cNvGrpSpPr>
            <a:grpSpLocks/>
          </p:cNvGrpSpPr>
          <p:nvPr/>
        </p:nvGrpSpPr>
        <p:grpSpPr bwMode="auto">
          <a:xfrm>
            <a:off x="1258888" y="1268413"/>
            <a:ext cx="6608762" cy="5110162"/>
            <a:chOff x="793" y="795"/>
            <a:chExt cx="4163" cy="3219"/>
          </a:xfrm>
        </p:grpSpPr>
        <p:sp>
          <p:nvSpPr>
            <p:cNvPr id="13" name="Freeform 82"/>
            <p:cNvSpPr>
              <a:spLocks/>
            </p:cNvSpPr>
            <p:nvPr/>
          </p:nvSpPr>
          <p:spPr bwMode="auto">
            <a:xfrm>
              <a:off x="2218" y="1797"/>
              <a:ext cx="1297" cy="1674"/>
            </a:xfrm>
            <a:custGeom>
              <a:avLst/>
              <a:gdLst>
                <a:gd name="T0" fmla="*/ 388 w 3104"/>
                <a:gd name="T1" fmla="*/ 0 h 4464"/>
                <a:gd name="T2" fmla="*/ 0 w 3104"/>
                <a:gd name="T3" fmla="*/ 388 h 4464"/>
                <a:gd name="T4" fmla="*/ 0 w 3104"/>
                <a:gd name="T5" fmla="*/ 4076 h 4464"/>
                <a:gd name="T6" fmla="*/ 388 w 3104"/>
                <a:gd name="T7" fmla="*/ 4464 h 4464"/>
                <a:gd name="T8" fmla="*/ 2716 w 3104"/>
                <a:gd name="T9" fmla="*/ 4464 h 4464"/>
                <a:gd name="T10" fmla="*/ 3104 w 3104"/>
                <a:gd name="T11" fmla="*/ 4076 h 4464"/>
                <a:gd name="T12" fmla="*/ 3104 w 3104"/>
                <a:gd name="T13" fmla="*/ 388 h 4464"/>
                <a:gd name="T14" fmla="*/ 2716 w 3104"/>
                <a:gd name="T15" fmla="*/ 0 h 4464"/>
                <a:gd name="T16" fmla="*/ 388 w 3104"/>
                <a:gd name="T17" fmla="*/ 0 h 4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04" h="4464">
                  <a:moveTo>
                    <a:pt x="388" y="0"/>
                  </a:moveTo>
                  <a:cubicBezTo>
                    <a:pt x="174" y="0"/>
                    <a:pt x="0" y="174"/>
                    <a:pt x="0" y="388"/>
                  </a:cubicBezTo>
                  <a:lnTo>
                    <a:pt x="0" y="4076"/>
                  </a:lnTo>
                  <a:cubicBezTo>
                    <a:pt x="0" y="4291"/>
                    <a:pt x="174" y="4464"/>
                    <a:pt x="388" y="4464"/>
                  </a:cubicBezTo>
                  <a:lnTo>
                    <a:pt x="2716" y="4464"/>
                  </a:lnTo>
                  <a:cubicBezTo>
                    <a:pt x="2931" y="4464"/>
                    <a:pt x="3104" y="4291"/>
                    <a:pt x="3104" y="4076"/>
                  </a:cubicBezTo>
                  <a:lnTo>
                    <a:pt x="3104" y="388"/>
                  </a:lnTo>
                  <a:cubicBezTo>
                    <a:pt x="3104" y="174"/>
                    <a:pt x="2931" y="0"/>
                    <a:pt x="2716" y="0"/>
                  </a:cubicBezTo>
                  <a:lnTo>
                    <a:pt x="388" y="0"/>
                  </a:ln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4" name="Freeform 83"/>
            <p:cNvSpPr>
              <a:spLocks/>
            </p:cNvSpPr>
            <p:nvPr/>
          </p:nvSpPr>
          <p:spPr bwMode="auto">
            <a:xfrm>
              <a:off x="3651" y="1797"/>
              <a:ext cx="1297" cy="1674"/>
            </a:xfrm>
            <a:custGeom>
              <a:avLst/>
              <a:gdLst>
                <a:gd name="T0" fmla="*/ 388 w 3104"/>
                <a:gd name="T1" fmla="*/ 0 h 4464"/>
                <a:gd name="T2" fmla="*/ 0 w 3104"/>
                <a:gd name="T3" fmla="*/ 388 h 4464"/>
                <a:gd name="T4" fmla="*/ 0 w 3104"/>
                <a:gd name="T5" fmla="*/ 4076 h 4464"/>
                <a:gd name="T6" fmla="*/ 388 w 3104"/>
                <a:gd name="T7" fmla="*/ 4464 h 4464"/>
                <a:gd name="T8" fmla="*/ 2716 w 3104"/>
                <a:gd name="T9" fmla="*/ 4464 h 4464"/>
                <a:gd name="T10" fmla="*/ 3104 w 3104"/>
                <a:gd name="T11" fmla="*/ 4076 h 4464"/>
                <a:gd name="T12" fmla="*/ 3104 w 3104"/>
                <a:gd name="T13" fmla="*/ 388 h 4464"/>
                <a:gd name="T14" fmla="*/ 2716 w 3104"/>
                <a:gd name="T15" fmla="*/ 0 h 4464"/>
                <a:gd name="T16" fmla="*/ 388 w 3104"/>
                <a:gd name="T17" fmla="*/ 0 h 4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04" h="4464">
                  <a:moveTo>
                    <a:pt x="388" y="0"/>
                  </a:moveTo>
                  <a:cubicBezTo>
                    <a:pt x="174" y="0"/>
                    <a:pt x="0" y="174"/>
                    <a:pt x="0" y="388"/>
                  </a:cubicBezTo>
                  <a:lnTo>
                    <a:pt x="0" y="4076"/>
                  </a:lnTo>
                  <a:cubicBezTo>
                    <a:pt x="0" y="4291"/>
                    <a:pt x="174" y="4464"/>
                    <a:pt x="388" y="4464"/>
                  </a:cubicBezTo>
                  <a:lnTo>
                    <a:pt x="2716" y="4464"/>
                  </a:lnTo>
                  <a:cubicBezTo>
                    <a:pt x="2931" y="4464"/>
                    <a:pt x="3104" y="4291"/>
                    <a:pt x="3104" y="4076"/>
                  </a:cubicBezTo>
                  <a:lnTo>
                    <a:pt x="3104" y="388"/>
                  </a:lnTo>
                  <a:cubicBezTo>
                    <a:pt x="3104" y="174"/>
                    <a:pt x="2931" y="0"/>
                    <a:pt x="2716" y="0"/>
                  </a:cubicBezTo>
                  <a:lnTo>
                    <a:pt x="388" y="0"/>
                  </a:ln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810" y="3520"/>
              <a:ext cx="4133" cy="450"/>
              <a:chOff x="810" y="3565"/>
              <a:chExt cx="4133" cy="450"/>
            </a:xfrm>
          </p:grpSpPr>
          <p:sp>
            <p:nvSpPr>
              <p:cNvPr id="59" name="Freeform 12"/>
              <p:cNvSpPr>
                <a:spLocks/>
              </p:cNvSpPr>
              <p:nvPr/>
            </p:nvSpPr>
            <p:spPr bwMode="auto">
              <a:xfrm>
                <a:off x="810" y="3565"/>
                <a:ext cx="4133" cy="450"/>
              </a:xfrm>
              <a:custGeom>
                <a:avLst/>
                <a:gdLst>
                  <a:gd name="T0" fmla="*/ 0 w 4133"/>
                  <a:gd name="T1" fmla="*/ 143 h 450"/>
                  <a:gd name="T2" fmla="*/ 0 w 4133"/>
                  <a:gd name="T3" fmla="*/ 450 h 450"/>
                  <a:gd name="T4" fmla="*/ 4133 w 4133"/>
                  <a:gd name="T5" fmla="*/ 450 h 450"/>
                  <a:gd name="T6" fmla="*/ 4133 w 4133"/>
                  <a:gd name="T7" fmla="*/ 143 h 450"/>
                  <a:gd name="T8" fmla="*/ 2066 w 4133"/>
                  <a:gd name="T9" fmla="*/ 0 h 450"/>
                  <a:gd name="T10" fmla="*/ 0 w 4133"/>
                  <a:gd name="T11" fmla="*/ 143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33" h="450">
                    <a:moveTo>
                      <a:pt x="0" y="143"/>
                    </a:moveTo>
                    <a:lnTo>
                      <a:pt x="0" y="450"/>
                    </a:lnTo>
                    <a:lnTo>
                      <a:pt x="4133" y="450"/>
                    </a:lnTo>
                    <a:lnTo>
                      <a:pt x="4133" y="143"/>
                    </a:lnTo>
                    <a:lnTo>
                      <a:pt x="2066" y="0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60" name="Freeform 13"/>
              <p:cNvSpPr>
                <a:spLocks/>
              </p:cNvSpPr>
              <p:nvPr/>
            </p:nvSpPr>
            <p:spPr bwMode="auto">
              <a:xfrm>
                <a:off x="810" y="3565"/>
                <a:ext cx="4133" cy="450"/>
              </a:xfrm>
              <a:custGeom>
                <a:avLst/>
                <a:gdLst>
                  <a:gd name="T0" fmla="*/ 0 w 4133"/>
                  <a:gd name="T1" fmla="*/ 143 h 450"/>
                  <a:gd name="T2" fmla="*/ 0 w 4133"/>
                  <a:gd name="T3" fmla="*/ 450 h 450"/>
                  <a:gd name="T4" fmla="*/ 4133 w 4133"/>
                  <a:gd name="T5" fmla="*/ 450 h 450"/>
                  <a:gd name="T6" fmla="*/ 4133 w 4133"/>
                  <a:gd name="T7" fmla="*/ 143 h 450"/>
                  <a:gd name="T8" fmla="*/ 2066 w 4133"/>
                  <a:gd name="T9" fmla="*/ 0 h 450"/>
                  <a:gd name="T10" fmla="*/ 0 w 4133"/>
                  <a:gd name="T11" fmla="*/ 143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33" h="450">
                    <a:moveTo>
                      <a:pt x="0" y="143"/>
                    </a:moveTo>
                    <a:lnTo>
                      <a:pt x="0" y="450"/>
                    </a:lnTo>
                    <a:lnTo>
                      <a:pt x="4133" y="450"/>
                    </a:lnTo>
                    <a:lnTo>
                      <a:pt x="4133" y="143"/>
                    </a:lnTo>
                    <a:lnTo>
                      <a:pt x="2066" y="0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chemeClr val="folHlink"/>
              </a:solidFill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6" name="Group 17"/>
            <p:cNvGrpSpPr>
              <a:grpSpLocks/>
            </p:cNvGrpSpPr>
            <p:nvPr/>
          </p:nvGrpSpPr>
          <p:grpSpPr bwMode="auto">
            <a:xfrm>
              <a:off x="823" y="795"/>
              <a:ext cx="4133" cy="360"/>
              <a:chOff x="823" y="757"/>
              <a:chExt cx="4133" cy="360"/>
            </a:xfrm>
          </p:grpSpPr>
          <p:sp>
            <p:nvSpPr>
              <p:cNvPr id="57" name="Freeform 15"/>
              <p:cNvSpPr>
                <a:spLocks/>
              </p:cNvSpPr>
              <p:nvPr/>
            </p:nvSpPr>
            <p:spPr bwMode="auto">
              <a:xfrm>
                <a:off x="823" y="757"/>
                <a:ext cx="4133" cy="360"/>
              </a:xfrm>
              <a:custGeom>
                <a:avLst/>
                <a:gdLst>
                  <a:gd name="T0" fmla="*/ 4133 w 4133"/>
                  <a:gd name="T1" fmla="*/ 244 h 360"/>
                  <a:gd name="T2" fmla="*/ 4133 w 4133"/>
                  <a:gd name="T3" fmla="*/ 0 h 360"/>
                  <a:gd name="T4" fmla="*/ 0 w 4133"/>
                  <a:gd name="T5" fmla="*/ 0 h 360"/>
                  <a:gd name="T6" fmla="*/ 0 w 4133"/>
                  <a:gd name="T7" fmla="*/ 244 h 360"/>
                  <a:gd name="T8" fmla="*/ 2067 w 4133"/>
                  <a:gd name="T9" fmla="*/ 360 h 360"/>
                  <a:gd name="T10" fmla="*/ 4133 w 4133"/>
                  <a:gd name="T11" fmla="*/ 244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33" h="360">
                    <a:moveTo>
                      <a:pt x="4133" y="244"/>
                    </a:moveTo>
                    <a:lnTo>
                      <a:pt x="4133" y="0"/>
                    </a:lnTo>
                    <a:lnTo>
                      <a:pt x="0" y="0"/>
                    </a:lnTo>
                    <a:lnTo>
                      <a:pt x="0" y="244"/>
                    </a:lnTo>
                    <a:lnTo>
                      <a:pt x="2067" y="360"/>
                    </a:lnTo>
                    <a:lnTo>
                      <a:pt x="4133" y="244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58" name="Freeform 16"/>
              <p:cNvSpPr>
                <a:spLocks/>
              </p:cNvSpPr>
              <p:nvPr/>
            </p:nvSpPr>
            <p:spPr bwMode="auto">
              <a:xfrm>
                <a:off x="823" y="757"/>
                <a:ext cx="4133" cy="360"/>
              </a:xfrm>
              <a:custGeom>
                <a:avLst/>
                <a:gdLst>
                  <a:gd name="T0" fmla="*/ 4133 w 4133"/>
                  <a:gd name="T1" fmla="*/ 244 h 360"/>
                  <a:gd name="T2" fmla="*/ 4133 w 4133"/>
                  <a:gd name="T3" fmla="*/ 0 h 360"/>
                  <a:gd name="T4" fmla="*/ 0 w 4133"/>
                  <a:gd name="T5" fmla="*/ 0 h 360"/>
                  <a:gd name="T6" fmla="*/ 0 w 4133"/>
                  <a:gd name="T7" fmla="*/ 244 h 360"/>
                  <a:gd name="T8" fmla="*/ 2067 w 4133"/>
                  <a:gd name="T9" fmla="*/ 360 h 360"/>
                  <a:gd name="T10" fmla="*/ 4133 w 4133"/>
                  <a:gd name="T11" fmla="*/ 244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33" h="360">
                    <a:moveTo>
                      <a:pt x="4133" y="244"/>
                    </a:moveTo>
                    <a:lnTo>
                      <a:pt x="4133" y="0"/>
                    </a:lnTo>
                    <a:lnTo>
                      <a:pt x="0" y="0"/>
                    </a:lnTo>
                    <a:lnTo>
                      <a:pt x="0" y="244"/>
                    </a:lnTo>
                    <a:lnTo>
                      <a:pt x="2067" y="360"/>
                    </a:lnTo>
                    <a:lnTo>
                      <a:pt x="4133" y="244"/>
                    </a:lnTo>
                    <a:close/>
                  </a:path>
                </a:pathLst>
              </a:custGeom>
              <a:solidFill>
                <a:schemeClr val="folHlink"/>
              </a:solidFill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7" name="Group 25"/>
            <p:cNvGrpSpPr>
              <a:grpSpLocks/>
            </p:cNvGrpSpPr>
            <p:nvPr/>
          </p:nvGrpSpPr>
          <p:grpSpPr bwMode="auto">
            <a:xfrm>
              <a:off x="3639" y="1173"/>
              <a:ext cx="1297" cy="954"/>
              <a:chOff x="3639" y="1177"/>
              <a:chExt cx="1297" cy="954"/>
            </a:xfrm>
          </p:grpSpPr>
          <p:sp>
            <p:nvSpPr>
              <p:cNvPr id="55" name="Freeform 23"/>
              <p:cNvSpPr>
                <a:spLocks/>
              </p:cNvSpPr>
              <p:nvPr/>
            </p:nvSpPr>
            <p:spPr bwMode="auto">
              <a:xfrm>
                <a:off x="3639" y="1177"/>
                <a:ext cx="1297" cy="954"/>
              </a:xfrm>
              <a:custGeom>
                <a:avLst/>
                <a:gdLst>
                  <a:gd name="T0" fmla="*/ 318 w 3104"/>
                  <a:gd name="T1" fmla="*/ 0 h 2544"/>
                  <a:gd name="T2" fmla="*/ 0 w 3104"/>
                  <a:gd name="T3" fmla="*/ 318 h 2544"/>
                  <a:gd name="T4" fmla="*/ 0 w 3104"/>
                  <a:gd name="T5" fmla="*/ 2226 h 2544"/>
                  <a:gd name="T6" fmla="*/ 318 w 3104"/>
                  <a:gd name="T7" fmla="*/ 2544 h 2544"/>
                  <a:gd name="T8" fmla="*/ 2786 w 3104"/>
                  <a:gd name="T9" fmla="*/ 2544 h 2544"/>
                  <a:gd name="T10" fmla="*/ 3104 w 3104"/>
                  <a:gd name="T11" fmla="*/ 2226 h 2544"/>
                  <a:gd name="T12" fmla="*/ 3104 w 3104"/>
                  <a:gd name="T13" fmla="*/ 318 h 2544"/>
                  <a:gd name="T14" fmla="*/ 2786 w 3104"/>
                  <a:gd name="T15" fmla="*/ 0 h 2544"/>
                  <a:gd name="T16" fmla="*/ 318 w 3104"/>
                  <a:gd name="T17" fmla="*/ 0 h 2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04" h="2544">
                    <a:moveTo>
                      <a:pt x="318" y="0"/>
                    </a:moveTo>
                    <a:cubicBezTo>
                      <a:pt x="143" y="0"/>
                      <a:pt x="0" y="143"/>
                      <a:pt x="0" y="318"/>
                    </a:cubicBezTo>
                    <a:lnTo>
                      <a:pt x="0" y="2226"/>
                    </a:lnTo>
                    <a:cubicBezTo>
                      <a:pt x="0" y="2402"/>
                      <a:pt x="143" y="2544"/>
                      <a:pt x="318" y="2544"/>
                    </a:cubicBezTo>
                    <a:lnTo>
                      <a:pt x="2786" y="2544"/>
                    </a:lnTo>
                    <a:cubicBezTo>
                      <a:pt x="2962" y="2544"/>
                      <a:pt x="3104" y="2402"/>
                      <a:pt x="3104" y="2226"/>
                    </a:cubicBezTo>
                    <a:lnTo>
                      <a:pt x="3104" y="318"/>
                    </a:lnTo>
                    <a:cubicBezTo>
                      <a:pt x="3104" y="143"/>
                      <a:pt x="2962" y="0"/>
                      <a:pt x="2786" y="0"/>
                    </a:cubicBezTo>
                    <a:lnTo>
                      <a:pt x="318" y="0"/>
                    </a:lnTo>
                    <a:close/>
                  </a:path>
                </a:pathLst>
              </a:custGeom>
              <a:solidFill>
                <a:srgbClr val="333333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56" name="Freeform 24"/>
              <p:cNvSpPr>
                <a:spLocks/>
              </p:cNvSpPr>
              <p:nvPr/>
            </p:nvSpPr>
            <p:spPr bwMode="auto">
              <a:xfrm>
                <a:off x="3639" y="1177"/>
                <a:ext cx="1297" cy="954"/>
              </a:xfrm>
              <a:custGeom>
                <a:avLst/>
                <a:gdLst>
                  <a:gd name="T0" fmla="*/ 318 w 3104"/>
                  <a:gd name="T1" fmla="*/ 0 h 2544"/>
                  <a:gd name="T2" fmla="*/ 0 w 3104"/>
                  <a:gd name="T3" fmla="*/ 318 h 2544"/>
                  <a:gd name="T4" fmla="*/ 0 w 3104"/>
                  <a:gd name="T5" fmla="*/ 2226 h 2544"/>
                  <a:gd name="T6" fmla="*/ 318 w 3104"/>
                  <a:gd name="T7" fmla="*/ 2544 h 2544"/>
                  <a:gd name="T8" fmla="*/ 2786 w 3104"/>
                  <a:gd name="T9" fmla="*/ 2544 h 2544"/>
                  <a:gd name="T10" fmla="*/ 3104 w 3104"/>
                  <a:gd name="T11" fmla="*/ 2226 h 2544"/>
                  <a:gd name="T12" fmla="*/ 3104 w 3104"/>
                  <a:gd name="T13" fmla="*/ 318 h 2544"/>
                  <a:gd name="T14" fmla="*/ 2786 w 3104"/>
                  <a:gd name="T15" fmla="*/ 0 h 2544"/>
                  <a:gd name="T16" fmla="*/ 318 w 3104"/>
                  <a:gd name="T17" fmla="*/ 0 h 2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04" h="2544">
                    <a:moveTo>
                      <a:pt x="318" y="0"/>
                    </a:moveTo>
                    <a:cubicBezTo>
                      <a:pt x="143" y="0"/>
                      <a:pt x="0" y="143"/>
                      <a:pt x="0" y="318"/>
                    </a:cubicBezTo>
                    <a:lnTo>
                      <a:pt x="0" y="2226"/>
                    </a:lnTo>
                    <a:cubicBezTo>
                      <a:pt x="0" y="2402"/>
                      <a:pt x="143" y="2544"/>
                      <a:pt x="318" y="2544"/>
                    </a:cubicBezTo>
                    <a:lnTo>
                      <a:pt x="2786" y="2544"/>
                    </a:lnTo>
                    <a:cubicBezTo>
                      <a:pt x="2962" y="2544"/>
                      <a:pt x="3104" y="2402"/>
                      <a:pt x="3104" y="2226"/>
                    </a:cubicBezTo>
                    <a:lnTo>
                      <a:pt x="3104" y="318"/>
                    </a:lnTo>
                    <a:cubicBezTo>
                      <a:pt x="3104" y="143"/>
                      <a:pt x="2962" y="0"/>
                      <a:pt x="2786" y="0"/>
                    </a:cubicBezTo>
                    <a:lnTo>
                      <a:pt x="318" y="0"/>
                    </a:lnTo>
                    <a:close/>
                  </a:path>
                </a:pathLst>
              </a:custGeom>
              <a:solidFill>
                <a:srgbClr val="376092"/>
              </a:solidFill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sp>
          <p:nvSpPr>
            <p:cNvPr id="18" name="Freeform 27"/>
            <p:cNvSpPr>
              <a:spLocks/>
            </p:cNvSpPr>
            <p:nvPr/>
          </p:nvSpPr>
          <p:spPr bwMode="auto">
            <a:xfrm>
              <a:off x="793" y="1838"/>
              <a:ext cx="1297" cy="1674"/>
            </a:xfrm>
            <a:custGeom>
              <a:avLst/>
              <a:gdLst>
                <a:gd name="T0" fmla="*/ 388 w 3104"/>
                <a:gd name="T1" fmla="*/ 0 h 4464"/>
                <a:gd name="T2" fmla="*/ 0 w 3104"/>
                <a:gd name="T3" fmla="*/ 388 h 4464"/>
                <a:gd name="T4" fmla="*/ 0 w 3104"/>
                <a:gd name="T5" fmla="*/ 4076 h 4464"/>
                <a:gd name="T6" fmla="*/ 388 w 3104"/>
                <a:gd name="T7" fmla="*/ 4464 h 4464"/>
                <a:gd name="T8" fmla="*/ 2716 w 3104"/>
                <a:gd name="T9" fmla="*/ 4464 h 4464"/>
                <a:gd name="T10" fmla="*/ 3104 w 3104"/>
                <a:gd name="T11" fmla="*/ 4076 h 4464"/>
                <a:gd name="T12" fmla="*/ 3104 w 3104"/>
                <a:gd name="T13" fmla="*/ 388 h 4464"/>
                <a:gd name="T14" fmla="*/ 2716 w 3104"/>
                <a:gd name="T15" fmla="*/ 0 h 4464"/>
                <a:gd name="T16" fmla="*/ 388 w 3104"/>
                <a:gd name="T17" fmla="*/ 0 h 4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04" h="4464">
                  <a:moveTo>
                    <a:pt x="388" y="0"/>
                  </a:moveTo>
                  <a:cubicBezTo>
                    <a:pt x="174" y="0"/>
                    <a:pt x="0" y="174"/>
                    <a:pt x="0" y="388"/>
                  </a:cubicBezTo>
                  <a:lnTo>
                    <a:pt x="0" y="4076"/>
                  </a:lnTo>
                  <a:cubicBezTo>
                    <a:pt x="0" y="4291"/>
                    <a:pt x="174" y="4464"/>
                    <a:pt x="388" y="4464"/>
                  </a:cubicBezTo>
                  <a:lnTo>
                    <a:pt x="2716" y="4464"/>
                  </a:lnTo>
                  <a:cubicBezTo>
                    <a:pt x="2931" y="4464"/>
                    <a:pt x="3104" y="4291"/>
                    <a:pt x="3104" y="4076"/>
                  </a:cubicBezTo>
                  <a:lnTo>
                    <a:pt x="3104" y="388"/>
                  </a:lnTo>
                  <a:cubicBezTo>
                    <a:pt x="3104" y="174"/>
                    <a:pt x="2931" y="0"/>
                    <a:pt x="2716" y="0"/>
                  </a:cubicBezTo>
                  <a:lnTo>
                    <a:pt x="388" y="0"/>
                  </a:ln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9" name="Freeform 31"/>
            <p:cNvSpPr>
              <a:spLocks/>
            </p:cNvSpPr>
            <p:nvPr/>
          </p:nvSpPr>
          <p:spPr bwMode="auto">
            <a:xfrm>
              <a:off x="796" y="1167"/>
              <a:ext cx="1298" cy="954"/>
            </a:xfrm>
            <a:custGeom>
              <a:avLst/>
              <a:gdLst>
                <a:gd name="T0" fmla="*/ 318 w 3104"/>
                <a:gd name="T1" fmla="*/ 0 h 2544"/>
                <a:gd name="T2" fmla="*/ 0 w 3104"/>
                <a:gd name="T3" fmla="*/ 318 h 2544"/>
                <a:gd name="T4" fmla="*/ 0 w 3104"/>
                <a:gd name="T5" fmla="*/ 2226 h 2544"/>
                <a:gd name="T6" fmla="*/ 318 w 3104"/>
                <a:gd name="T7" fmla="*/ 2544 h 2544"/>
                <a:gd name="T8" fmla="*/ 2786 w 3104"/>
                <a:gd name="T9" fmla="*/ 2544 h 2544"/>
                <a:gd name="T10" fmla="*/ 3104 w 3104"/>
                <a:gd name="T11" fmla="*/ 2226 h 2544"/>
                <a:gd name="T12" fmla="*/ 3104 w 3104"/>
                <a:gd name="T13" fmla="*/ 318 h 2544"/>
                <a:gd name="T14" fmla="*/ 2786 w 3104"/>
                <a:gd name="T15" fmla="*/ 0 h 2544"/>
                <a:gd name="T16" fmla="*/ 318 w 3104"/>
                <a:gd name="T17" fmla="*/ 0 h 2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04" h="2544">
                  <a:moveTo>
                    <a:pt x="318" y="0"/>
                  </a:moveTo>
                  <a:cubicBezTo>
                    <a:pt x="143" y="0"/>
                    <a:pt x="0" y="143"/>
                    <a:pt x="0" y="318"/>
                  </a:cubicBezTo>
                  <a:lnTo>
                    <a:pt x="0" y="2226"/>
                  </a:lnTo>
                  <a:cubicBezTo>
                    <a:pt x="0" y="2402"/>
                    <a:pt x="143" y="2544"/>
                    <a:pt x="318" y="2544"/>
                  </a:cubicBezTo>
                  <a:lnTo>
                    <a:pt x="2786" y="2544"/>
                  </a:lnTo>
                  <a:cubicBezTo>
                    <a:pt x="2962" y="2544"/>
                    <a:pt x="3104" y="2402"/>
                    <a:pt x="3104" y="2226"/>
                  </a:cubicBezTo>
                  <a:lnTo>
                    <a:pt x="3104" y="318"/>
                  </a:lnTo>
                  <a:cubicBezTo>
                    <a:pt x="3104" y="143"/>
                    <a:pt x="2962" y="0"/>
                    <a:pt x="2786" y="0"/>
                  </a:cubicBezTo>
                  <a:lnTo>
                    <a:pt x="318" y="0"/>
                  </a:lnTo>
                  <a:close/>
                </a:path>
              </a:pathLst>
            </a:custGeom>
            <a:solidFill>
              <a:srgbClr val="37609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20" name="Freeform 32"/>
            <p:cNvSpPr>
              <a:spLocks/>
            </p:cNvSpPr>
            <p:nvPr/>
          </p:nvSpPr>
          <p:spPr bwMode="auto">
            <a:xfrm>
              <a:off x="796" y="1167"/>
              <a:ext cx="1298" cy="954"/>
            </a:xfrm>
            <a:custGeom>
              <a:avLst/>
              <a:gdLst>
                <a:gd name="T0" fmla="*/ 318 w 3104"/>
                <a:gd name="T1" fmla="*/ 0 h 2544"/>
                <a:gd name="T2" fmla="*/ 0 w 3104"/>
                <a:gd name="T3" fmla="*/ 318 h 2544"/>
                <a:gd name="T4" fmla="*/ 0 w 3104"/>
                <a:gd name="T5" fmla="*/ 2226 h 2544"/>
                <a:gd name="T6" fmla="*/ 318 w 3104"/>
                <a:gd name="T7" fmla="*/ 2544 h 2544"/>
                <a:gd name="T8" fmla="*/ 2786 w 3104"/>
                <a:gd name="T9" fmla="*/ 2544 h 2544"/>
                <a:gd name="T10" fmla="*/ 3104 w 3104"/>
                <a:gd name="T11" fmla="*/ 2226 h 2544"/>
                <a:gd name="T12" fmla="*/ 3104 w 3104"/>
                <a:gd name="T13" fmla="*/ 318 h 2544"/>
                <a:gd name="T14" fmla="*/ 2786 w 3104"/>
                <a:gd name="T15" fmla="*/ 0 h 2544"/>
                <a:gd name="T16" fmla="*/ 318 w 3104"/>
                <a:gd name="T17" fmla="*/ 0 h 2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04" h="2544">
                  <a:moveTo>
                    <a:pt x="318" y="0"/>
                  </a:moveTo>
                  <a:cubicBezTo>
                    <a:pt x="143" y="0"/>
                    <a:pt x="0" y="143"/>
                    <a:pt x="0" y="318"/>
                  </a:cubicBezTo>
                  <a:lnTo>
                    <a:pt x="0" y="2226"/>
                  </a:lnTo>
                  <a:cubicBezTo>
                    <a:pt x="0" y="2402"/>
                    <a:pt x="143" y="2544"/>
                    <a:pt x="318" y="2544"/>
                  </a:cubicBezTo>
                  <a:lnTo>
                    <a:pt x="2786" y="2544"/>
                  </a:lnTo>
                  <a:cubicBezTo>
                    <a:pt x="2962" y="2544"/>
                    <a:pt x="3104" y="2402"/>
                    <a:pt x="3104" y="2226"/>
                  </a:cubicBezTo>
                  <a:lnTo>
                    <a:pt x="3104" y="318"/>
                  </a:lnTo>
                  <a:cubicBezTo>
                    <a:pt x="3104" y="143"/>
                    <a:pt x="2962" y="0"/>
                    <a:pt x="2786" y="0"/>
                  </a:cubicBezTo>
                  <a:lnTo>
                    <a:pt x="318" y="0"/>
                  </a:ln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grpSp>
          <p:nvGrpSpPr>
            <p:cNvPr id="21" name="Group 41"/>
            <p:cNvGrpSpPr>
              <a:grpSpLocks/>
            </p:cNvGrpSpPr>
            <p:nvPr/>
          </p:nvGrpSpPr>
          <p:grpSpPr bwMode="auto">
            <a:xfrm>
              <a:off x="2221" y="1167"/>
              <a:ext cx="1297" cy="954"/>
              <a:chOff x="2221" y="1171"/>
              <a:chExt cx="1297" cy="954"/>
            </a:xfrm>
          </p:grpSpPr>
          <p:sp>
            <p:nvSpPr>
              <p:cNvPr id="53" name="Freeform 39"/>
              <p:cNvSpPr>
                <a:spLocks/>
              </p:cNvSpPr>
              <p:nvPr/>
            </p:nvSpPr>
            <p:spPr bwMode="auto">
              <a:xfrm>
                <a:off x="2221" y="1171"/>
                <a:ext cx="1297" cy="954"/>
              </a:xfrm>
              <a:custGeom>
                <a:avLst/>
                <a:gdLst>
                  <a:gd name="T0" fmla="*/ 318 w 3104"/>
                  <a:gd name="T1" fmla="*/ 0 h 2544"/>
                  <a:gd name="T2" fmla="*/ 0 w 3104"/>
                  <a:gd name="T3" fmla="*/ 318 h 2544"/>
                  <a:gd name="T4" fmla="*/ 0 w 3104"/>
                  <a:gd name="T5" fmla="*/ 2226 h 2544"/>
                  <a:gd name="T6" fmla="*/ 318 w 3104"/>
                  <a:gd name="T7" fmla="*/ 2544 h 2544"/>
                  <a:gd name="T8" fmla="*/ 2786 w 3104"/>
                  <a:gd name="T9" fmla="*/ 2544 h 2544"/>
                  <a:gd name="T10" fmla="*/ 3104 w 3104"/>
                  <a:gd name="T11" fmla="*/ 2226 h 2544"/>
                  <a:gd name="T12" fmla="*/ 3104 w 3104"/>
                  <a:gd name="T13" fmla="*/ 318 h 2544"/>
                  <a:gd name="T14" fmla="*/ 2786 w 3104"/>
                  <a:gd name="T15" fmla="*/ 0 h 2544"/>
                  <a:gd name="T16" fmla="*/ 318 w 3104"/>
                  <a:gd name="T17" fmla="*/ 0 h 2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04" h="2544">
                    <a:moveTo>
                      <a:pt x="318" y="0"/>
                    </a:moveTo>
                    <a:cubicBezTo>
                      <a:pt x="143" y="0"/>
                      <a:pt x="0" y="143"/>
                      <a:pt x="0" y="318"/>
                    </a:cubicBezTo>
                    <a:lnTo>
                      <a:pt x="0" y="2226"/>
                    </a:lnTo>
                    <a:cubicBezTo>
                      <a:pt x="0" y="2402"/>
                      <a:pt x="143" y="2544"/>
                      <a:pt x="318" y="2544"/>
                    </a:cubicBezTo>
                    <a:lnTo>
                      <a:pt x="2786" y="2544"/>
                    </a:lnTo>
                    <a:cubicBezTo>
                      <a:pt x="2962" y="2544"/>
                      <a:pt x="3104" y="2402"/>
                      <a:pt x="3104" y="2226"/>
                    </a:cubicBezTo>
                    <a:lnTo>
                      <a:pt x="3104" y="318"/>
                    </a:lnTo>
                    <a:cubicBezTo>
                      <a:pt x="3104" y="143"/>
                      <a:pt x="2962" y="0"/>
                      <a:pt x="2786" y="0"/>
                    </a:cubicBezTo>
                    <a:lnTo>
                      <a:pt x="318" y="0"/>
                    </a:lnTo>
                    <a:close/>
                  </a:path>
                </a:pathLst>
              </a:custGeom>
              <a:solidFill>
                <a:srgbClr val="333333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54" name="Freeform 40"/>
              <p:cNvSpPr>
                <a:spLocks/>
              </p:cNvSpPr>
              <p:nvPr/>
            </p:nvSpPr>
            <p:spPr bwMode="auto">
              <a:xfrm>
                <a:off x="2221" y="1171"/>
                <a:ext cx="1297" cy="954"/>
              </a:xfrm>
              <a:custGeom>
                <a:avLst/>
                <a:gdLst>
                  <a:gd name="T0" fmla="*/ 318 w 3104"/>
                  <a:gd name="T1" fmla="*/ 0 h 2544"/>
                  <a:gd name="T2" fmla="*/ 0 w 3104"/>
                  <a:gd name="T3" fmla="*/ 318 h 2544"/>
                  <a:gd name="T4" fmla="*/ 0 w 3104"/>
                  <a:gd name="T5" fmla="*/ 2226 h 2544"/>
                  <a:gd name="T6" fmla="*/ 318 w 3104"/>
                  <a:gd name="T7" fmla="*/ 2544 h 2544"/>
                  <a:gd name="T8" fmla="*/ 2786 w 3104"/>
                  <a:gd name="T9" fmla="*/ 2544 h 2544"/>
                  <a:gd name="T10" fmla="*/ 3104 w 3104"/>
                  <a:gd name="T11" fmla="*/ 2226 h 2544"/>
                  <a:gd name="T12" fmla="*/ 3104 w 3104"/>
                  <a:gd name="T13" fmla="*/ 318 h 2544"/>
                  <a:gd name="T14" fmla="*/ 2786 w 3104"/>
                  <a:gd name="T15" fmla="*/ 0 h 2544"/>
                  <a:gd name="T16" fmla="*/ 318 w 3104"/>
                  <a:gd name="T17" fmla="*/ 0 h 2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04" h="2544">
                    <a:moveTo>
                      <a:pt x="318" y="0"/>
                    </a:moveTo>
                    <a:cubicBezTo>
                      <a:pt x="143" y="0"/>
                      <a:pt x="0" y="143"/>
                      <a:pt x="0" y="318"/>
                    </a:cubicBezTo>
                    <a:lnTo>
                      <a:pt x="0" y="2226"/>
                    </a:lnTo>
                    <a:cubicBezTo>
                      <a:pt x="0" y="2402"/>
                      <a:pt x="143" y="2544"/>
                      <a:pt x="318" y="2544"/>
                    </a:cubicBezTo>
                    <a:lnTo>
                      <a:pt x="2786" y="2544"/>
                    </a:lnTo>
                    <a:cubicBezTo>
                      <a:pt x="2962" y="2544"/>
                      <a:pt x="3104" y="2402"/>
                      <a:pt x="3104" y="2226"/>
                    </a:cubicBezTo>
                    <a:lnTo>
                      <a:pt x="3104" y="318"/>
                    </a:lnTo>
                    <a:cubicBezTo>
                      <a:pt x="3104" y="143"/>
                      <a:pt x="2962" y="0"/>
                      <a:pt x="2786" y="0"/>
                    </a:cubicBezTo>
                    <a:lnTo>
                      <a:pt x="318" y="0"/>
                    </a:lnTo>
                    <a:close/>
                  </a:path>
                </a:pathLst>
              </a:custGeom>
              <a:solidFill>
                <a:srgbClr val="376092"/>
              </a:solidFill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sp>
          <p:nvSpPr>
            <p:cNvPr id="22" name="Rectangle 42"/>
            <p:cNvSpPr>
              <a:spLocks noChangeArrowheads="1"/>
            </p:cNvSpPr>
            <p:nvPr/>
          </p:nvSpPr>
          <p:spPr bwMode="auto">
            <a:xfrm>
              <a:off x="836" y="831"/>
              <a:ext cx="4107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23" name="Rectangle 43"/>
            <p:cNvSpPr>
              <a:spLocks noChangeArrowheads="1"/>
            </p:cNvSpPr>
            <p:nvPr/>
          </p:nvSpPr>
          <p:spPr bwMode="auto">
            <a:xfrm>
              <a:off x="1564" y="858"/>
              <a:ext cx="226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pt-PT" sz="1400" b="1" dirty="0">
                  <a:solidFill>
                    <a:srgbClr val="000099"/>
                  </a:solidFill>
                  <a:latin typeface="Verdana" pitchFamily="34" charset="0"/>
                </a:rPr>
                <a:t> </a:t>
              </a:r>
              <a:r>
                <a:rPr lang="pt-PT" sz="1400" b="1" dirty="0">
                  <a:solidFill>
                    <a:srgbClr val="000099"/>
                  </a:solidFill>
                  <a:latin typeface="+mj-lt"/>
                </a:rPr>
                <a:t>ABORDAGEM TRANSVERSAL – SI QREN</a:t>
              </a:r>
              <a:endParaRPr lang="pt-PT" dirty="0">
                <a:solidFill>
                  <a:srgbClr val="000099"/>
                </a:solidFill>
                <a:latin typeface="+mj-lt"/>
              </a:endParaRPr>
            </a:p>
          </p:txBody>
        </p:sp>
        <p:sp>
          <p:nvSpPr>
            <p:cNvPr id="24" name="Rectangle 44"/>
            <p:cNvSpPr>
              <a:spLocks noChangeArrowheads="1"/>
            </p:cNvSpPr>
            <p:nvPr/>
          </p:nvSpPr>
          <p:spPr bwMode="auto">
            <a:xfrm>
              <a:off x="1154" y="1410"/>
              <a:ext cx="40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400" b="1" dirty="0">
                  <a:solidFill>
                    <a:schemeClr val="bg1"/>
                  </a:solidFill>
                  <a:latin typeface="+mj-lt"/>
                </a:rPr>
                <a:t>SI I&amp;DT</a:t>
              </a:r>
              <a:endParaRPr lang="pt-PT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Rectangle 45"/>
            <p:cNvSpPr>
              <a:spLocks noChangeArrowheads="1"/>
            </p:cNvSpPr>
            <p:nvPr/>
          </p:nvSpPr>
          <p:spPr bwMode="auto">
            <a:xfrm>
              <a:off x="1040" y="1554"/>
              <a:ext cx="63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100" b="1" dirty="0">
                  <a:solidFill>
                    <a:schemeClr val="bg1"/>
                  </a:solidFill>
                  <a:latin typeface="+mj-lt"/>
                </a:rPr>
                <a:t>Investigação e </a:t>
              </a:r>
              <a:endParaRPr lang="pt-PT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6" name="Rectangle 46"/>
            <p:cNvSpPr>
              <a:spLocks noChangeArrowheads="1"/>
            </p:cNvSpPr>
            <p:nvPr/>
          </p:nvSpPr>
          <p:spPr bwMode="auto">
            <a:xfrm>
              <a:off x="967" y="1668"/>
              <a:ext cx="76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100" b="1" dirty="0">
                  <a:solidFill>
                    <a:schemeClr val="bg1"/>
                  </a:solidFill>
                  <a:latin typeface="+mj-lt"/>
                </a:rPr>
                <a:t>Desenvolvimento </a:t>
              </a:r>
              <a:endParaRPr lang="pt-PT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7" name="Rectangle 47"/>
            <p:cNvSpPr>
              <a:spLocks noChangeArrowheads="1"/>
            </p:cNvSpPr>
            <p:nvPr/>
          </p:nvSpPr>
          <p:spPr bwMode="auto">
            <a:xfrm>
              <a:off x="1174" y="1775"/>
              <a:ext cx="42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100" b="1" dirty="0">
                  <a:solidFill>
                    <a:schemeClr val="bg1"/>
                  </a:solidFill>
                  <a:latin typeface="+mj-lt"/>
                </a:rPr>
                <a:t>Empresas</a:t>
              </a:r>
              <a:endParaRPr lang="pt-PT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8" name="Rectangle 48"/>
            <p:cNvSpPr>
              <a:spLocks noChangeArrowheads="1"/>
            </p:cNvSpPr>
            <p:nvPr/>
          </p:nvSpPr>
          <p:spPr bwMode="auto">
            <a:xfrm>
              <a:off x="3881" y="1424"/>
              <a:ext cx="76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400" b="1" dirty="0">
                  <a:solidFill>
                    <a:schemeClr val="bg1"/>
                  </a:solidFill>
                  <a:latin typeface="+mj-lt"/>
                </a:rPr>
                <a:t>SI </a:t>
              </a:r>
              <a:r>
                <a:rPr lang="pt-PT" sz="1400" b="1" dirty="0" err="1" smtClean="0">
                  <a:solidFill>
                    <a:schemeClr val="bg1"/>
                  </a:solidFill>
                  <a:latin typeface="+mj-lt"/>
                </a:rPr>
                <a:t>Qualif</a:t>
              </a:r>
              <a:r>
                <a:rPr lang="pt-PT" sz="1400" b="1" dirty="0" smtClean="0">
                  <a:solidFill>
                    <a:schemeClr val="bg1"/>
                  </a:solidFill>
                  <a:latin typeface="+mj-lt"/>
                </a:rPr>
                <a:t>. </a:t>
              </a:r>
              <a:r>
                <a:rPr lang="pt-PT" sz="1400" b="1" dirty="0">
                  <a:solidFill>
                    <a:schemeClr val="bg1"/>
                  </a:solidFill>
                  <a:latin typeface="+mj-lt"/>
                </a:rPr>
                <a:t>PME</a:t>
              </a:r>
              <a:endParaRPr lang="pt-PT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9" name="Rectangle 49"/>
            <p:cNvSpPr>
              <a:spLocks noChangeArrowheads="1"/>
            </p:cNvSpPr>
            <p:nvPr/>
          </p:nvSpPr>
          <p:spPr bwMode="auto">
            <a:xfrm>
              <a:off x="3921" y="1560"/>
              <a:ext cx="72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pt-PT" sz="1100" b="1" dirty="0" smtClean="0">
                  <a:solidFill>
                    <a:schemeClr val="bg1"/>
                  </a:solidFill>
                  <a:latin typeface="+mj-lt"/>
                </a:rPr>
                <a:t>Fatores </a:t>
              </a:r>
              <a:r>
                <a:rPr lang="pt-PT" sz="1100" b="1" dirty="0">
                  <a:solidFill>
                    <a:schemeClr val="bg1"/>
                  </a:solidFill>
                  <a:latin typeface="+mj-lt"/>
                </a:rPr>
                <a:t>Competitivos Imateriais </a:t>
              </a:r>
              <a:endParaRPr lang="pt-PT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0" name="Rectangle 52"/>
            <p:cNvSpPr>
              <a:spLocks noChangeArrowheads="1"/>
            </p:cNvSpPr>
            <p:nvPr/>
          </p:nvSpPr>
          <p:spPr bwMode="auto">
            <a:xfrm>
              <a:off x="2517" y="1422"/>
              <a:ext cx="62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400" b="1" dirty="0">
                  <a:solidFill>
                    <a:schemeClr val="bg1"/>
                  </a:solidFill>
                  <a:latin typeface="+mj-lt"/>
                </a:rPr>
                <a:t>SI Inovação</a:t>
              </a:r>
              <a:endParaRPr lang="pt-PT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1" name="Rectangle 53"/>
            <p:cNvSpPr>
              <a:spLocks noChangeArrowheads="1"/>
            </p:cNvSpPr>
            <p:nvPr/>
          </p:nvSpPr>
          <p:spPr bwMode="auto">
            <a:xfrm>
              <a:off x="2525" y="1566"/>
              <a:ext cx="57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100" b="1" dirty="0">
                  <a:solidFill>
                    <a:schemeClr val="bg1"/>
                  </a:solidFill>
                  <a:latin typeface="+mj-lt"/>
                </a:rPr>
                <a:t>Investimento </a:t>
              </a:r>
              <a:endParaRPr lang="pt-PT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Rectangle 54"/>
            <p:cNvSpPr>
              <a:spLocks noChangeArrowheads="1"/>
            </p:cNvSpPr>
            <p:nvPr/>
          </p:nvSpPr>
          <p:spPr bwMode="auto">
            <a:xfrm>
              <a:off x="2532" y="1680"/>
              <a:ext cx="58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100" b="1" dirty="0">
                  <a:solidFill>
                    <a:schemeClr val="bg1"/>
                  </a:solidFill>
                  <a:latin typeface="+mj-lt"/>
                </a:rPr>
                <a:t>produtivo em </a:t>
              </a:r>
              <a:endParaRPr lang="pt-PT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3" name="Rectangle 55"/>
            <p:cNvSpPr>
              <a:spLocks noChangeArrowheads="1"/>
            </p:cNvSpPr>
            <p:nvPr/>
          </p:nvSpPr>
          <p:spPr bwMode="auto">
            <a:xfrm>
              <a:off x="2652" y="1794"/>
              <a:ext cx="38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100" b="1" dirty="0">
                  <a:solidFill>
                    <a:schemeClr val="bg1"/>
                  </a:solidFill>
                  <a:latin typeface="+mj-lt"/>
                </a:rPr>
                <a:t>inovação</a:t>
              </a:r>
              <a:endParaRPr lang="pt-PT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4" name="Rectangle 57"/>
            <p:cNvSpPr>
              <a:spLocks noChangeArrowheads="1"/>
            </p:cNvSpPr>
            <p:nvPr/>
          </p:nvSpPr>
          <p:spPr bwMode="auto">
            <a:xfrm>
              <a:off x="1408" y="3704"/>
              <a:ext cx="276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400" b="1" dirty="0">
                  <a:solidFill>
                    <a:srgbClr val="000099"/>
                  </a:solidFill>
                  <a:latin typeface="+mj-lt"/>
                </a:rPr>
                <a:t>ABORDAGEM VERTICAL - EFICIÊNCIA </a:t>
              </a:r>
              <a:r>
                <a:rPr lang="pt-PT" sz="1400" b="1" dirty="0" smtClean="0">
                  <a:solidFill>
                    <a:srgbClr val="000099"/>
                  </a:solidFill>
                  <a:latin typeface="+mj-lt"/>
                </a:rPr>
                <a:t>COLETIVA</a:t>
              </a:r>
              <a:endParaRPr lang="pt-PT" dirty="0">
                <a:solidFill>
                  <a:srgbClr val="000099"/>
                </a:solidFill>
                <a:latin typeface="+mj-lt"/>
              </a:endParaRPr>
            </a:p>
          </p:txBody>
        </p:sp>
        <p:sp>
          <p:nvSpPr>
            <p:cNvPr id="35" name="Rectangle 58"/>
            <p:cNvSpPr>
              <a:spLocks noChangeArrowheads="1"/>
            </p:cNvSpPr>
            <p:nvPr/>
          </p:nvSpPr>
          <p:spPr bwMode="auto">
            <a:xfrm>
              <a:off x="1338" y="3841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pt-PT">
                <a:solidFill>
                  <a:schemeClr val="bg1"/>
                </a:solidFill>
              </a:endParaRPr>
            </a:p>
          </p:txBody>
        </p:sp>
        <p:sp>
          <p:nvSpPr>
            <p:cNvPr id="36" name="Rectangle 59"/>
            <p:cNvSpPr>
              <a:spLocks noChangeArrowheads="1"/>
            </p:cNvSpPr>
            <p:nvPr/>
          </p:nvSpPr>
          <p:spPr bwMode="auto">
            <a:xfrm>
              <a:off x="3896" y="3840"/>
              <a:ext cx="3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400" b="1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endParaRPr lang="pt-PT">
                <a:solidFill>
                  <a:schemeClr val="bg1"/>
                </a:solidFill>
              </a:endParaRPr>
            </a:p>
          </p:txBody>
        </p:sp>
        <p:grpSp>
          <p:nvGrpSpPr>
            <p:cNvPr id="37" name="Group 63"/>
            <p:cNvGrpSpPr>
              <a:grpSpLocks/>
            </p:cNvGrpSpPr>
            <p:nvPr/>
          </p:nvGrpSpPr>
          <p:grpSpPr bwMode="auto">
            <a:xfrm>
              <a:off x="793" y="3111"/>
              <a:ext cx="4150" cy="224"/>
              <a:chOff x="810" y="3115"/>
              <a:chExt cx="4133" cy="192"/>
            </a:xfrm>
          </p:grpSpPr>
          <p:sp>
            <p:nvSpPr>
              <p:cNvPr id="51" name="Freeform 61"/>
              <p:cNvSpPr>
                <a:spLocks/>
              </p:cNvSpPr>
              <p:nvPr/>
            </p:nvSpPr>
            <p:spPr bwMode="auto">
              <a:xfrm>
                <a:off x="810" y="3115"/>
                <a:ext cx="4133" cy="192"/>
              </a:xfrm>
              <a:custGeom>
                <a:avLst/>
                <a:gdLst>
                  <a:gd name="T0" fmla="*/ 64 w 9888"/>
                  <a:gd name="T1" fmla="*/ 0 h 512"/>
                  <a:gd name="T2" fmla="*/ 0 w 9888"/>
                  <a:gd name="T3" fmla="*/ 64 h 512"/>
                  <a:gd name="T4" fmla="*/ 0 w 9888"/>
                  <a:gd name="T5" fmla="*/ 448 h 512"/>
                  <a:gd name="T6" fmla="*/ 64 w 9888"/>
                  <a:gd name="T7" fmla="*/ 512 h 512"/>
                  <a:gd name="T8" fmla="*/ 9824 w 9888"/>
                  <a:gd name="T9" fmla="*/ 512 h 512"/>
                  <a:gd name="T10" fmla="*/ 9888 w 9888"/>
                  <a:gd name="T11" fmla="*/ 448 h 512"/>
                  <a:gd name="T12" fmla="*/ 9888 w 9888"/>
                  <a:gd name="T13" fmla="*/ 64 h 512"/>
                  <a:gd name="T14" fmla="*/ 9824 w 9888"/>
                  <a:gd name="T15" fmla="*/ 0 h 512"/>
                  <a:gd name="T16" fmla="*/ 64 w 9888"/>
                  <a:gd name="T17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88" h="512">
                    <a:moveTo>
                      <a:pt x="64" y="0"/>
                    </a:moveTo>
                    <a:cubicBezTo>
                      <a:pt x="29" y="0"/>
                      <a:pt x="0" y="29"/>
                      <a:pt x="0" y="64"/>
                    </a:cubicBezTo>
                    <a:lnTo>
                      <a:pt x="0" y="448"/>
                    </a:lnTo>
                    <a:cubicBezTo>
                      <a:pt x="0" y="484"/>
                      <a:pt x="29" y="512"/>
                      <a:pt x="64" y="512"/>
                    </a:cubicBezTo>
                    <a:lnTo>
                      <a:pt x="9824" y="512"/>
                    </a:lnTo>
                    <a:cubicBezTo>
                      <a:pt x="9860" y="512"/>
                      <a:pt x="9888" y="484"/>
                      <a:pt x="9888" y="448"/>
                    </a:cubicBezTo>
                    <a:lnTo>
                      <a:pt x="9888" y="64"/>
                    </a:lnTo>
                    <a:cubicBezTo>
                      <a:pt x="9888" y="29"/>
                      <a:pt x="9860" y="0"/>
                      <a:pt x="9824" y="0"/>
                    </a:cubicBez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52" name="Freeform 62"/>
              <p:cNvSpPr>
                <a:spLocks/>
              </p:cNvSpPr>
              <p:nvPr/>
            </p:nvSpPr>
            <p:spPr bwMode="auto">
              <a:xfrm>
                <a:off x="810" y="3115"/>
                <a:ext cx="4133" cy="192"/>
              </a:xfrm>
              <a:custGeom>
                <a:avLst/>
                <a:gdLst>
                  <a:gd name="T0" fmla="*/ 64 w 9888"/>
                  <a:gd name="T1" fmla="*/ 0 h 512"/>
                  <a:gd name="T2" fmla="*/ 0 w 9888"/>
                  <a:gd name="T3" fmla="*/ 64 h 512"/>
                  <a:gd name="T4" fmla="*/ 0 w 9888"/>
                  <a:gd name="T5" fmla="*/ 448 h 512"/>
                  <a:gd name="T6" fmla="*/ 64 w 9888"/>
                  <a:gd name="T7" fmla="*/ 512 h 512"/>
                  <a:gd name="T8" fmla="*/ 9824 w 9888"/>
                  <a:gd name="T9" fmla="*/ 512 h 512"/>
                  <a:gd name="T10" fmla="*/ 9888 w 9888"/>
                  <a:gd name="T11" fmla="*/ 448 h 512"/>
                  <a:gd name="T12" fmla="*/ 9888 w 9888"/>
                  <a:gd name="T13" fmla="*/ 64 h 512"/>
                  <a:gd name="T14" fmla="*/ 9824 w 9888"/>
                  <a:gd name="T15" fmla="*/ 0 h 512"/>
                  <a:gd name="T16" fmla="*/ 64 w 9888"/>
                  <a:gd name="T17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88" h="512">
                    <a:moveTo>
                      <a:pt x="64" y="0"/>
                    </a:moveTo>
                    <a:cubicBezTo>
                      <a:pt x="29" y="0"/>
                      <a:pt x="0" y="29"/>
                      <a:pt x="0" y="64"/>
                    </a:cubicBezTo>
                    <a:lnTo>
                      <a:pt x="0" y="448"/>
                    </a:lnTo>
                    <a:cubicBezTo>
                      <a:pt x="0" y="484"/>
                      <a:pt x="29" y="512"/>
                      <a:pt x="64" y="512"/>
                    </a:cubicBezTo>
                    <a:lnTo>
                      <a:pt x="9824" y="512"/>
                    </a:lnTo>
                    <a:cubicBezTo>
                      <a:pt x="9860" y="512"/>
                      <a:pt x="9888" y="484"/>
                      <a:pt x="9888" y="448"/>
                    </a:cubicBezTo>
                    <a:lnTo>
                      <a:pt x="9888" y="64"/>
                    </a:lnTo>
                    <a:cubicBezTo>
                      <a:pt x="9888" y="29"/>
                      <a:pt x="9860" y="0"/>
                      <a:pt x="9824" y="0"/>
                    </a:cubicBezTo>
                    <a:lnTo>
                      <a:pt x="64" y="0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38" name="Group 66"/>
            <p:cNvGrpSpPr>
              <a:grpSpLocks/>
            </p:cNvGrpSpPr>
            <p:nvPr/>
          </p:nvGrpSpPr>
          <p:grpSpPr bwMode="auto">
            <a:xfrm>
              <a:off x="803" y="2829"/>
              <a:ext cx="4133" cy="192"/>
              <a:chOff x="803" y="2833"/>
              <a:chExt cx="4133" cy="192"/>
            </a:xfrm>
          </p:grpSpPr>
          <p:sp>
            <p:nvSpPr>
              <p:cNvPr id="49" name="Freeform 64"/>
              <p:cNvSpPr>
                <a:spLocks/>
              </p:cNvSpPr>
              <p:nvPr/>
            </p:nvSpPr>
            <p:spPr bwMode="auto">
              <a:xfrm>
                <a:off x="803" y="2833"/>
                <a:ext cx="4133" cy="192"/>
              </a:xfrm>
              <a:custGeom>
                <a:avLst/>
                <a:gdLst>
                  <a:gd name="T0" fmla="*/ 64 w 9888"/>
                  <a:gd name="T1" fmla="*/ 0 h 512"/>
                  <a:gd name="T2" fmla="*/ 0 w 9888"/>
                  <a:gd name="T3" fmla="*/ 64 h 512"/>
                  <a:gd name="T4" fmla="*/ 0 w 9888"/>
                  <a:gd name="T5" fmla="*/ 448 h 512"/>
                  <a:gd name="T6" fmla="*/ 64 w 9888"/>
                  <a:gd name="T7" fmla="*/ 512 h 512"/>
                  <a:gd name="T8" fmla="*/ 9824 w 9888"/>
                  <a:gd name="T9" fmla="*/ 512 h 512"/>
                  <a:gd name="T10" fmla="*/ 9888 w 9888"/>
                  <a:gd name="T11" fmla="*/ 448 h 512"/>
                  <a:gd name="T12" fmla="*/ 9888 w 9888"/>
                  <a:gd name="T13" fmla="*/ 64 h 512"/>
                  <a:gd name="T14" fmla="*/ 9824 w 9888"/>
                  <a:gd name="T15" fmla="*/ 0 h 512"/>
                  <a:gd name="T16" fmla="*/ 64 w 9888"/>
                  <a:gd name="T17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88" h="512">
                    <a:moveTo>
                      <a:pt x="64" y="0"/>
                    </a:moveTo>
                    <a:cubicBezTo>
                      <a:pt x="29" y="0"/>
                      <a:pt x="0" y="29"/>
                      <a:pt x="0" y="64"/>
                    </a:cubicBezTo>
                    <a:lnTo>
                      <a:pt x="0" y="448"/>
                    </a:lnTo>
                    <a:cubicBezTo>
                      <a:pt x="0" y="484"/>
                      <a:pt x="29" y="512"/>
                      <a:pt x="64" y="512"/>
                    </a:cubicBezTo>
                    <a:lnTo>
                      <a:pt x="9824" y="512"/>
                    </a:lnTo>
                    <a:cubicBezTo>
                      <a:pt x="9860" y="512"/>
                      <a:pt x="9888" y="484"/>
                      <a:pt x="9888" y="448"/>
                    </a:cubicBezTo>
                    <a:lnTo>
                      <a:pt x="9888" y="64"/>
                    </a:lnTo>
                    <a:cubicBezTo>
                      <a:pt x="9888" y="29"/>
                      <a:pt x="9860" y="0"/>
                      <a:pt x="9824" y="0"/>
                    </a:cubicBez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50" name="Freeform 65"/>
              <p:cNvSpPr>
                <a:spLocks/>
              </p:cNvSpPr>
              <p:nvPr/>
            </p:nvSpPr>
            <p:spPr bwMode="auto">
              <a:xfrm>
                <a:off x="803" y="2833"/>
                <a:ext cx="4133" cy="192"/>
              </a:xfrm>
              <a:custGeom>
                <a:avLst/>
                <a:gdLst>
                  <a:gd name="T0" fmla="*/ 64 w 9888"/>
                  <a:gd name="T1" fmla="*/ 0 h 512"/>
                  <a:gd name="T2" fmla="*/ 0 w 9888"/>
                  <a:gd name="T3" fmla="*/ 64 h 512"/>
                  <a:gd name="T4" fmla="*/ 0 w 9888"/>
                  <a:gd name="T5" fmla="*/ 448 h 512"/>
                  <a:gd name="T6" fmla="*/ 64 w 9888"/>
                  <a:gd name="T7" fmla="*/ 512 h 512"/>
                  <a:gd name="T8" fmla="*/ 9824 w 9888"/>
                  <a:gd name="T9" fmla="*/ 512 h 512"/>
                  <a:gd name="T10" fmla="*/ 9888 w 9888"/>
                  <a:gd name="T11" fmla="*/ 448 h 512"/>
                  <a:gd name="T12" fmla="*/ 9888 w 9888"/>
                  <a:gd name="T13" fmla="*/ 64 h 512"/>
                  <a:gd name="T14" fmla="*/ 9824 w 9888"/>
                  <a:gd name="T15" fmla="*/ 0 h 512"/>
                  <a:gd name="T16" fmla="*/ 64 w 9888"/>
                  <a:gd name="T17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88" h="512">
                    <a:moveTo>
                      <a:pt x="64" y="0"/>
                    </a:moveTo>
                    <a:cubicBezTo>
                      <a:pt x="29" y="0"/>
                      <a:pt x="0" y="29"/>
                      <a:pt x="0" y="64"/>
                    </a:cubicBezTo>
                    <a:lnTo>
                      <a:pt x="0" y="448"/>
                    </a:lnTo>
                    <a:cubicBezTo>
                      <a:pt x="0" y="484"/>
                      <a:pt x="29" y="512"/>
                      <a:pt x="64" y="512"/>
                    </a:cubicBezTo>
                    <a:lnTo>
                      <a:pt x="9824" y="512"/>
                    </a:lnTo>
                    <a:cubicBezTo>
                      <a:pt x="9860" y="512"/>
                      <a:pt x="9888" y="484"/>
                      <a:pt x="9888" y="448"/>
                    </a:cubicBezTo>
                    <a:lnTo>
                      <a:pt x="9888" y="64"/>
                    </a:lnTo>
                    <a:cubicBezTo>
                      <a:pt x="9888" y="29"/>
                      <a:pt x="9860" y="0"/>
                      <a:pt x="9824" y="0"/>
                    </a:cubicBezTo>
                    <a:lnTo>
                      <a:pt x="64" y="0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sp>
          <p:nvSpPr>
            <p:cNvPr id="39" name="Rectangle 67"/>
            <p:cNvSpPr>
              <a:spLocks noChangeArrowheads="1"/>
            </p:cNvSpPr>
            <p:nvPr/>
          </p:nvSpPr>
          <p:spPr bwMode="auto">
            <a:xfrm>
              <a:off x="1642" y="2874"/>
              <a:ext cx="225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300" b="1" dirty="0">
                  <a:latin typeface="+mn-lt"/>
                </a:rPr>
                <a:t>PROVERE – DESENVOLVIMENTO REGIONAL</a:t>
              </a:r>
              <a:endParaRPr lang="pt-PT" dirty="0">
                <a:latin typeface="+mn-lt"/>
              </a:endParaRPr>
            </a:p>
          </p:txBody>
        </p:sp>
        <p:sp>
          <p:nvSpPr>
            <p:cNvPr id="40" name="Rectangle 69"/>
            <p:cNvSpPr>
              <a:spLocks noChangeArrowheads="1"/>
            </p:cNvSpPr>
            <p:nvPr/>
          </p:nvSpPr>
          <p:spPr bwMode="auto">
            <a:xfrm>
              <a:off x="1805" y="3160"/>
              <a:ext cx="193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pt-PT" sz="1300" b="1" dirty="0">
                  <a:latin typeface="+mn-lt"/>
                </a:rPr>
                <a:t>ARDU - DESENVOLVIMENTO URBANO</a:t>
              </a:r>
              <a:endParaRPr lang="pt-PT" dirty="0">
                <a:latin typeface="+mn-lt"/>
              </a:endParaRPr>
            </a:p>
          </p:txBody>
        </p:sp>
        <p:grpSp>
          <p:nvGrpSpPr>
            <p:cNvPr id="41" name="Group 73"/>
            <p:cNvGrpSpPr>
              <a:grpSpLocks/>
            </p:cNvGrpSpPr>
            <p:nvPr/>
          </p:nvGrpSpPr>
          <p:grpSpPr bwMode="auto">
            <a:xfrm>
              <a:off x="803" y="2517"/>
              <a:ext cx="4133" cy="192"/>
              <a:chOff x="803" y="2521"/>
              <a:chExt cx="4133" cy="192"/>
            </a:xfrm>
          </p:grpSpPr>
          <p:sp>
            <p:nvSpPr>
              <p:cNvPr id="47" name="Freeform 71"/>
              <p:cNvSpPr>
                <a:spLocks/>
              </p:cNvSpPr>
              <p:nvPr/>
            </p:nvSpPr>
            <p:spPr bwMode="auto">
              <a:xfrm>
                <a:off x="803" y="2521"/>
                <a:ext cx="4133" cy="192"/>
              </a:xfrm>
              <a:custGeom>
                <a:avLst/>
                <a:gdLst>
                  <a:gd name="T0" fmla="*/ 64 w 9888"/>
                  <a:gd name="T1" fmla="*/ 0 h 512"/>
                  <a:gd name="T2" fmla="*/ 0 w 9888"/>
                  <a:gd name="T3" fmla="*/ 64 h 512"/>
                  <a:gd name="T4" fmla="*/ 0 w 9888"/>
                  <a:gd name="T5" fmla="*/ 448 h 512"/>
                  <a:gd name="T6" fmla="*/ 64 w 9888"/>
                  <a:gd name="T7" fmla="*/ 512 h 512"/>
                  <a:gd name="T8" fmla="*/ 9824 w 9888"/>
                  <a:gd name="T9" fmla="*/ 512 h 512"/>
                  <a:gd name="T10" fmla="*/ 9888 w 9888"/>
                  <a:gd name="T11" fmla="*/ 448 h 512"/>
                  <a:gd name="T12" fmla="*/ 9888 w 9888"/>
                  <a:gd name="T13" fmla="*/ 64 h 512"/>
                  <a:gd name="T14" fmla="*/ 9824 w 9888"/>
                  <a:gd name="T15" fmla="*/ 0 h 512"/>
                  <a:gd name="T16" fmla="*/ 64 w 9888"/>
                  <a:gd name="T17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88" h="512">
                    <a:moveTo>
                      <a:pt x="64" y="0"/>
                    </a:moveTo>
                    <a:cubicBezTo>
                      <a:pt x="29" y="0"/>
                      <a:pt x="0" y="29"/>
                      <a:pt x="0" y="64"/>
                    </a:cubicBezTo>
                    <a:lnTo>
                      <a:pt x="0" y="448"/>
                    </a:lnTo>
                    <a:cubicBezTo>
                      <a:pt x="0" y="484"/>
                      <a:pt x="29" y="512"/>
                      <a:pt x="64" y="512"/>
                    </a:cubicBezTo>
                    <a:lnTo>
                      <a:pt x="9824" y="512"/>
                    </a:lnTo>
                    <a:cubicBezTo>
                      <a:pt x="9860" y="512"/>
                      <a:pt x="9888" y="484"/>
                      <a:pt x="9888" y="448"/>
                    </a:cubicBezTo>
                    <a:lnTo>
                      <a:pt x="9888" y="64"/>
                    </a:lnTo>
                    <a:cubicBezTo>
                      <a:pt x="9888" y="29"/>
                      <a:pt x="9860" y="0"/>
                      <a:pt x="9824" y="0"/>
                    </a:cubicBez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48" name="Freeform 72"/>
              <p:cNvSpPr>
                <a:spLocks/>
              </p:cNvSpPr>
              <p:nvPr/>
            </p:nvSpPr>
            <p:spPr bwMode="auto">
              <a:xfrm>
                <a:off x="803" y="2521"/>
                <a:ext cx="4133" cy="192"/>
              </a:xfrm>
              <a:custGeom>
                <a:avLst/>
                <a:gdLst>
                  <a:gd name="T0" fmla="*/ 64 w 9888"/>
                  <a:gd name="T1" fmla="*/ 0 h 512"/>
                  <a:gd name="T2" fmla="*/ 0 w 9888"/>
                  <a:gd name="T3" fmla="*/ 64 h 512"/>
                  <a:gd name="T4" fmla="*/ 0 w 9888"/>
                  <a:gd name="T5" fmla="*/ 448 h 512"/>
                  <a:gd name="T6" fmla="*/ 64 w 9888"/>
                  <a:gd name="T7" fmla="*/ 512 h 512"/>
                  <a:gd name="T8" fmla="*/ 9824 w 9888"/>
                  <a:gd name="T9" fmla="*/ 512 h 512"/>
                  <a:gd name="T10" fmla="*/ 9888 w 9888"/>
                  <a:gd name="T11" fmla="*/ 448 h 512"/>
                  <a:gd name="T12" fmla="*/ 9888 w 9888"/>
                  <a:gd name="T13" fmla="*/ 64 h 512"/>
                  <a:gd name="T14" fmla="*/ 9824 w 9888"/>
                  <a:gd name="T15" fmla="*/ 0 h 512"/>
                  <a:gd name="T16" fmla="*/ 64 w 9888"/>
                  <a:gd name="T17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88" h="512">
                    <a:moveTo>
                      <a:pt x="64" y="0"/>
                    </a:moveTo>
                    <a:cubicBezTo>
                      <a:pt x="29" y="0"/>
                      <a:pt x="0" y="29"/>
                      <a:pt x="0" y="64"/>
                    </a:cubicBezTo>
                    <a:lnTo>
                      <a:pt x="0" y="448"/>
                    </a:lnTo>
                    <a:cubicBezTo>
                      <a:pt x="0" y="484"/>
                      <a:pt x="29" y="512"/>
                      <a:pt x="64" y="512"/>
                    </a:cubicBezTo>
                    <a:lnTo>
                      <a:pt x="9824" y="512"/>
                    </a:lnTo>
                    <a:cubicBezTo>
                      <a:pt x="9860" y="512"/>
                      <a:pt x="9888" y="484"/>
                      <a:pt x="9888" y="448"/>
                    </a:cubicBezTo>
                    <a:lnTo>
                      <a:pt x="9888" y="64"/>
                    </a:lnTo>
                    <a:cubicBezTo>
                      <a:pt x="9888" y="29"/>
                      <a:pt x="9860" y="0"/>
                      <a:pt x="9824" y="0"/>
                    </a:cubicBezTo>
                    <a:lnTo>
                      <a:pt x="64" y="0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42" name="Group 76"/>
            <p:cNvGrpSpPr>
              <a:grpSpLocks/>
            </p:cNvGrpSpPr>
            <p:nvPr/>
          </p:nvGrpSpPr>
          <p:grpSpPr bwMode="auto">
            <a:xfrm>
              <a:off x="803" y="2229"/>
              <a:ext cx="4133" cy="192"/>
              <a:chOff x="803" y="2233"/>
              <a:chExt cx="4133" cy="192"/>
            </a:xfrm>
          </p:grpSpPr>
          <p:sp>
            <p:nvSpPr>
              <p:cNvPr id="45" name="Freeform 74"/>
              <p:cNvSpPr>
                <a:spLocks/>
              </p:cNvSpPr>
              <p:nvPr/>
            </p:nvSpPr>
            <p:spPr bwMode="auto">
              <a:xfrm>
                <a:off x="803" y="2233"/>
                <a:ext cx="4133" cy="192"/>
              </a:xfrm>
              <a:custGeom>
                <a:avLst/>
                <a:gdLst>
                  <a:gd name="T0" fmla="*/ 64 w 9888"/>
                  <a:gd name="T1" fmla="*/ 0 h 512"/>
                  <a:gd name="T2" fmla="*/ 0 w 9888"/>
                  <a:gd name="T3" fmla="*/ 64 h 512"/>
                  <a:gd name="T4" fmla="*/ 0 w 9888"/>
                  <a:gd name="T5" fmla="*/ 448 h 512"/>
                  <a:gd name="T6" fmla="*/ 64 w 9888"/>
                  <a:gd name="T7" fmla="*/ 512 h 512"/>
                  <a:gd name="T8" fmla="*/ 9824 w 9888"/>
                  <a:gd name="T9" fmla="*/ 512 h 512"/>
                  <a:gd name="T10" fmla="*/ 9888 w 9888"/>
                  <a:gd name="T11" fmla="*/ 448 h 512"/>
                  <a:gd name="T12" fmla="*/ 9888 w 9888"/>
                  <a:gd name="T13" fmla="*/ 64 h 512"/>
                  <a:gd name="T14" fmla="*/ 9824 w 9888"/>
                  <a:gd name="T15" fmla="*/ 0 h 512"/>
                  <a:gd name="T16" fmla="*/ 64 w 9888"/>
                  <a:gd name="T17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88" h="512">
                    <a:moveTo>
                      <a:pt x="64" y="0"/>
                    </a:moveTo>
                    <a:cubicBezTo>
                      <a:pt x="29" y="0"/>
                      <a:pt x="0" y="29"/>
                      <a:pt x="0" y="64"/>
                    </a:cubicBezTo>
                    <a:lnTo>
                      <a:pt x="0" y="448"/>
                    </a:lnTo>
                    <a:cubicBezTo>
                      <a:pt x="0" y="484"/>
                      <a:pt x="29" y="512"/>
                      <a:pt x="64" y="512"/>
                    </a:cubicBezTo>
                    <a:lnTo>
                      <a:pt x="9824" y="512"/>
                    </a:lnTo>
                    <a:cubicBezTo>
                      <a:pt x="9860" y="512"/>
                      <a:pt x="9888" y="484"/>
                      <a:pt x="9888" y="448"/>
                    </a:cubicBezTo>
                    <a:lnTo>
                      <a:pt x="9888" y="64"/>
                    </a:lnTo>
                    <a:cubicBezTo>
                      <a:pt x="9888" y="29"/>
                      <a:pt x="9860" y="0"/>
                      <a:pt x="9824" y="0"/>
                    </a:cubicBez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46" name="Freeform 75"/>
              <p:cNvSpPr>
                <a:spLocks/>
              </p:cNvSpPr>
              <p:nvPr/>
            </p:nvSpPr>
            <p:spPr bwMode="auto">
              <a:xfrm>
                <a:off x="803" y="2233"/>
                <a:ext cx="4133" cy="192"/>
              </a:xfrm>
              <a:custGeom>
                <a:avLst/>
                <a:gdLst>
                  <a:gd name="T0" fmla="*/ 64 w 9888"/>
                  <a:gd name="T1" fmla="*/ 0 h 512"/>
                  <a:gd name="T2" fmla="*/ 0 w 9888"/>
                  <a:gd name="T3" fmla="*/ 64 h 512"/>
                  <a:gd name="T4" fmla="*/ 0 w 9888"/>
                  <a:gd name="T5" fmla="*/ 448 h 512"/>
                  <a:gd name="T6" fmla="*/ 64 w 9888"/>
                  <a:gd name="T7" fmla="*/ 512 h 512"/>
                  <a:gd name="T8" fmla="*/ 9824 w 9888"/>
                  <a:gd name="T9" fmla="*/ 512 h 512"/>
                  <a:gd name="T10" fmla="*/ 9888 w 9888"/>
                  <a:gd name="T11" fmla="*/ 448 h 512"/>
                  <a:gd name="T12" fmla="*/ 9888 w 9888"/>
                  <a:gd name="T13" fmla="*/ 64 h 512"/>
                  <a:gd name="T14" fmla="*/ 9824 w 9888"/>
                  <a:gd name="T15" fmla="*/ 0 h 512"/>
                  <a:gd name="T16" fmla="*/ 64 w 9888"/>
                  <a:gd name="T17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88" h="512">
                    <a:moveTo>
                      <a:pt x="64" y="0"/>
                    </a:moveTo>
                    <a:cubicBezTo>
                      <a:pt x="29" y="0"/>
                      <a:pt x="0" y="29"/>
                      <a:pt x="0" y="64"/>
                    </a:cubicBezTo>
                    <a:lnTo>
                      <a:pt x="0" y="448"/>
                    </a:lnTo>
                    <a:cubicBezTo>
                      <a:pt x="0" y="484"/>
                      <a:pt x="29" y="512"/>
                      <a:pt x="64" y="512"/>
                    </a:cubicBezTo>
                    <a:lnTo>
                      <a:pt x="9824" y="512"/>
                    </a:lnTo>
                    <a:cubicBezTo>
                      <a:pt x="9860" y="512"/>
                      <a:pt x="9888" y="484"/>
                      <a:pt x="9888" y="448"/>
                    </a:cubicBezTo>
                    <a:lnTo>
                      <a:pt x="9888" y="64"/>
                    </a:lnTo>
                    <a:cubicBezTo>
                      <a:pt x="9888" y="29"/>
                      <a:pt x="9860" y="0"/>
                      <a:pt x="9824" y="0"/>
                    </a:cubicBezTo>
                    <a:lnTo>
                      <a:pt x="64" y="0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sp>
          <p:nvSpPr>
            <p:cNvPr id="43" name="Rectangle 77"/>
            <p:cNvSpPr>
              <a:spLocks noChangeArrowheads="1"/>
            </p:cNvSpPr>
            <p:nvPr/>
          </p:nvSpPr>
          <p:spPr bwMode="auto">
            <a:xfrm>
              <a:off x="1626" y="2285"/>
              <a:ext cx="236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300" b="1" dirty="0">
                  <a:latin typeface="+mn-lt"/>
                </a:rPr>
                <a:t>PÓLOS DE </a:t>
              </a:r>
              <a:r>
                <a:rPr lang="pt-PT" sz="1300" b="1" dirty="0" smtClean="0">
                  <a:latin typeface="+mn-lt"/>
                </a:rPr>
                <a:t>COMPETITIVIDADE E </a:t>
              </a:r>
              <a:r>
                <a:rPr lang="pt-PT" sz="1300" b="1" dirty="0">
                  <a:latin typeface="+mn-lt"/>
                </a:rPr>
                <a:t>TECNOLOGIA</a:t>
              </a:r>
              <a:endParaRPr lang="pt-PT" dirty="0">
                <a:latin typeface="+mn-lt"/>
              </a:endParaRPr>
            </a:p>
          </p:txBody>
        </p:sp>
        <p:sp>
          <p:nvSpPr>
            <p:cNvPr id="44" name="Rectangle 79"/>
            <p:cNvSpPr>
              <a:spLocks noChangeArrowheads="1"/>
            </p:cNvSpPr>
            <p:nvPr/>
          </p:nvSpPr>
          <p:spPr bwMode="auto">
            <a:xfrm>
              <a:off x="2317" y="2571"/>
              <a:ext cx="104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300" b="1" dirty="0">
                  <a:latin typeface="+mj-lt"/>
                </a:rPr>
                <a:t>OUTROS CLUSTERS</a:t>
              </a:r>
              <a:endParaRPr lang="pt-PT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643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photo_15589_201004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871" y="3511250"/>
            <a:ext cx="1204694" cy="238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 rot="5400000">
            <a:off x="2591392" y="-1116994"/>
            <a:ext cx="1033718" cy="5905907"/>
          </a:xfrm>
          <a:prstGeom prst="homePlate">
            <a:avLst>
              <a:gd name="adj" fmla="val 25000"/>
            </a:avLst>
          </a:prstGeom>
          <a:solidFill>
            <a:srgbClr val="376092"/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10800000" vert="eaVert" lIns="18000" tIns="10800" rIns="18000" bIns="10800" anchor="ctr"/>
          <a:lstStyle/>
          <a:p>
            <a:pPr algn="ctr" eaLnBrk="0" hangingPunct="0"/>
            <a:r>
              <a:rPr lang="pt-PT" sz="2000" b="1" dirty="0" smtClean="0">
                <a:solidFill>
                  <a:schemeClr val="bg1"/>
                </a:solidFill>
                <a:latin typeface="+mj-lt"/>
              </a:rPr>
              <a:t>PÓLOS/CLUSTERS</a:t>
            </a:r>
          </a:p>
          <a:p>
            <a:pPr algn="ctr" eaLnBrk="0" hangingPunct="0"/>
            <a:r>
              <a:rPr lang="pt-PT" sz="1600" b="1" dirty="0" smtClean="0">
                <a:solidFill>
                  <a:schemeClr val="bg1"/>
                </a:solidFill>
                <a:latin typeface="+mj-lt"/>
              </a:rPr>
              <a:t> 1.º Ciclo de Reconhecimento </a:t>
            </a:r>
          </a:p>
          <a:p>
            <a:pPr algn="ctr" eaLnBrk="0" hangingPunct="0"/>
            <a:r>
              <a:rPr lang="pt-PT" sz="1600" b="1" dirty="0" smtClean="0">
                <a:solidFill>
                  <a:schemeClr val="bg1"/>
                </a:solidFill>
                <a:latin typeface="+mj-lt"/>
              </a:rPr>
              <a:t> julho 2009 a julho 2012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87316" y="4585483"/>
            <a:ext cx="5905907" cy="83099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PT" sz="1600" b="1" dirty="0">
                <a:solidFill>
                  <a:schemeClr val="tx2">
                    <a:lumMod val="50000"/>
                  </a:schemeClr>
                </a:solidFill>
                <a:latin typeface="Gill Sans" charset="0"/>
                <a:sym typeface="Helvetica Neue Light" charset="0"/>
              </a:rPr>
              <a:t>1.139</a:t>
            </a:r>
            <a:r>
              <a:rPr lang="pt-PT" sz="1600" dirty="0">
                <a:solidFill>
                  <a:schemeClr val="tx2">
                    <a:lumMod val="50000"/>
                  </a:schemeClr>
                </a:solidFill>
                <a:latin typeface="Gill Sans" charset="0"/>
                <a:sym typeface="Helvetica Neue Light" charset="0"/>
              </a:rPr>
              <a:t> </a:t>
            </a:r>
            <a:r>
              <a:rPr lang="pt-PT" sz="1600" b="1" dirty="0">
                <a:solidFill>
                  <a:schemeClr val="tx2">
                    <a:lumMod val="50000"/>
                  </a:schemeClr>
                </a:solidFill>
                <a:latin typeface="Gill Sans" charset="0"/>
                <a:sym typeface="Helvetica Neue Light" charset="0"/>
              </a:rPr>
              <a:t>projetos complementares </a:t>
            </a:r>
            <a:r>
              <a:rPr lang="pt-PT" sz="1600" dirty="0">
                <a:solidFill>
                  <a:schemeClr val="tx2">
                    <a:lumMod val="50000"/>
                  </a:schemeClr>
                </a:solidFill>
                <a:latin typeface="Gill Sans" charset="0"/>
                <a:sym typeface="Helvetica Neue Light" charset="0"/>
              </a:rPr>
              <a:t>apoiados; incentivo de 863 milhões de euros; investimento elegível de 1.394 milhões de euros; 33% executado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87315" y="5593595"/>
            <a:ext cx="5905907" cy="58477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PT" sz="1600" b="1" dirty="0">
                <a:solidFill>
                  <a:schemeClr val="tx2">
                    <a:lumMod val="50000"/>
                  </a:schemeClr>
                </a:solidFill>
                <a:latin typeface="Gill Sans" charset="0"/>
                <a:sym typeface="Helvetica Neue Light" charset="0"/>
              </a:rPr>
              <a:t>76 projetos âncora aprovados; </a:t>
            </a:r>
            <a:r>
              <a:rPr lang="pt-PT" sz="1600" dirty="0">
                <a:solidFill>
                  <a:schemeClr val="tx2">
                    <a:lumMod val="50000"/>
                  </a:schemeClr>
                </a:solidFill>
                <a:latin typeface="Gill Sans" charset="0"/>
                <a:sym typeface="Helvetica Neue Light" charset="0"/>
              </a:rPr>
              <a:t>incentivo de 117 milhões de euros; investimento elegível de  160,5 milhões de euros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87317" y="2584355"/>
            <a:ext cx="5905907" cy="178510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600" b="1" dirty="0" smtClean="0">
                <a:solidFill>
                  <a:schemeClr val="tx2">
                    <a:lumMod val="50000"/>
                  </a:schemeClr>
                </a:solidFill>
                <a:latin typeface="Gill Sans" charset="0"/>
                <a:sym typeface="Helvetica Neue Light" charset="0"/>
              </a:rPr>
              <a:t>11 </a:t>
            </a:r>
            <a:r>
              <a:rPr lang="pt-PT" sz="1600" b="1" dirty="0" err="1" smtClean="0">
                <a:solidFill>
                  <a:schemeClr val="tx2">
                    <a:lumMod val="50000"/>
                  </a:schemeClr>
                </a:solidFill>
                <a:latin typeface="Gill Sans" charset="0"/>
                <a:sym typeface="Helvetica Neue Light" charset="0"/>
              </a:rPr>
              <a:t>Pólos</a:t>
            </a:r>
            <a:r>
              <a:rPr lang="pt-PT" sz="1600" b="1" dirty="0" smtClean="0">
                <a:solidFill>
                  <a:schemeClr val="tx2">
                    <a:lumMod val="50000"/>
                  </a:schemeClr>
                </a:solidFill>
                <a:latin typeface="Gill Sans" charset="0"/>
                <a:sym typeface="Helvetica Neue Light" charset="0"/>
              </a:rPr>
              <a:t> de </a:t>
            </a:r>
            <a:r>
              <a:rPr lang="pt-PT" sz="1600" b="1" dirty="0">
                <a:solidFill>
                  <a:schemeClr val="tx2">
                    <a:lumMod val="50000"/>
                  </a:schemeClr>
                </a:solidFill>
                <a:latin typeface="Gill Sans" charset="0"/>
                <a:sym typeface="Helvetica Neue Light" charset="0"/>
              </a:rPr>
              <a:t>Competitividade </a:t>
            </a:r>
            <a:r>
              <a:rPr lang="pt-PT" sz="1600" b="1" dirty="0" smtClean="0">
                <a:solidFill>
                  <a:schemeClr val="tx2">
                    <a:lumMod val="50000"/>
                  </a:schemeClr>
                </a:solidFill>
                <a:latin typeface="Gill Sans" charset="0"/>
                <a:sym typeface="Helvetica Neue Light" charset="0"/>
              </a:rPr>
              <a:t> e Tecnologia:</a:t>
            </a:r>
          </a:p>
          <a:p>
            <a:pPr algn="just">
              <a:spcBef>
                <a:spcPct val="50000"/>
              </a:spcBef>
            </a:pPr>
            <a:r>
              <a:rPr lang="pt-PT" sz="1400" dirty="0" smtClean="0">
                <a:solidFill>
                  <a:schemeClr val="tx2">
                    <a:lumMod val="50000"/>
                  </a:schemeClr>
                </a:solidFill>
                <a:latin typeface="Gill Sans" charset="0"/>
                <a:sym typeface="Helvetica Neue Light" charset="0"/>
              </a:rPr>
              <a:t>saúde </a:t>
            </a:r>
            <a:r>
              <a:rPr lang="pt-PT" sz="1400" dirty="0">
                <a:solidFill>
                  <a:schemeClr val="tx2">
                    <a:lumMod val="50000"/>
                  </a:schemeClr>
                </a:solidFill>
                <a:latin typeface="Gill Sans" charset="0"/>
                <a:sym typeface="Helvetica Neue Light" charset="0"/>
              </a:rPr>
              <a:t>* moda * agroindustrial * energia * florestal * </a:t>
            </a:r>
            <a:r>
              <a:rPr lang="pt-PT" sz="1400" dirty="0" err="1">
                <a:solidFill>
                  <a:schemeClr val="tx2">
                    <a:lumMod val="50000"/>
                  </a:schemeClr>
                </a:solidFill>
                <a:latin typeface="Gill Sans" charset="0"/>
                <a:sym typeface="Helvetica Neue Light" charset="0"/>
              </a:rPr>
              <a:t>engineering</a:t>
            </a:r>
            <a:r>
              <a:rPr lang="pt-PT" sz="1400" dirty="0">
                <a:solidFill>
                  <a:schemeClr val="tx2">
                    <a:lumMod val="50000"/>
                  </a:schemeClr>
                </a:solidFill>
                <a:latin typeface="Gill Sans" charset="0"/>
                <a:sym typeface="Helvetica Neue Light" charset="0"/>
              </a:rPr>
              <a:t> &amp; </a:t>
            </a:r>
            <a:r>
              <a:rPr lang="pt-PT" sz="1400" dirty="0" err="1">
                <a:solidFill>
                  <a:schemeClr val="tx2">
                    <a:lumMod val="50000"/>
                  </a:schemeClr>
                </a:solidFill>
                <a:latin typeface="Gill Sans" charset="0"/>
                <a:sym typeface="Helvetica Neue Light" charset="0"/>
              </a:rPr>
              <a:t>tooling</a:t>
            </a:r>
            <a:r>
              <a:rPr lang="pt-PT" sz="1400" dirty="0">
                <a:solidFill>
                  <a:schemeClr val="tx2">
                    <a:lumMod val="50000"/>
                  </a:schemeClr>
                </a:solidFill>
                <a:latin typeface="Gill Sans" charset="0"/>
                <a:sym typeface="Helvetica Neue Light" charset="0"/>
              </a:rPr>
              <a:t> * petroquímica * mobilidade * tecnologias de produção * </a:t>
            </a:r>
            <a:r>
              <a:rPr lang="pt-PT" sz="1400" dirty="0" err="1">
                <a:solidFill>
                  <a:schemeClr val="tx2">
                    <a:lumMod val="50000"/>
                  </a:schemeClr>
                </a:solidFill>
                <a:latin typeface="Gill Sans" charset="0"/>
                <a:sym typeface="Helvetica Neue Light" charset="0"/>
              </a:rPr>
              <a:t>tice</a:t>
            </a:r>
            <a:r>
              <a:rPr lang="pt-PT" sz="1400" dirty="0">
                <a:solidFill>
                  <a:schemeClr val="tx2">
                    <a:lumMod val="50000"/>
                  </a:schemeClr>
                </a:solidFill>
                <a:latin typeface="Gill Sans" charset="0"/>
                <a:sym typeface="Helvetica Neue Light" charset="0"/>
              </a:rPr>
              <a:t> * turismo</a:t>
            </a:r>
          </a:p>
          <a:p>
            <a:pPr>
              <a:spcBef>
                <a:spcPct val="50000"/>
              </a:spcBef>
            </a:pPr>
            <a:r>
              <a:rPr lang="pt-PT" sz="1600" b="1" dirty="0" smtClean="0">
                <a:solidFill>
                  <a:schemeClr val="tx2">
                    <a:lumMod val="50000"/>
                  </a:schemeClr>
                </a:solidFill>
                <a:latin typeface="Gill Sans" charset="0"/>
                <a:sym typeface="Helvetica Neue Light" charset="0"/>
              </a:rPr>
              <a:t>8 Clusters</a:t>
            </a:r>
          </a:p>
          <a:p>
            <a:pPr marL="268288" indent="-268288" algn="just">
              <a:spcBef>
                <a:spcPct val="50000"/>
              </a:spcBef>
            </a:pPr>
            <a:r>
              <a:rPr lang="pt-PT" sz="1400" dirty="0">
                <a:solidFill>
                  <a:schemeClr val="tx2">
                    <a:lumMod val="50000"/>
                  </a:schemeClr>
                </a:solidFill>
                <a:latin typeface="Gill Sans" charset="0"/>
                <a:sym typeface="Gill Sans" charset="0"/>
              </a:rPr>
              <a:t>habitat sustentável * indústrias criativas * agro centro * pedra natural* mobiliário * agro </a:t>
            </a:r>
            <a:r>
              <a:rPr lang="pt-PT" sz="1400" dirty="0" smtClean="0">
                <a:solidFill>
                  <a:schemeClr val="tx2">
                    <a:lumMod val="50000"/>
                  </a:schemeClr>
                </a:solidFill>
                <a:latin typeface="Gill Sans" charset="0"/>
                <a:sym typeface="Gill Sans" charset="0"/>
              </a:rPr>
              <a:t>ribatejo *  </a:t>
            </a:r>
            <a:r>
              <a:rPr lang="pt-PT" sz="1400" dirty="0">
                <a:solidFill>
                  <a:schemeClr val="tx2">
                    <a:lumMod val="50000"/>
                  </a:schemeClr>
                </a:solidFill>
                <a:latin typeface="Gill Sans" charset="0"/>
                <a:sym typeface="Gill Sans" charset="0"/>
              </a:rPr>
              <a:t>vinhos douro * </a:t>
            </a:r>
            <a:r>
              <a:rPr lang="pt-PT" sz="1400" dirty="0" smtClean="0">
                <a:solidFill>
                  <a:schemeClr val="tx2">
                    <a:lumMod val="50000"/>
                  </a:schemeClr>
                </a:solidFill>
                <a:latin typeface="Gill Sans" charset="0"/>
                <a:sym typeface="Gill Sans" charset="0"/>
              </a:rPr>
              <a:t>mar</a:t>
            </a:r>
            <a:endParaRPr lang="pt-PT" sz="1400" dirty="0">
              <a:solidFill>
                <a:schemeClr val="tx2">
                  <a:lumMod val="50000"/>
                </a:schemeClr>
              </a:solidFill>
              <a:latin typeface="Gill Sans" charset="0"/>
              <a:sym typeface="Helvetica Neue Light" charset="0"/>
            </a:endParaRPr>
          </a:p>
        </p:txBody>
      </p:sp>
      <p:pic>
        <p:nvPicPr>
          <p:cNvPr id="13" name="Picture 2" descr="photo_10607_200912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950" y="2915136"/>
            <a:ext cx="1585219" cy="14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photo_18550_201007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946" y="4456586"/>
            <a:ext cx="1607074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photo_14937_201004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493" y="5859903"/>
            <a:ext cx="1564071" cy="94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photo_22077_201010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246" y="2180681"/>
            <a:ext cx="973319" cy="145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40768"/>
            <a:ext cx="2152428" cy="60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865078"/>
            <a:ext cx="1602003" cy="948063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713" y="1940859"/>
            <a:ext cx="1043695" cy="974277"/>
          </a:xfrm>
          <a:prstGeom prst="rect">
            <a:avLst/>
          </a:prstGeom>
        </p:spPr>
      </p:pic>
      <p:pic>
        <p:nvPicPr>
          <p:cNvPr id="21" name="Picture 2" descr="\\tdp\dfs$\users\miguel.rodrigues\My Documents\MDR\TdP, IP\Norte\PN_Douro_Photo_J.P.SottoMayor.jpg"/>
          <p:cNvPicPr>
            <a:picLocks noChangeAspect="1" noChangeArrowheads="1"/>
          </p:cNvPicPr>
          <p:nvPr/>
        </p:nvPicPr>
        <p:blipFill>
          <a:blip r:embed="rId10" cstate="print"/>
          <a:srcRect l="46209" r="22985" b="10448"/>
          <a:stretch>
            <a:fillRect/>
          </a:stretch>
        </p:blipFill>
        <p:spPr bwMode="auto">
          <a:xfrm>
            <a:off x="6263319" y="1962210"/>
            <a:ext cx="795164" cy="2385495"/>
          </a:xfrm>
          <a:prstGeom prst="rect">
            <a:avLst/>
          </a:prstGeom>
          <a:noFill/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11" cstate="print"/>
          <a:srcRect l="43431" t="-399" r="5911" b="2765"/>
          <a:stretch>
            <a:fillRect/>
          </a:stretch>
        </p:blipFill>
        <p:spPr bwMode="auto">
          <a:xfrm>
            <a:off x="7812360" y="1319100"/>
            <a:ext cx="1224136" cy="108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CaixaDeTexto 22"/>
          <p:cNvSpPr txBox="1"/>
          <p:nvPr/>
        </p:nvSpPr>
        <p:spPr>
          <a:xfrm>
            <a:off x="827584" y="6488668"/>
            <a:ext cx="31683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00" dirty="0" smtClean="0"/>
              <a:t>Nota: Inclui SI QREN + COMPETE. </a:t>
            </a:r>
            <a:endParaRPr lang="pt-PT" sz="900" dirty="0"/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128590" y="188913"/>
            <a:ext cx="813593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pt-PT" sz="32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Estratégias de Eficiência Coletiva</a:t>
            </a:r>
          </a:p>
        </p:txBody>
      </p:sp>
    </p:spTree>
    <p:extLst>
      <p:ext uri="{BB962C8B-B14F-4D97-AF65-F5344CB8AC3E}">
        <p14:creationId xmlns:p14="http://schemas.microsoft.com/office/powerpoint/2010/main" val="182876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 txBox="1">
            <a:spLocks noChangeArrowheads="1"/>
          </p:cNvSpPr>
          <p:nvPr/>
        </p:nvSpPr>
        <p:spPr bwMode="auto">
          <a:xfrm>
            <a:off x="107504" y="204831"/>
            <a:ext cx="813593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pt-PT" sz="32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Resultados a 31 de dezembro de 2012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509140" y="6346179"/>
            <a:ext cx="26654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PT" sz="800" dirty="0"/>
              <a:t>SI QREN </a:t>
            </a:r>
            <a:r>
              <a:rPr lang="pt-PT" sz="800" dirty="0" smtClean="0"/>
              <a:t>2012-12-31</a:t>
            </a:r>
            <a:endParaRPr lang="pt-PT" sz="800" dirty="0"/>
          </a:p>
        </p:txBody>
      </p:sp>
      <p:sp>
        <p:nvSpPr>
          <p:cNvPr id="7" name="Rectangle 133"/>
          <p:cNvSpPr>
            <a:spLocks noChangeArrowheads="1"/>
          </p:cNvSpPr>
          <p:nvPr/>
        </p:nvSpPr>
        <p:spPr bwMode="auto">
          <a:xfrm>
            <a:off x="2051720" y="3729791"/>
            <a:ext cx="6031113" cy="406262"/>
          </a:xfrm>
          <a:prstGeom prst="rect">
            <a:avLst/>
          </a:prstGeom>
          <a:solidFill>
            <a:schemeClr val="folHlink">
              <a:alpha val="25098"/>
            </a:schemeClr>
          </a:solidFill>
          <a:ln w="9525" algn="ctr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271" tIns="80271" rIns="80271" bIns="80271" anchor="ctr"/>
          <a:lstStyle/>
          <a:p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65% do incentivo para PME</a:t>
            </a:r>
          </a:p>
        </p:txBody>
      </p:sp>
      <p:sp>
        <p:nvSpPr>
          <p:cNvPr id="9" name="Rectangle 133"/>
          <p:cNvSpPr>
            <a:spLocks noChangeArrowheads="1"/>
          </p:cNvSpPr>
          <p:nvPr/>
        </p:nvSpPr>
        <p:spPr bwMode="auto">
          <a:xfrm>
            <a:off x="2034161" y="4235138"/>
            <a:ext cx="6048672" cy="647254"/>
          </a:xfrm>
          <a:prstGeom prst="rect">
            <a:avLst/>
          </a:prstGeom>
          <a:solidFill>
            <a:schemeClr val="folHlink">
              <a:alpha val="25098"/>
            </a:schemeClr>
          </a:solidFill>
          <a:ln w="9525" algn="ctr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271" tIns="80271" rIns="80271" bIns="80271" anchor="ctr"/>
          <a:lstStyle/>
          <a:p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95% do incentivo para as Regiões de </a:t>
            </a: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Convergência (Norte, Centro e Alentejo)</a:t>
            </a:r>
            <a:endParaRPr lang="pt-P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133"/>
          <p:cNvSpPr>
            <a:spLocks noChangeArrowheads="1"/>
          </p:cNvSpPr>
          <p:nvPr/>
        </p:nvSpPr>
        <p:spPr bwMode="auto">
          <a:xfrm>
            <a:off x="2051720" y="4964129"/>
            <a:ext cx="6048672" cy="406262"/>
          </a:xfrm>
          <a:prstGeom prst="rect">
            <a:avLst/>
          </a:prstGeom>
          <a:solidFill>
            <a:schemeClr val="folHlink">
              <a:alpha val="25098"/>
            </a:schemeClr>
          </a:solidFill>
          <a:ln w="9525" algn="ctr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271" tIns="80271" rIns="80271" bIns="80271" anchor="ctr"/>
          <a:lstStyle/>
          <a:p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63% dos apoios para </a:t>
            </a: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setor da </a:t>
            </a: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Indústria</a:t>
            </a:r>
          </a:p>
        </p:txBody>
      </p:sp>
      <p:sp>
        <p:nvSpPr>
          <p:cNvPr id="11" name="Rectangle 133"/>
          <p:cNvSpPr>
            <a:spLocks noChangeArrowheads="1"/>
          </p:cNvSpPr>
          <p:nvPr/>
        </p:nvSpPr>
        <p:spPr bwMode="auto">
          <a:xfrm>
            <a:off x="1005260" y="2086634"/>
            <a:ext cx="6589290" cy="406262"/>
          </a:xfrm>
          <a:prstGeom prst="rect">
            <a:avLst/>
          </a:prstGeom>
          <a:solidFill>
            <a:schemeClr val="folHlink">
              <a:alpha val="60000"/>
            </a:schemeClr>
          </a:solidFill>
          <a:ln w="9525" algn="ctr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lIns="80271" tIns="80271" rIns="80271" bIns="80271" anchor="ctr"/>
          <a:lstStyle/>
          <a:p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7.615 projetos aprovados</a:t>
            </a:r>
            <a:endParaRPr lang="pt-P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33"/>
          <p:cNvSpPr>
            <a:spLocks noChangeArrowheads="1"/>
          </p:cNvSpPr>
          <p:nvPr/>
        </p:nvSpPr>
        <p:spPr bwMode="auto">
          <a:xfrm>
            <a:off x="1005260" y="3140793"/>
            <a:ext cx="6589290" cy="406262"/>
          </a:xfrm>
          <a:prstGeom prst="rect">
            <a:avLst/>
          </a:prstGeom>
          <a:solidFill>
            <a:schemeClr val="folHlink">
              <a:alpha val="60000"/>
            </a:schemeClr>
          </a:solidFill>
          <a:ln w="9525" algn="ctr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lIns="80271" tIns="80271" rIns="80271" bIns="80271" anchor="ctr"/>
          <a:lstStyle/>
          <a:p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3.308 M€ de </a:t>
            </a: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incentivo</a:t>
            </a:r>
            <a:endParaRPr lang="pt-P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 bwMode="auto">
          <a:xfrm>
            <a:off x="0" y="1570210"/>
            <a:ext cx="9143999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PT" sz="2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SISTEMAS DE INCENTIVOS </a:t>
            </a:r>
            <a:endParaRPr lang="pt-PT" sz="2400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r>
              <a:rPr lang="pt-PT" sz="2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DA  AGENDA  DA  COMPETITIVIDADE</a:t>
            </a:r>
          </a:p>
          <a:p>
            <a:endParaRPr lang="pt-PT" sz="1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endParaRPr lang="pt-PT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3"/>
          <p:cNvSpPr>
            <a:spLocks noChangeArrowheads="1"/>
          </p:cNvSpPr>
          <p:nvPr/>
        </p:nvSpPr>
        <p:spPr bwMode="auto">
          <a:xfrm>
            <a:off x="1005260" y="2602096"/>
            <a:ext cx="6589290" cy="406262"/>
          </a:xfrm>
          <a:prstGeom prst="rect">
            <a:avLst/>
          </a:prstGeom>
          <a:solidFill>
            <a:schemeClr val="folHlink">
              <a:alpha val="60000"/>
            </a:schemeClr>
          </a:solidFill>
          <a:ln w="9525" algn="ctr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lIns="80271" tIns="80271" rIns="80271" bIns="80271" anchor="ctr"/>
          <a:lstStyle/>
          <a:p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7.245 </a:t>
            </a: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M€ de </a:t>
            </a: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investimento elegível</a:t>
            </a:r>
            <a:endParaRPr lang="pt-P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33"/>
          <p:cNvSpPr>
            <a:spLocks noChangeArrowheads="1"/>
          </p:cNvSpPr>
          <p:nvPr/>
        </p:nvSpPr>
        <p:spPr bwMode="auto">
          <a:xfrm>
            <a:off x="2051720" y="5515224"/>
            <a:ext cx="6048672" cy="650079"/>
          </a:xfrm>
          <a:prstGeom prst="rect">
            <a:avLst/>
          </a:prstGeom>
          <a:solidFill>
            <a:schemeClr val="folHlink">
              <a:alpha val="25098"/>
            </a:schemeClr>
          </a:solidFill>
          <a:ln w="9525" algn="ctr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271" tIns="80271" rIns="80271" bIns="80271" anchor="ctr"/>
          <a:lstStyle/>
          <a:p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Perto de 35 mil postos de trabalho a criar pelas empresas apoiadas, mais de metade dos quais qualificados</a:t>
            </a:r>
            <a:endParaRPr lang="pt-P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81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154687" y="5603329"/>
            <a:ext cx="1439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310880" y="476672"/>
            <a:ext cx="82296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PT" sz="2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Comparação das empresas apoiadas nos Sistemas de Incentivos com a respetivo contexto económico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27584" y="6488668"/>
            <a:ext cx="31683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00" dirty="0" smtClean="0"/>
              <a:t>Fonte: AG COMPETE; SCIE 2010 e Quadros de Pessoal 2009. </a:t>
            </a:r>
            <a:endParaRPr lang="pt-PT" sz="900" dirty="0"/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395536" y="2438315"/>
            <a:ext cx="2125313" cy="3451675"/>
          </a:xfrm>
          <a:prstGeom prst="rect">
            <a:avLst/>
          </a:prstGeom>
          <a:solidFill>
            <a:srgbClr val="376092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PT" sz="2000" dirty="0" smtClean="0">
                <a:solidFill>
                  <a:schemeClr val="bg1"/>
                </a:solidFill>
              </a:rPr>
              <a:t>Focalização </a:t>
            </a:r>
            <a:r>
              <a:rPr lang="pt-PT" sz="2000" dirty="0">
                <a:solidFill>
                  <a:schemeClr val="bg1"/>
                </a:solidFill>
              </a:rPr>
              <a:t>nos setores de bens </a:t>
            </a:r>
            <a:r>
              <a:rPr lang="pt-PT" sz="2000" dirty="0" smtClean="0">
                <a:solidFill>
                  <a:schemeClr val="bg1"/>
                </a:solidFill>
              </a:rPr>
              <a:t>transacionáveis, </a:t>
            </a:r>
            <a:r>
              <a:rPr lang="pt-PT" sz="2000" dirty="0">
                <a:solidFill>
                  <a:schemeClr val="bg1"/>
                </a:solidFill>
              </a:rPr>
              <a:t>e com maior valor </a:t>
            </a:r>
            <a:r>
              <a:rPr lang="pt-PT" sz="2000" dirty="0" smtClean="0">
                <a:solidFill>
                  <a:schemeClr val="bg1"/>
                </a:solidFill>
              </a:rPr>
              <a:t>acrescentado, </a:t>
            </a:r>
            <a:r>
              <a:rPr lang="pt-PT" sz="2000" dirty="0">
                <a:solidFill>
                  <a:schemeClr val="bg1"/>
                </a:solidFill>
              </a:rPr>
              <a:t>e nas empresas exportadoras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37" y="2155148"/>
            <a:ext cx="6248463" cy="381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2"/>
          <p:cNvSpPr txBox="1">
            <a:spLocks noChangeArrowheads="1"/>
          </p:cNvSpPr>
          <p:nvPr/>
        </p:nvSpPr>
        <p:spPr bwMode="auto">
          <a:xfrm>
            <a:off x="154798" y="193139"/>
            <a:ext cx="813593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pt-PT" sz="32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Resultados a 31 de dezembro de 2012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372200" y="6177643"/>
            <a:ext cx="26654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PT" sz="800" dirty="0"/>
              <a:t>SI QREN </a:t>
            </a:r>
            <a:r>
              <a:rPr lang="pt-PT" sz="800" dirty="0" smtClean="0"/>
              <a:t>2012-12-31</a:t>
            </a:r>
            <a:endParaRPr lang="pt-PT" sz="800" dirty="0"/>
          </a:p>
        </p:txBody>
      </p:sp>
    </p:spTree>
    <p:extLst>
      <p:ext uri="{BB962C8B-B14F-4D97-AF65-F5344CB8AC3E}">
        <p14:creationId xmlns:p14="http://schemas.microsoft.com/office/powerpoint/2010/main" val="143585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3286</TotalTime>
  <Words>1934</Words>
  <Application>Microsoft Office PowerPoint</Application>
  <PresentationFormat>Apresentação no Ecrã (4:3)</PresentationFormat>
  <Paragraphs>411</Paragraphs>
  <Slides>26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26</vt:i4>
      </vt:variant>
    </vt:vector>
  </HeadingPairs>
  <TitlesOfParts>
    <vt:vector size="27" baseType="lpstr">
      <vt:lpstr>Default Design</vt:lpstr>
      <vt:lpstr>   Apoios às Empresas  e ao Empreendedorismo </vt:lpstr>
      <vt:lpstr>Agenda da Competitividade (2007-2013): instrumentos de apoio</vt:lpstr>
      <vt:lpstr>Apresentação do PowerPoint</vt:lpstr>
      <vt:lpstr>Apresentação do PowerPoint</vt:lpstr>
      <vt:lpstr>Sistemas de Incentivos às Empresas</vt:lpstr>
      <vt:lpstr>Estratégias de Eficiência Coletiva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Apoios ao Empreendedorismo</vt:lpstr>
      <vt:lpstr>Apoios ao Empreendedorismo</vt:lpstr>
      <vt:lpstr>Sistemas de Incentivos às Empresas</vt:lpstr>
      <vt:lpstr>Sistemas de Incentivos às Empresas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 pela atenção.</vt:lpstr>
    </vt:vector>
  </TitlesOfParts>
  <Company>LM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1234567890</dc:title>
  <dc:creator>Ni</dc:creator>
  <cp:lastModifiedBy>Cátia Pinto</cp:lastModifiedBy>
  <cp:revision>139</cp:revision>
  <cp:lastPrinted>2013-05-08T11:01:53Z</cp:lastPrinted>
  <dcterms:created xsi:type="dcterms:W3CDTF">2008-12-04T10:15:01Z</dcterms:created>
  <dcterms:modified xsi:type="dcterms:W3CDTF">2013-05-13T10:57:35Z</dcterms:modified>
</cp:coreProperties>
</file>