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4"/>
  </p:notesMasterIdLst>
  <p:handoutMasterIdLst>
    <p:handoutMasterId r:id="rId35"/>
  </p:handoutMasterIdLst>
  <p:sldIdLst>
    <p:sldId id="259" r:id="rId3"/>
    <p:sldId id="258" r:id="rId4"/>
    <p:sldId id="262" r:id="rId5"/>
    <p:sldId id="275" r:id="rId6"/>
    <p:sldId id="261" r:id="rId7"/>
    <p:sldId id="276" r:id="rId8"/>
    <p:sldId id="269" r:id="rId9"/>
    <p:sldId id="264" r:id="rId10"/>
    <p:sldId id="267" r:id="rId11"/>
    <p:sldId id="277" r:id="rId12"/>
    <p:sldId id="278" r:id="rId13"/>
    <p:sldId id="279" r:id="rId14"/>
    <p:sldId id="280" r:id="rId15"/>
    <p:sldId id="281" r:id="rId16"/>
    <p:sldId id="285" r:id="rId17"/>
    <p:sldId id="283" r:id="rId18"/>
    <p:sldId id="286" r:id="rId19"/>
    <p:sldId id="284" r:id="rId20"/>
    <p:sldId id="287" r:id="rId21"/>
    <p:sldId id="288" r:id="rId22"/>
    <p:sldId id="289" r:id="rId23"/>
    <p:sldId id="290" r:id="rId24"/>
    <p:sldId id="291" r:id="rId25"/>
    <p:sldId id="292" r:id="rId26"/>
    <p:sldId id="293" r:id="rId27"/>
    <p:sldId id="294" r:id="rId28"/>
    <p:sldId id="295" r:id="rId29"/>
    <p:sldId id="298" r:id="rId30"/>
    <p:sldId id="297" r:id="rId31"/>
    <p:sldId id="296" r:id="rId32"/>
    <p:sldId id="299"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218B"/>
    <a:srgbClr val="8F2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4" autoAdjust="0"/>
    <p:restoredTop sz="94660"/>
  </p:normalViewPr>
  <p:slideViewPr>
    <p:cSldViewPr>
      <p:cViewPr varScale="1">
        <p:scale>
          <a:sx n="73" d="100"/>
          <a:sy n="73" d="100"/>
        </p:scale>
        <p:origin x="-106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6157AB-799C-4B55-8261-21FC45FB116A}" type="datetimeFigureOut">
              <a:rPr lang="en-GB" smtClean="0"/>
              <a:t>12/03/2014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16CAB0-87FC-4A6C-A19F-B6F6DB1A8027}" type="slidenum">
              <a:rPr lang="en-GB" smtClean="0"/>
              <a:t>‹#›</a:t>
            </a:fld>
            <a:endParaRPr lang="en-GB"/>
          </a:p>
        </p:txBody>
      </p:sp>
    </p:spTree>
    <p:extLst>
      <p:ext uri="{BB962C8B-B14F-4D97-AF65-F5344CB8AC3E}">
        <p14:creationId xmlns:p14="http://schemas.microsoft.com/office/powerpoint/2010/main" val="3445509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BB8774B-0D8C-4808-8CE8-27F7DD0C0282}" type="datetimeFigureOut">
              <a:rPr lang="en-GB"/>
              <a:pPr>
                <a:defRPr/>
              </a:pPr>
              <a:t>12/03/2014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C02BDFC-946B-44BC-B837-2E643734970A}" type="slidenum">
              <a:rPr lang="en-GB"/>
              <a:pPr>
                <a:defRPr/>
              </a:pPr>
              <a:t>‹#›</a:t>
            </a:fld>
            <a:endParaRPr lang="en-GB"/>
          </a:p>
        </p:txBody>
      </p:sp>
    </p:spTree>
    <p:extLst>
      <p:ext uri="{BB962C8B-B14F-4D97-AF65-F5344CB8AC3E}">
        <p14:creationId xmlns:p14="http://schemas.microsoft.com/office/powerpoint/2010/main" val="41081875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a:t>
            </a:fld>
            <a:endParaRPr lang="en-GB"/>
          </a:p>
        </p:txBody>
      </p:sp>
    </p:spTree>
    <p:extLst>
      <p:ext uri="{BB962C8B-B14F-4D97-AF65-F5344CB8AC3E}">
        <p14:creationId xmlns:p14="http://schemas.microsoft.com/office/powerpoint/2010/main" val="2751073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10</a:t>
            </a:fld>
            <a:endParaRPr lang="en-GB"/>
          </a:p>
        </p:txBody>
      </p:sp>
    </p:spTree>
    <p:extLst>
      <p:ext uri="{BB962C8B-B14F-4D97-AF65-F5344CB8AC3E}">
        <p14:creationId xmlns:p14="http://schemas.microsoft.com/office/powerpoint/2010/main" val="3924861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11</a:t>
            </a:fld>
            <a:endParaRPr lang="en-GB"/>
          </a:p>
        </p:txBody>
      </p:sp>
    </p:spTree>
    <p:extLst>
      <p:ext uri="{BB962C8B-B14F-4D97-AF65-F5344CB8AC3E}">
        <p14:creationId xmlns:p14="http://schemas.microsoft.com/office/powerpoint/2010/main" val="3924861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12</a:t>
            </a:fld>
            <a:endParaRPr lang="en-GB"/>
          </a:p>
        </p:txBody>
      </p:sp>
    </p:spTree>
    <p:extLst>
      <p:ext uri="{BB962C8B-B14F-4D97-AF65-F5344CB8AC3E}">
        <p14:creationId xmlns:p14="http://schemas.microsoft.com/office/powerpoint/2010/main" val="3924861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13</a:t>
            </a:fld>
            <a:endParaRPr lang="en-GB"/>
          </a:p>
        </p:txBody>
      </p:sp>
    </p:spTree>
    <p:extLst>
      <p:ext uri="{BB962C8B-B14F-4D97-AF65-F5344CB8AC3E}">
        <p14:creationId xmlns:p14="http://schemas.microsoft.com/office/powerpoint/2010/main" val="3924861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14</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15</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16</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17</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18</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19</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a:t>
            </a:fld>
            <a:endParaRPr lang="en-GB"/>
          </a:p>
        </p:txBody>
      </p:sp>
    </p:spTree>
    <p:extLst>
      <p:ext uri="{BB962C8B-B14F-4D97-AF65-F5344CB8AC3E}">
        <p14:creationId xmlns:p14="http://schemas.microsoft.com/office/powerpoint/2010/main" val="2561967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20</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21</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22</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23</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24</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25</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26</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27</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28</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29</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3</a:t>
            </a:fld>
            <a:endParaRPr lang="en-GB"/>
          </a:p>
        </p:txBody>
      </p:sp>
    </p:spTree>
    <p:extLst>
      <p:ext uri="{BB962C8B-B14F-4D97-AF65-F5344CB8AC3E}">
        <p14:creationId xmlns:p14="http://schemas.microsoft.com/office/powerpoint/2010/main" val="39115031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30</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31</a:t>
            </a:fld>
            <a:endParaRPr lang="en-GB"/>
          </a:p>
        </p:txBody>
      </p:sp>
    </p:spTree>
    <p:extLst>
      <p:ext uri="{BB962C8B-B14F-4D97-AF65-F5344CB8AC3E}">
        <p14:creationId xmlns:p14="http://schemas.microsoft.com/office/powerpoint/2010/main" val="2586113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4</a:t>
            </a:fld>
            <a:endParaRPr lang="en-GB"/>
          </a:p>
        </p:txBody>
      </p:sp>
    </p:spTree>
    <p:extLst>
      <p:ext uri="{BB962C8B-B14F-4D97-AF65-F5344CB8AC3E}">
        <p14:creationId xmlns:p14="http://schemas.microsoft.com/office/powerpoint/2010/main" val="3911503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5</a:t>
            </a:fld>
            <a:endParaRPr lang="en-GB"/>
          </a:p>
        </p:txBody>
      </p:sp>
    </p:spTree>
    <p:extLst>
      <p:ext uri="{BB962C8B-B14F-4D97-AF65-F5344CB8AC3E}">
        <p14:creationId xmlns:p14="http://schemas.microsoft.com/office/powerpoint/2010/main" val="1413345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6</a:t>
            </a:fld>
            <a:endParaRPr lang="en-GB"/>
          </a:p>
        </p:txBody>
      </p:sp>
    </p:spTree>
    <p:extLst>
      <p:ext uri="{BB962C8B-B14F-4D97-AF65-F5344CB8AC3E}">
        <p14:creationId xmlns:p14="http://schemas.microsoft.com/office/powerpoint/2010/main" val="1413345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7</a:t>
            </a:fld>
            <a:endParaRPr lang="en-GB"/>
          </a:p>
        </p:txBody>
      </p:sp>
    </p:spTree>
    <p:extLst>
      <p:ext uri="{BB962C8B-B14F-4D97-AF65-F5344CB8AC3E}">
        <p14:creationId xmlns:p14="http://schemas.microsoft.com/office/powerpoint/2010/main" val="819891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8</a:t>
            </a:fld>
            <a:endParaRPr lang="en-GB"/>
          </a:p>
        </p:txBody>
      </p:sp>
    </p:spTree>
    <p:extLst>
      <p:ext uri="{BB962C8B-B14F-4D97-AF65-F5344CB8AC3E}">
        <p14:creationId xmlns:p14="http://schemas.microsoft.com/office/powerpoint/2010/main" val="2233595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C02BDFC-946B-44BC-B837-2E643734970A}" type="slidenum">
              <a:rPr lang="en-GB" smtClean="0"/>
              <a:pPr>
                <a:defRPr/>
              </a:pPr>
              <a:t>9</a:t>
            </a:fld>
            <a:endParaRPr lang="en-GB"/>
          </a:p>
        </p:txBody>
      </p:sp>
    </p:spTree>
    <p:extLst>
      <p:ext uri="{BB962C8B-B14F-4D97-AF65-F5344CB8AC3E}">
        <p14:creationId xmlns:p14="http://schemas.microsoft.com/office/powerpoint/2010/main" val="3924861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TSol_248_SML_AW.png"/>
          <p:cNvPicPr>
            <a:picLocks noChangeAspect="1"/>
          </p:cNvPicPr>
          <p:nvPr userDrawn="1"/>
        </p:nvPicPr>
        <p:blipFill>
          <a:blip r:embed="rId2"/>
          <a:srcRect/>
          <a:stretch>
            <a:fillRect/>
          </a:stretch>
        </p:blipFill>
        <p:spPr bwMode="auto">
          <a:xfrm>
            <a:off x="827088" y="476250"/>
            <a:ext cx="1408112" cy="1223963"/>
          </a:xfrm>
          <a:prstGeom prst="rect">
            <a:avLst/>
          </a:prstGeom>
          <a:noFill/>
          <a:ln w="9525">
            <a:noFill/>
            <a:miter lim="800000"/>
            <a:headEnd/>
            <a:tailEnd/>
          </a:ln>
        </p:spPr>
      </p:pic>
      <p:sp>
        <p:nvSpPr>
          <p:cNvPr id="2" name="Title 1"/>
          <p:cNvSpPr>
            <a:spLocks noGrp="1"/>
          </p:cNvSpPr>
          <p:nvPr>
            <p:ph type="ctrTitle"/>
          </p:nvPr>
        </p:nvSpPr>
        <p:spPr>
          <a:xfrm>
            <a:off x="984852" y="2584921"/>
            <a:ext cx="7691604" cy="1470025"/>
          </a:xfrm>
          <a:noFill/>
        </p:spPr>
        <p:txBody>
          <a:bodyPr lIns="0" tIns="0" rIns="0" bIns="0"/>
          <a:lstStyle>
            <a:lvl1pPr algn="l">
              <a:defRPr>
                <a:solidFill>
                  <a:schemeClr val="tx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984852" y="4340696"/>
            <a:ext cx="7691604" cy="1752600"/>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6DD0884-AEA6-4785-BD30-0D34E4A9669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C9CBDBC-03B9-4402-A841-ECBCC9B485F1}"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6553200" y="6356350"/>
            <a:ext cx="2133600" cy="365125"/>
          </a:xfrm>
        </p:spPr>
        <p:txBody>
          <a:bodyPr/>
          <a:lstStyle>
            <a:lvl1pPr>
              <a:defRPr/>
            </a:lvl1pPr>
          </a:lstStyle>
          <a:p>
            <a:pPr>
              <a:defRPr/>
            </a:pPr>
            <a:fld id="{B1768533-6C39-402E-9C0E-7BEFBE1897F1}"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0"/>
            <a:ext cx="8893175" cy="1341438"/>
          </a:xfrm>
          <a:gradFill>
            <a:gsLst>
              <a:gs pos="50000">
                <a:srgbClr val="9F218B"/>
              </a:gs>
              <a:gs pos="50000">
                <a:schemeClr val="accent1">
                  <a:tint val="44500"/>
                  <a:satMod val="160000"/>
                </a:schemeClr>
              </a:gs>
              <a:gs pos="100000">
                <a:schemeClr val="accent1">
                  <a:tint val="23500"/>
                  <a:satMod val="160000"/>
                </a:schemeClr>
              </a:gs>
            </a:gsLst>
            <a:lin ang="0" scaled="0"/>
          </a:gradFill>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82A1A730-6B55-4384-A2DD-CF077E033D2D}"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pPr>
              <a:defRPr/>
            </a:pPr>
            <a:fld id="{92BC287A-6B1E-4D3C-9786-C25F7435C95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97173F82-374F-452F-BF15-95F5F6FB096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9" name="Slide Number Placeholder 8"/>
          <p:cNvSpPr>
            <a:spLocks noGrp="1"/>
          </p:cNvSpPr>
          <p:nvPr>
            <p:ph type="sldNum" sz="quarter" idx="12"/>
          </p:nvPr>
        </p:nvSpPr>
        <p:spPr/>
        <p:txBody>
          <a:bodyPr/>
          <a:lstStyle>
            <a:lvl1pPr>
              <a:defRPr/>
            </a:lvl1pPr>
          </a:lstStyle>
          <a:p>
            <a:pPr>
              <a:defRPr/>
            </a:pPr>
            <a:fld id="{EC432754-2CBF-4955-9BF2-B0D4F47F9D7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0CF2C5CC-E8DB-4691-B55A-B5744E1E28E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4" name="Slide Number Placeholder 3"/>
          <p:cNvSpPr>
            <a:spLocks noGrp="1"/>
          </p:cNvSpPr>
          <p:nvPr>
            <p:ph type="sldNum" sz="quarter" idx="12"/>
          </p:nvPr>
        </p:nvSpPr>
        <p:spPr/>
        <p:txBody>
          <a:bodyPr/>
          <a:lstStyle>
            <a:lvl1pPr>
              <a:defRPr/>
            </a:lvl1pPr>
          </a:lstStyle>
          <a:p>
            <a:pPr>
              <a:defRPr/>
            </a:pPr>
            <a:fld id="{9E145398-CD3B-49BC-820A-AAE80692079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80F2E93C-4FFD-491F-8AF9-C4025D784E4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E0115660-2C75-4FFE-98E4-9AEE9786FAB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0"/>
            <a:ext cx="8675687" cy="1341438"/>
          </a:xfrm>
          <a:prstGeom prst="rect">
            <a:avLst/>
          </a:prstGeom>
          <a:solidFill>
            <a:srgbClr val="9F218B"/>
          </a:solidFill>
          <a:ln w="9525">
            <a:noFill/>
            <a:miter lim="800000"/>
            <a:headEnd/>
            <a:tailEnd/>
          </a:ln>
        </p:spPr>
        <p:txBody>
          <a:bodyPr vert="horz" wrap="square" lIns="180000" tIns="108000" rIns="180000" bIns="72000" numCol="1" anchor="t"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Arial" pitchFamily="34" charset="0"/>
                <a:cs typeface="Arial" pitchFamily="34" charset="0"/>
              </a:defRPr>
            </a:lvl1pPr>
          </a:lstStyle>
          <a:p>
            <a:pPr>
              <a:defRPr/>
            </a:pPr>
            <a:fld id="{AD646C1E-F89B-4549-AFF7-0D745CA548FA}" type="slidenum">
              <a:rPr lang="en-GB"/>
              <a:pPr>
                <a:defRPr/>
              </a:pPr>
              <a:t>‹#›</a:t>
            </a:fld>
            <a:endParaRPr lang="en-GB" dirty="0"/>
          </a:p>
        </p:txBody>
      </p:sp>
      <p:sp>
        <p:nvSpPr>
          <p:cNvPr id="8" name="Rectangle 7"/>
          <p:cNvSpPr/>
          <p:nvPr userDrawn="1"/>
        </p:nvSpPr>
        <p:spPr>
          <a:xfrm>
            <a:off x="0" y="0"/>
            <a:ext cx="179388" cy="6858000"/>
          </a:xfrm>
          <a:prstGeom prst="rect">
            <a:avLst/>
          </a:prstGeom>
          <a:solidFill>
            <a:srgbClr val="9F218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 bg1="lt1" tx1="dk1" bg2="lt2" tx2="dk2" accent1="accent1" accent2="accent2" accent3="accent3" accent4="accent4" accent5="accent5" accent6="accent6" hlink="hlink" folHlink="folHlink"/>
  <p:sldLayoutIdLst>
    <p:sldLayoutId id="2147483661" r:id="rId1"/>
    <p:sldLayoutId id="2147483659"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60" r:id="rId12"/>
  </p:sldLayoutIdLst>
  <p:hf hdr="0" ftr="0" dt="0"/>
  <p:txStyles>
    <p:titleStyle>
      <a:lvl1pPr algn="l" rtl="0" eaLnBrk="0" fontAlgn="base" hangingPunct="0">
        <a:spcBef>
          <a:spcPct val="0"/>
        </a:spcBef>
        <a:spcAft>
          <a:spcPct val="0"/>
        </a:spcAft>
        <a:defRPr sz="3600" b="1"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3600" b="1">
          <a:solidFill>
            <a:schemeClr val="bg1"/>
          </a:solidFill>
          <a:latin typeface="Arial" charset="0"/>
          <a:cs typeface="Arial" charset="0"/>
        </a:defRPr>
      </a:lvl2pPr>
      <a:lvl3pPr algn="l" rtl="0" eaLnBrk="0" fontAlgn="base" hangingPunct="0">
        <a:spcBef>
          <a:spcPct val="0"/>
        </a:spcBef>
        <a:spcAft>
          <a:spcPct val="0"/>
        </a:spcAft>
        <a:defRPr sz="3600" b="1">
          <a:solidFill>
            <a:schemeClr val="bg1"/>
          </a:solidFill>
          <a:latin typeface="Arial" charset="0"/>
          <a:cs typeface="Arial" charset="0"/>
        </a:defRPr>
      </a:lvl3pPr>
      <a:lvl4pPr algn="l" rtl="0" eaLnBrk="0" fontAlgn="base" hangingPunct="0">
        <a:spcBef>
          <a:spcPct val="0"/>
        </a:spcBef>
        <a:spcAft>
          <a:spcPct val="0"/>
        </a:spcAft>
        <a:defRPr sz="3600" b="1">
          <a:solidFill>
            <a:schemeClr val="bg1"/>
          </a:solidFill>
          <a:latin typeface="Arial" charset="0"/>
          <a:cs typeface="Arial" charset="0"/>
        </a:defRPr>
      </a:lvl4pPr>
      <a:lvl5pPr algn="l" rtl="0" eaLnBrk="0" fontAlgn="base" hangingPunct="0">
        <a:spcBef>
          <a:spcPct val="0"/>
        </a:spcBef>
        <a:spcAft>
          <a:spcPct val="0"/>
        </a:spcAft>
        <a:defRPr sz="3600" b="1">
          <a:solidFill>
            <a:schemeClr val="bg1"/>
          </a:solidFill>
          <a:latin typeface="Arial" charset="0"/>
          <a:cs typeface="Arial" charset="0"/>
        </a:defRPr>
      </a:lvl5pPr>
      <a:lvl6pPr marL="457200" algn="l" rtl="0" fontAlgn="base">
        <a:spcBef>
          <a:spcPct val="0"/>
        </a:spcBef>
        <a:spcAft>
          <a:spcPct val="0"/>
        </a:spcAft>
        <a:defRPr sz="3600" b="1">
          <a:solidFill>
            <a:schemeClr val="bg1"/>
          </a:solidFill>
          <a:latin typeface="Arial" charset="0"/>
          <a:cs typeface="Arial" charset="0"/>
        </a:defRPr>
      </a:lvl6pPr>
      <a:lvl7pPr marL="914400" algn="l" rtl="0" fontAlgn="base">
        <a:spcBef>
          <a:spcPct val="0"/>
        </a:spcBef>
        <a:spcAft>
          <a:spcPct val="0"/>
        </a:spcAft>
        <a:defRPr sz="3600" b="1">
          <a:solidFill>
            <a:schemeClr val="bg1"/>
          </a:solidFill>
          <a:latin typeface="Arial" charset="0"/>
          <a:cs typeface="Arial" charset="0"/>
        </a:defRPr>
      </a:lvl7pPr>
      <a:lvl8pPr marL="1371600" algn="l" rtl="0" fontAlgn="base">
        <a:spcBef>
          <a:spcPct val="0"/>
        </a:spcBef>
        <a:spcAft>
          <a:spcPct val="0"/>
        </a:spcAft>
        <a:defRPr sz="3600" b="1">
          <a:solidFill>
            <a:schemeClr val="bg1"/>
          </a:solidFill>
          <a:latin typeface="Arial" charset="0"/>
          <a:cs typeface="Arial" charset="0"/>
        </a:defRPr>
      </a:lvl8pPr>
      <a:lvl9pPr marL="1828800" algn="l" rtl="0" fontAlgn="base">
        <a:spcBef>
          <a:spcPct val="0"/>
        </a:spcBef>
        <a:spcAft>
          <a:spcPct val="0"/>
        </a:spcAft>
        <a:defRPr sz="3600" b="1">
          <a:solidFill>
            <a:schemeClr val="bg1"/>
          </a:solidFill>
          <a:latin typeface="Arial" charset="0"/>
          <a:cs typeface="Arial" charset="0"/>
        </a:defRPr>
      </a:lvl9pPr>
    </p:titleStyle>
    <p:bodyStyle>
      <a:lvl1pPr marL="250825" indent="-250825" algn="l" rtl="0" eaLnBrk="0" fontAlgn="base" hangingPunct="0">
        <a:spcBef>
          <a:spcPct val="20000"/>
        </a:spcBef>
        <a:spcAft>
          <a:spcPct val="0"/>
        </a:spcAft>
        <a:buClr>
          <a:srgbClr val="9F218B"/>
        </a:buClr>
        <a:buFont typeface="Arial"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9F218B"/>
        </a:buClr>
        <a:buFont typeface="Arial" charset="0"/>
        <a:buChar char="–"/>
        <a:defRPr sz="2400" kern="1200">
          <a:solidFill>
            <a:schemeClr val="tx1"/>
          </a:solidFill>
          <a:latin typeface="Arial" pitchFamily="34" charset="0"/>
          <a:ea typeface="+mn-ea"/>
          <a:cs typeface="Arial" pitchFamily="34" charset="0"/>
        </a:defRPr>
      </a:lvl2pPr>
      <a:lvl3pPr marL="1108075" indent="-193675" algn="l" rtl="0" eaLnBrk="0" fontAlgn="base" hangingPunct="0">
        <a:spcBef>
          <a:spcPct val="20000"/>
        </a:spcBef>
        <a:spcAft>
          <a:spcPct val="0"/>
        </a:spcAft>
        <a:buClr>
          <a:srgbClr val="9F218B"/>
        </a:buClr>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9F218B"/>
        </a:buClr>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9F218B"/>
        </a:buClr>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ec.europa.eu/regional_policy/information/legislatio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984250" y="2584450"/>
            <a:ext cx="7691438" cy="1470025"/>
          </a:xfrm>
          <a:noFill/>
        </p:spPr>
        <p:txBody>
          <a:bodyPr/>
          <a:lstStyle/>
          <a:p>
            <a:pPr eaLnBrk="1" hangingPunct="1"/>
            <a:r>
              <a:rPr lang="en-GB" dirty="0" smtClean="0">
                <a:solidFill>
                  <a:srgbClr val="9F218B"/>
                </a:solidFill>
                <a:latin typeface="Arial" charset="0"/>
                <a:cs typeface="Arial" charset="0"/>
              </a:rPr>
              <a:t>ESIF Financial Instruments in </a:t>
            </a:r>
            <a:br>
              <a:rPr lang="en-GB" dirty="0" smtClean="0">
                <a:solidFill>
                  <a:srgbClr val="9F218B"/>
                </a:solidFill>
                <a:latin typeface="Arial" charset="0"/>
                <a:cs typeface="Arial" charset="0"/>
              </a:rPr>
            </a:br>
            <a:r>
              <a:rPr lang="en-GB" dirty="0" smtClean="0">
                <a:solidFill>
                  <a:srgbClr val="9F218B"/>
                </a:solidFill>
                <a:latin typeface="Arial" charset="0"/>
                <a:cs typeface="Arial" charset="0"/>
              </a:rPr>
              <a:t>14-20 Programme Period</a:t>
            </a:r>
            <a:r>
              <a:rPr lang="en-GB" dirty="0" smtClean="0">
                <a:latin typeface="Arial" charset="0"/>
                <a:cs typeface="Arial" charset="0"/>
              </a:rPr>
              <a:t/>
            </a:r>
            <a:br>
              <a:rPr lang="en-GB" dirty="0" smtClean="0">
                <a:latin typeface="Arial" charset="0"/>
                <a:cs typeface="Arial" charset="0"/>
              </a:rPr>
            </a:br>
            <a:endParaRPr lang="en-GB" sz="2800" b="0" dirty="0" smtClean="0">
              <a:latin typeface="Arial" charset="0"/>
              <a:cs typeface="Arial" charset="0"/>
            </a:endParaRPr>
          </a:p>
        </p:txBody>
      </p:sp>
      <p:sp>
        <p:nvSpPr>
          <p:cNvPr id="14338" name="Subtitle 3"/>
          <p:cNvSpPr>
            <a:spLocks noGrp="1"/>
          </p:cNvSpPr>
          <p:nvPr>
            <p:ph type="subTitle" idx="1"/>
          </p:nvPr>
        </p:nvSpPr>
        <p:spPr>
          <a:xfrm>
            <a:off x="984250" y="4340225"/>
            <a:ext cx="7691438" cy="1752600"/>
          </a:xfrm>
        </p:spPr>
        <p:txBody>
          <a:bodyPr>
            <a:normAutofit/>
          </a:bodyPr>
          <a:lstStyle/>
          <a:p>
            <a:endParaRPr lang="en-GB" sz="2800" dirty="0" smtClean="0">
              <a:latin typeface="Arial" charset="0"/>
              <a:cs typeface="Arial" charset="0"/>
            </a:endParaRPr>
          </a:p>
        </p:txBody>
      </p:sp>
      <p:sp>
        <p:nvSpPr>
          <p:cNvPr id="3" name="Title 1"/>
          <p:cNvSpPr txBox="1">
            <a:spLocks/>
          </p:cNvSpPr>
          <p:nvPr/>
        </p:nvSpPr>
        <p:spPr bwMode="auto">
          <a:xfrm>
            <a:off x="1042988" y="5013325"/>
            <a:ext cx="7618412" cy="1038225"/>
          </a:xfrm>
          <a:prstGeom prst="rect">
            <a:avLst/>
          </a:prstGeom>
          <a:noFill/>
          <a:ln w="9525">
            <a:noFill/>
            <a:miter lim="800000"/>
            <a:headEnd/>
            <a:tailEnd/>
          </a:ln>
        </p:spPr>
        <p:txBody>
          <a:bodyPr lIns="0" tIns="0" rIns="0" bIns="0"/>
          <a:lstStyle/>
          <a:p>
            <a:r>
              <a:rPr lang="en-GB" sz="2200" dirty="0" smtClean="0"/>
              <a:t>Jane </a:t>
            </a:r>
            <a:r>
              <a:rPr lang="en-GB" sz="2200" dirty="0"/>
              <a:t>Worthington, DCLG Legal Advisers, Regeneration and Commercial Team, a division of TSOL</a:t>
            </a:r>
          </a:p>
          <a:p>
            <a:endParaRPr lang="en-GB" sz="2200" dirty="0"/>
          </a:p>
          <a:p>
            <a:r>
              <a:rPr lang="en-GB" sz="2200" dirty="0"/>
              <a:t>Date: </a:t>
            </a:r>
            <a:r>
              <a:rPr lang="en-GB" sz="2200" dirty="0" smtClean="0"/>
              <a:t>14 March 2014</a:t>
            </a:r>
            <a:endParaRPr lang="en-GB"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sz="4000" dirty="0">
                <a:latin typeface="Arial" charset="0"/>
                <a:cs typeface="Arial" charset="0"/>
              </a:rPr>
              <a:t>ESIF Financial Instruments</a:t>
            </a:r>
            <a:br>
              <a:rPr lang="fr-FR" sz="4000" dirty="0">
                <a:latin typeface="Arial" charset="0"/>
                <a:cs typeface="Arial" charset="0"/>
              </a:rPr>
            </a:br>
            <a:r>
              <a:rPr lang="fr-FR" sz="4000" dirty="0" err="1" smtClean="0">
                <a:latin typeface="Arial" charset="0"/>
                <a:cs typeface="Arial" charset="0"/>
              </a:rPr>
              <a:t>Experience</a:t>
            </a:r>
            <a:r>
              <a:rPr lang="fr-FR" sz="4000" dirty="0" smtClean="0">
                <a:latin typeface="Arial" charset="0"/>
                <a:cs typeface="Arial" charset="0"/>
              </a:rPr>
              <a:t> </a:t>
            </a:r>
            <a:r>
              <a:rPr lang="fr-FR" sz="4000" dirty="0" err="1" smtClean="0">
                <a:latin typeface="Arial" charset="0"/>
                <a:cs typeface="Arial" charset="0"/>
              </a:rPr>
              <a:t>from</a:t>
            </a:r>
            <a:r>
              <a:rPr lang="fr-FR" sz="4000" dirty="0" smtClean="0">
                <a:latin typeface="Arial" charset="0"/>
                <a:cs typeface="Arial" charset="0"/>
              </a:rPr>
              <a:t> </a:t>
            </a:r>
            <a:r>
              <a:rPr lang="fr-FR" sz="4000" dirty="0" err="1" smtClean="0">
                <a:latin typeface="Arial" charset="0"/>
                <a:cs typeface="Arial" charset="0"/>
              </a:rPr>
              <a:t>past</a:t>
            </a:r>
            <a:r>
              <a:rPr lang="fr-FR" sz="4000" dirty="0">
                <a:latin typeface="Arial" charset="0"/>
                <a:cs typeface="Arial" charset="0"/>
              </a:rPr>
              <a:t> </a:t>
            </a:r>
            <a:r>
              <a:rPr lang="fr-FR" sz="4000" dirty="0" smtClean="0">
                <a:latin typeface="Arial" charset="0"/>
                <a:cs typeface="Arial" charset="0"/>
              </a:rPr>
              <a:t>programme</a:t>
            </a:r>
            <a:endParaRPr lang="en-GB" b="0" dirty="0" smtClean="0">
              <a:latin typeface="Arial" charset="0"/>
              <a:cs typeface="Arial" charset="0"/>
            </a:endParaRPr>
          </a:p>
        </p:txBody>
      </p:sp>
      <p:sp>
        <p:nvSpPr>
          <p:cNvPr id="34819" name="Content Placeholder 2"/>
          <p:cNvSpPr>
            <a:spLocks noGrp="1"/>
          </p:cNvSpPr>
          <p:nvPr>
            <p:ph idx="4294967295"/>
          </p:nvPr>
        </p:nvSpPr>
        <p:spPr/>
        <p:txBody>
          <a:bodyPr/>
          <a:lstStyle/>
          <a:p>
            <a:pPr eaLnBrk="1" hangingPunct="1"/>
            <a:r>
              <a:rPr lang="en-GB" b="1" dirty="0">
                <a:latin typeface="Arial" charset="0"/>
                <a:cs typeface="Arial" charset="0"/>
              </a:rPr>
              <a:t>Experience from 2007-13 – </a:t>
            </a:r>
            <a:r>
              <a:rPr lang="en-GB" b="1" dirty="0" smtClean="0">
                <a:latin typeface="Arial" charset="0"/>
                <a:cs typeface="Arial" charset="0"/>
              </a:rPr>
              <a:t>Interest/Returns</a:t>
            </a:r>
          </a:p>
          <a:p>
            <a:pPr eaLnBrk="1" hangingPunct="1"/>
            <a:r>
              <a:rPr lang="en-GB" sz="2400" dirty="0">
                <a:latin typeface="Arial" charset="0"/>
                <a:cs typeface="Arial" charset="0"/>
              </a:rPr>
              <a:t>Use of Interest – General Regulation Art. 78(7) first subparagraph</a:t>
            </a:r>
            <a:r>
              <a:rPr lang="en-GB" dirty="0" smtClean="0">
                <a:latin typeface="Arial" charset="0"/>
                <a:cs typeface="Arial" charset="0"/>
              </a:rPr>
              <a:t>:</a:t>
            </a:r>
          </a:p>
          <a:p>
            <a:pPr lvl="1" eaLnBrk="1" hangingPunct="1"/>
            <a:r>
              <a:rPr lang="en-GB" dirty="0" smtClean="0">
                <a:latin typeface="Arial" charset="0"/>
                <a:cs typeface="Arial" charset="0"/>
              </a:rPr>
              <a:t>‘Idle </a:t>
            </a:r>
            <a:r>
              <a:rPr lang="en-GB" dirty="0">
                <a:latin typeface="Arial" charset="0"/>
                <a:cs typeface="Arial" charset="0"/>
              </a:rPr>
              <a:t>funds’ interest cannot be treated as a national resource per Art. 82 of the General Regulation.</a:t>
            </a:r>
          </a:p>
          <a:p>
            <a:pPr lvl="1" eaLnBrk="1" hangingPunct="1"/>
            <a:r>
              <a:rPr lang="en-GB" dirty="0">
                <a:latin typeface="Arial" charset="0"/>
                <a:cs typeface="Arial" charset="0"/>
              </a:rPr>
              <a:t>‘Idle funds’ interest must be utilised for the purposes for which the money was originally received.</a:t>
            </a:r>
          </a:p>
          <a:p>
            <a:pPr lvl="1" eaLnBrk="1" hangingPunct="1"/>
            <a:r>
              <a:rPr lang="en-GB" dirty="0">
                <a:latin typeface="Arial" charset="0"/>
                <a:cs typeface="Arial" charset="0"/>
              </a:rPr>
              <a:t>If </a:t>
            </a:r>
            <a:r>
              <a:rPr lang="en-GB" dirty="0" smtClean="0">
                <a:latin typeface="Arial" charset="0"/>
                <a:cs typeface="Arial" charset="0"/>
              </a:rPr>
              <a:t>not, must </a:t>
            </a:r>
            <a:r>
              <a:rPr lang="en-GB" dirty="0">
                <a:latin typeface="Arial" charset="0"/>
                <a:cs typeface="Arial" charset="0"/>
              </a:rPr>
              <a:t>be deducted from eligible expenditure on closure and repaid.</a:t>
            </a:r>
          </a:p>
          <a:p>
            <a:pPr lvl="1" eaLnBrk="1" hangingPunct="1"/>
            <a:r>
              <a:rPr lang="en-GB" dirty="0">
                <a:latin typeface="Arial" charset="0"/>
                <a:cs typeface="Arial" charset="0"/>
              </a:rPr>
              <a:t>‘Idle funds’ interest may not be used to cover the costs of borrowing money in the financial market.</a:t>
            </a:r>
          </a:p>
          <a:p>
            <a:pPr lvl="1" eaLnBrk="1" hangingPunct="1"/>
            <a:endParaRPr lang="en-GB" dirty="0">
              <a:latin typeface="Arial" charset="0"/>
              <a:cs typeface="Arial" charset="0"/>
            </a:endParaRPr>
          </a:p>
          <a:p>
            <a:pPr eaLnBrk="1" hangingPunct="1"/>
            <a:endParaRPr lang="en-US" dirty="0" smtClean="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2F694F-23E3-4518-A104-4B6638B251C8}"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10</a:t>
            </a:fld>
            <a:endParaRPr lang="en-GB" sz="10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4200848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sz="4000" dirty="0">
                <a:latin typeface="Arial" charset="0"/>
                <a:cs typeface="Arial" charset="0"/>
              </a:rPr>
              <a:t>ESIF Financial Instruments</a:t>
            </a:r>
            <a:br>
              <a:rPr lang="fr-FR" sz="4000" dirty="0">
                <a:latin typeface="Arial" charset="0"/>
                <a:cs typeface="Arial" charset="0"/>
              </a:rPr>
            </a:br>
            <a:r>
              <a:rPr lang="fr-FR" sz="4000" dirty="0" err="1" smtClean="0">
                <a:latin typeface="Arial" charset="0"/>
                <a:cs typeface="Arial" charset="0"/>
              </a:rPr>
              <a:t>Experience</a:t>
            </a:r>
            <a:r>
              <a:rPr lang="fr-FR" sz="4000" dirty="0" smtClean="0">
                <a:latin typeface="Arial" charset="0"/>
                <a:cs typeface="Arial" charset="0"/>
              </a:rPr>
              <a:t> </a:t>
            </a:r>
            <a:r>
              <a:rPr lang="fr-FR" sz="4000" dirty="0" err="1" smtClean="0">
                <a:latin typeface="Arial" charset="0"/>
                <a:cs typeface="Arial" charset="0"/>
              </a:rPr>
              <a:t>from</a:t>
            </a:r>
            <a:r>
              <a:rPr lang="fr-FR" sz="4000" dirty="0" smtClean="0">
                <a:latin typeface="Arial" charset="0"/>
                <a:cs typeface="Arial" charset="0"/>
              </a:rPr>
              <a:t> </a:t>
            </a:r>
            <a:r>
              <a:rPr lang="fr-FR" sz="4000" dirty="0" err="1" smtClean="0">
                <a:latin typeface="Arial" charset="0"/>
                <a:cs typeface="Arial" charset="0"/>
              </a:rPr>
              <a:t>past</a:t>
            </a:r>
            <a:r>
              <a:rPr lang="fr-FR" sz="4000" dirty="0" smtClean="0">
                <a:latin typeface="Arial" charset="0"/>
                <a:cs typeface="Arial" charset="0"/>
              </a:rPr>
              <a:t> programme</a:t>
            </a:r>
            <a:endParaRPr lang="en-GB" b="0" dirty="0" smtClean="0">
              <a:latin typeface="Arial" charset="0"/>
              <a:cs typeface="Arial" charset="0"/>
            </a:endParaRPr>
          </a:p>
        </p:txBody>
      </p:sp>
      <p:sp>
        <p:nvSpPr>
          <p:cNvPr id="34819" name="Content Placeholder 2"/>
          <p:cNvSpPr>
            <a:spLocks noGrp="1"/>
          </p:cNvSpPr>
          <p:nvPr>
            <p:ph idx="4294967295"/>
          </p:nvPr>
        </p:nvSpPr>
        <p:spPr/>
        <p:txBody>
          <a:bodyPr/>
          <a:lstStyle/>
          <a:p>
            <a:pPr eaLnBrk="1" hangingPunct="1"/>
            <a:r>
              <a:rPr lang="en-GB" b="1" dirty="0">
                <a:latin typeface="Arial" charset="0"/>
                <a:cs typeface="Arial" charset="0"/>
              </a:rPr>
              <a:t>Experience from 2007-13 – </a:t>
            </a:r>
            <a:r>
              <a:rPr lang="en-GB" b="1" dirty="0" smtClean="0">
                <a:latin typeface="Arial" charset="0"/>
                <a:cs typeface="Arial" charset="0"/>
              </a:rPr>
              <a:t>Interest/Returns</a:t>
            </a:r>
          </a:p>
          <a:p>
            <a:pPr eaLnBrk="1" hangingPunct="1"/>
            <a:r>
              <a:rPr lang="en-GB" sz="2400" dirty="0" smtClean="0">
                <a:latin typeface="Arial" charset="0"/>
                <a:cs typeface="Arial" charset="0"/>
              </a:rPr>
              <a:t>Resources returned– </a:t>
            </a:r>
            <a:r>
              <a:rPr lang="en-GB" sz="2400" dirty="0">
                <a:latin typeface="Arial" charset="0"/>
                <a:cs typeface="Arial" charset="0"/>
              </a:rPr>
              <a:t>General Regulation Art. 78(7) </a:t>
            </a:r>
            <a:r>
              <a:rPr lang="en-GB" sz="2400" dirty="0" smtClean="0">
                <a:latin typeface="Arial" charset="0"/>
                <a:cs typeface="Arial" charset="0"/>
              </a:rPr>
              <a:t>second subparagraph requires </a:t>
            </a:r>
            <a:r>
              <a:rPr lang="en-GB" sz="2400" dirty="0">
                <a:latin typeface="Arial" charset="0"/>
                <a:cs typeface="Arial" charset="0"/>
              </a:rPr>
              <a:t>returns to be recycled:</a:t>
            </a:r>
            <a:endParaRPr lang="en-GB" sz="2400" dirty="0" smtClean="0">
              <a:latin typeface="Arial" charset="0"/>
              <a:cs typeface="Arial" charset="0"/>
            </a:endParaRPr>
          </a:p>
          <a:p>
            <a:pPr lvl="1" eaLnBrk="1" hangingPunct="1"/>
            <a:r>
              <a:rPr lang="en-GB" dirty="0">
                <a:latin typeface="Arial" charset="0"/>
                <a:cs typeface="Arial" charset="0"/>
              </a:rPr>
              <a:t>No </a:t>
            </a:r>
            <a:r>
              <a:rPr lang="en-GB" dirty="0" smtClean="0">
                <a:latin typeface="Arial" charset="0"/>
                <a:cs typeface="Arial" charset="0"/>
              </a:rPr>
              <a:t>definition of the phrase </a:t>
            </a:r>
            <a:r>
              <a:rPr lang="en-GB" dirty="0">
                <a:latin typeface="Arial" charset="0"/>
                <a:cs typeface="Arial" charset="0"/>
              </a:rPr>
              <a:t>in the Regulation</a:t>
            </a:r>
          </a:p>
          <a:p>
            <a:pPr lvl="1" eaLnBrk="1" hangingPunct="1"/>
            <a:r>
              <a:rPr lang="en-GB" dirty="0" smtClean="0">
                <a:latin typeface="Arial" charset="0"/>
                <a:cs typeface="Arial" charset="0"/>
              </a:rPr>
              <a:t>COCOF </a:t>
            </a:r>
            <a:r>
              <a:rPr lang="en-GB" dirty="0">
                <a:latin typeface="Arial" charset="0"/>
                <a:cs typeface="Arial" charset="0"/>
              </a:rPr>
              <a:t>Guidance Note 3 </a:t>
            </a:r>
            <a:r>
              <a:rPr lang="en-GB" dirty="0" smtClean="0">
                <a:latin typeface="Arial" charset="0"/>
                <a:cs typeface="Arial" charset="0"/>
              </a:rPr>
              <a:t>defined ‘Resources returned/Returns</a:t>
            </a:r>
            <a:r>
              <a:rPr lang="en-GB" dirty="0">
                <a:latin typeface="Arial" charset="0"/>
                <a:cs typeface="Arial" charset="0"/>
              </a:rPr>
              <a:t>’ as the principal capital element and/or the income </a:t>
            </a:r>
            <a:r>
              <a:rPr lang="en-GB" dirty="0" smtClean="0">
                <a:latin typeface="Arial" charset="0"/>
                <a:cs typeface="Arial" charset="0"/>
              </a:rPr>
              <a:t>receipts. </a:t>
            </a:r>
          </a:p>
          <a:p>
            <a:pPr lvl="1" eaLnBrk="1" hangingPunct="1"/>
            <a:r>
              <a:rPr lang="en-GB" dirty="0" smtClean="0">
                <a:latin typeface="Arial" charset="0"/>
                <a:cs typeface="Arial" charset="0"/>
              </a:rPr>
              <a:t>Article 43(5) Implementing Regulation – requires an Exit Policy and allows preferential allocation of income based receipts (returns).  Confusion as to meaning of ‘legacy’/residual funds referred to in COCOF</a:t>
            </a:r>
            <a:endParaRPr lang="en-US" dirty="0" smtClean="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2F694F-23E3-4518-A104-4B6638B251C8}"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11</a:t>
            </a:fld>
            <a:endParaRPr lang="en-GB" sz="10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4250261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sz="4000" dirty="0">
                <a:latin typeface="Arial" charset="0"/>
                <a:cs typeface="Arial" charset="0"/>
              </a:rPr>
              <a:t>ESIF Financial Instruments</a:t>
            </a:r>
            <a:br>
              <a:rPr lang="fr-FR" sz="4000" dirty="0">
                <a:latin typeface="Arial" charset="0"/>
                <a:cs typeface="Arial" charset="0"/>
              </a:rPr>
            </a:br>
            <a:r>
              <a:rPr lang="fr-FR" sz="4000" dirty="0" err="1" smtClean="0">
                <a:latin typeface="Arial" charset="0"/>
                <a:cs typeface="Arial" charset="0"/>
              </a:rPr>
              <a:t>Experience</a:t>
            </a:r>
            <a:r>
              <a:rPr lang="fr-FR" sz="4000" dirty="0" smtClean="0">
                <a:latin typeface="Arial" charset="0"/>
                <a:cs typeface="Arial" charset="0"/>
              </a:rPr>
              <a:t> </a:t>
            </a:r>
            <a:r>
              <a:rPr lang="fr-FR" sz="4000" dirty="0" err="1" smtClean="0">
                <a:latin typeface="Arial" charset="0"/>
                <a:cs typeface="Arial" charset="0"/>
              </a:rPr>
              <a:t>from</a:t>
            </a:r>
            <a:r>
              <a:rPr lang="fr-FR" sz="4000" dirty="0" smtClean="0">
                <a:latin typeface="Arial" charset="0"/>
                <a:cs typeface="Arial" charset="0"/>
              </a:rPr>
              <a:t> </a:t>
            </a:r>
            <a:r>
              <a:rPr lang="fr-FR" sz="4000" dirty="0" err="1" smtClean="0">
                <a:latin typeface="Arial" charset="0"/>
                <a:cs typeface="Arial" charset="0"/>
              </a:rPr>
              <a:t>past</a:t>
            </a:r>
            <a:r>
              <a:rPr lang="fr-FR" sz="4000" dirty="0" smtClean="0">
                <a:latin typeface="Arial" charset="0"/>
                <a:cs typeface="Arial" charset="0"/>
              </a:rPr>
              <a:t> programme</a:t>
            </a:r>
            <a:endParaRPr lang="en-GB" b="0" dirty="0" smtClean="0">
              <a:latin typeface="Arial" charset="0"/>
              <a:cs typeface="Arial" charset="0"/>
            </a:endParaRPr>
          </a:p>
        </p:txBody>
      </p:sp>
      <p:sp>
        <p:nvSpPr>
          <p:cNvPr id="34819" name="Content Placeholder 2"/>
          <p:cNvSpPr>
            <a:spLocks noGrp="1"/>
          </p:cNvSpPr>
          <p:nvPr>
            <p:ph idx="4294967295"/>
          </p:nvPr>
        </p:nvSpPr>
        <p:spPr/>
        <p:txBody>
          <a:bodyPr/>
          <a:lstStyle/>
          <a:p>
            <a:pPr eaLnBrk="1" hangingPunct="1"/>
            <a:r>
              <a:rPr lang="en-GB" b="1" dirty="0">
                <a:latin typeface="Arial" charset="0"/>
                <a:cs typeface="Arial" charset="0"/>
              </a:rPr>
              <a:t>Experience from 2007-13 – </a:t>
            </a:r>
            <a:r>
              <a:rPr lang="en-GB" b="1" dirty="0" smtClean="0">
                <a:latin typeface="Arial" charset="0"/>
                <a:cs typeface="Arial" charset="0"/>
              </a:rPr>
              <a:t>Interest/Returns</a:t>
            </a:r>
          </a:p>
          <a:p>
            <a:pPr eaLnBrk="1" hangingPunct="1"/>
            <a:r>
              <a:rPr lang="en-GB" sz="2400" dirty="0" smtClean="0">
                <a:latin typeface="Arial" charset="0"/>
                <a:cs typeface="Arial" charset="0"/>
              </a:rPr>
              <a:t>Resources returned– </a:t>
            </a:r>
            <a:r>
              <a:rPr lang="en-GB" sz="2400" dirty="0">
                <a:latin typeface="Arial" charset="0"/>
                <a:cs typeface="Arial" charset="0"/>
              </a:rPr>
              <a:t>General Regulation Art. 78(7) </a:t>
            </a:r>
            <a:r>
              <a:rPr lang="en-GB" sz="2400" dirty="0" smtClean="0">
                <a:latin typeface="Arial" charset="0"/>
                <a:cs typeface="Arial" charset="0"/>
              </a:rPr>
              <a:t>second </a:t>
            </a:r>
            <a:r>
              <a:rPr lang="en-GB" sz="2400" dirty="0">
                <a:latin typeface="Arial" charset="0"/>
                <a:cs typeface="Arial" charset="0"/>
              </a:rPr>
              <a:t>subparagraph</a:t>
            </a:r>
            <a:r>
              <a:rPr lang="en-GB" dirty="0" smtClean="0">
                <a:latin typeface="Arial" charset="0"/>
                <a:cs typeface="Arial" charset="0"/>
              </a:rPr>
              <a:t>:</a:t>
            </a:r>
          </a:p>
          <a:p>
            <a:pPr lvl="1" eaLnBrk="1" hangingPunct="1"/>
            <a:r>
              <a:rPr lang="en-GB" dirty="0" smtClean="0">
                <a:latin typeface="Arial" charset="0"/>
                <a:cs typeface="Arial" charset="0"/>
              </a:rPr>
              <a:t>COCOF Guidance Note 3 amplified the Regulations: </a:t>
            </a:r>
            <a:endParaRPr lang="en-GB" dirty="0">
              <a:latin typeface="Arial" charset="0"/>
              <a:cs typeface="Arial" charset="0"/>
            </a:endParaRPr>
          </a:p>
          <a:p>
            <a:pPr lvl="1" eaLnBrk="1" hangingPunct="1"/>
            <a:r>
              <a:rPr lang="en-GB" dirty="0">
                <a:latin typeface="Arial" charset="0"/>
                <a:cs typeface="Arial" charset="0"/>
              </a:rPr>
              <a:t>If Returns are ‘exited’ from the fund they should be allocated to ‘competent authorities’ to be re-used for the same type of action;</a:t>
            </a:r>
          </a:p>
          <a:p>
            <a:pPr lvl="1" eaLnBrk="1" hangingPunct="1"/>
            <a:r>
              <a:rPr lang="en-GB" dirty="0">
                <a:latin typeface="Arial" charset="0"/>
                <a:cs typeface="Arial" charset="0"/>
              </a:rPr>
              <a:t>‘good practice’ dictates the re-use should take place in the same area covered by the Operational Programme.</a:t>
            </a:r>
          </a:p>
          <a:p>
            <a:pPr lvl="1" eaLnBrk="1" hangingPunct="1"/>
            <a:r>
              <a:rPr lang="en-GB" dirty="0">
                <a:latin typeface="Arial" charset="0"/>
                <a:cs typeface="Arial" charset="0"/>
              </a:rPr>
              <a:t>The ‘re-use’ can take place beyond the date of closure of the Operational Programme.</a:t>
            </a:r>
          </a:p>
          <a:p>
            <a:pPr lvl="1" eaLnBrk="1" hangingPunct="1"/>
            <a:endParaRPr lang="en-GB" dirty="0">
              <a:latin typeface="Arial" charset="0"/>
              <a:cs typeface="Arial" charset="0"/>
            </a:endParaRPr>
          </a:p>
          <a:p>
            <a:pPr marL="457200" lvl="1" indent="0" eaLnBrk="1" hangingPunct="1">
              <a:buNone/>
            </a:pPr>
            <a:endParaRPr lang="en-US" dirty="0" smtClean="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2F694F-23E3-4518-A104-4B6638B251C8}"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12</a:t>
            </a:fld>
            <a:endParaRPr lang="en-GB" sz="10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4010340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sz="4000" dirty="0">
                <a:latin typeface="Arial" charset="0"/>
                <a:cs typeface="Arial" charset="0"/>
              </a:rPr>
              <a:t>ESIF Financial Instruments</a:t>
            </a:r>
            <a:br>
              <a:rPr lang="fr-FR" sz="4000" dirty="0">
                <a:latin typeface="Arial" charset="0"/>
                <a:cs typeface="Arial" charset="0"/>
              </a:rPr>
            </a:br>
            <a:r>
              <a:rPr lang="fr-FR" sz="4000" dirty="0" err="1" smtClean="0">
                <a:latin typeface="Arial" charset="0"/>
                <a:cs typeface="Arial" charset="0"/>
              </a:rPr>
              <a:t>Experience</a:t>
            </a:r>
            <a:r>
              <a:rPr lang="fr-FR" sz="4000" dirty="0" smtClean="0">
                <a:latin typeface="Arial" charset="0"/>
                <a:cs typeface="Arial" charset="0"/>
              </a:rPr>
              <a:t> </a:t>
            </a:r>
            <a:r>
              <a:rPr lang="fr-FR" sz="4000" dirty="0" err="1" smtClean="0">
                <a:latin typeface="Arial" charset="0"/>
                <a:cs typeface="Arial" charset="0"/>
              </a:rPr>
              <a:t>from</a:t>
            </a:r>
            <a:r>
              <a:rPr lang="fr-FR" sz="4000" dirty="0" smtClean="0">
                <a:latin typeface="Arial" charset="0"/>
                <a:cs typeface="Arial" charset="0"/>
              </a:rPr>
              <a:t> </a:t>
            </a:r>
            <a:r>
              <a:rPr lang="fr-FR" sz="4000" dirty="0" err="1" smtClean="0">
                <a:latin typeface="Arial" charset="0"/>
                <a:cs typeface="Arial" charset="0"/>
              </a:rPr>
              <a:t>past</a:t>
            </a:r>
            <a:r>
              <a:rPr lang="fr-FR" sz="4000" dirty="0" smtClean="0">
                <a:latin typeface="Arial" charset="0"/>
                <a:cs typeface="Arial" charset="0"/>
              </a:rPr>
              <a:t> programme</a:t>
            </a:r>
            <a:endParaRPr lang="en-GB" b="0" dirty="0" smtClean="0">
              <a:latin typeface="Arial" charset="0"/>
              <a:cs typeface="Arial" charset="0"/>
            </a:endParaRPr>
          </a:p>
        </p:txBody>
      </p:sp>
      <p:sp>
        <p:nvSpPr>
          <p:cNvPr id="34819" name="Content Placeholder 2"/>
          <p:cNvSpPr>
            <a:spLocks noGrp="1"/>
          </p:cNvSpPr>
          <p:nvPr>
            <p:ph idx="4294967295"/>
          </p:nvPr>
        </p:nvSpPr>
        <p:spPr>
          <a:xfrm>
            <a:off x="457200" y="1412776"/>
            <a:ext cx="8229600" cy="5308699"/>
          </a:xfrm>
        </p:spPr>
        <p:txBody>
          <a:bodyPr/>
          <a:lstStyle/>
          <a:p>
            <a:pPr eaLnBrk="1" hangingPunct="1"/>
            <a:r>
              <a:rPr lang="en-GB" b="1" dirty="0" smtClean="0">
                <a:latin typeface="Arial" charset="0"/>
                <a:cs typeface="Arial" charset="0"/>
              </a:rPr>
              <a:t>Returns continued - Q&amp;A </a:t>
            </a:r>
            <a:r>
              <a:rPr lang="en-GB" b="1" dirty="0">
                <a:latin typeface="Arial" charset="0"/>
                <a:cs typeface="Arial" charset="0"/>
              </a:rPr>
              <a:t>papers on CIRCA</a:t>
            </a:r>
          </a:p>
          <a:p>
            <a:pPr eaLnBrk="1" hangingPunct="1"/>
            <a:r>
              <a:rPr lang="en-GB" sz="2400" dirty="0" smtClean="0">
                <a:latin typeface="Arial" charset="0"/>
                <a:cs typeface="Arial" charset="0"/>
              </a:rPr>
              <a:t>Returns:</a:t>
            </a:r>
          </a:p>
          <a:p>
            <a:pPr lvl="1" eaLnBrk="1" hangingPunct="1"/>
            <a:r>
              <a:rPr lang="en-GB" b="1" dirty="0" smtClean="0">
                <a:latin typeface="Arial" charset="0"/>
                <a:cs typeface="Arial" charset="0"/>
              </a:rPr>
              <a:t>can</a:t>
            </a:r>
            <a:r>
              <a:rPr lang="en-GB" dirty="0" smtClean="0">
                <a:latin typeface="Arial" charset="0"/>
                <a:cs typeface="Arial" charset="0"/>
              </a:rPr>
              <a:t> </a:t>
            </a:r>
            <a:r>
              <a:rPr lang="en-GB" dirty="0">
                <a:latin typeface="Arial" charset="0"/>
                <a:cs typeface="Arial" charset="0"/>
              </a:rPr>
              <a:t>be used to make further investments through the </a:t>
            </a:r>
            <a:r>
              <a:rPr lang="en-GB" dirty="0" smtClean="0">
                <a:latin typeface="Arial" charset="0"/>
                <a:cs typeface="Arial" charset="0"/>
              </a:rPr>
              <a:t>fund or to </a:t>
            </a:r>
            <a:r>
              <a:rPr lang="en-GB" dirty="0">
                <a:latin typeface="Arial" charset="0"/>
                <a:cs typeface="Arial" charset="0"/>
              </a:rPr>
              <a:t>pay management </a:t>
            </a:r>
            <a:r>
              <a:rPr lang="en-GB" dirty="0" smtClean="0">
                <a:latin typeface="Arial" charset="0"/>
                <a:cs typeface="Arial" charset="0"/>
              </a:rPr>
              <a:t>costs/fees;</a:t>
            </a:r>
          </a:p>
          <a:p>
            <a:pPr lvl="1" eaLnBrk="1" hangingPunct="1"/>
            <a:r>
              <a:rPr lang="en-GB" b="1" dirty="0" smtClean="0">
                <a:latin typeface="Arial" charset="0"/>
                <a:cs typeface="Arial" charset="0"/>
              </a:rPr>
              <a:t>can</a:t>
            </a:r>
            <a:r>
              <a:rPr lang="en-GB" dirty="0" smtClean="0">
                <a:latin typeface="Arial" charset="0"/>
                <a:cs typeface="Arial" charset="0"/>
              </a:rPr>
              <a:t> </a:t>
            </a:r>
            <a:r>
              <a:rPr lang="en-GB" dirty="0">
                <a:latin typeface="Arial" charset="0"/>
                <a:cs typeface="Arial" charset="0"/>
              </a:rPr>
              <a:t>be matched against ‘clean’ ERDF to make further investments or pay management </a:t>
            </a:r>
            <a:r>
              <a:rPr lang="en-GB" dirty="0" smtClean="0">
                <a:latin typeface="Arial" charset="0"/>
                <a:cs typeface="Arial" charset="0"/>
              </a:rPr>
              <a:t>costs/fees–either as </a:t>
            </a:r>
            <a:r>
              <a:rPr lang="en-GB" dirty="0">
                <a:latin typeface="Arial" charset="0"/>
                <a:cs typeface="Arial" charset="0"/>
              </a:rPr>
              <a:t>an extension of the fund or establishment of a new </a:t>
            </a:r>
            <a:r>
              <a:rPr lang="en-GB" dirty="0" smtClean="0">
                <a:latin typeface="Arial" charset="0"/>
                <a:cs typeface="Arial" charset="0"/>
              </a:rPr>
              <a:t>fund;</a:t>
            </a:r>
          </a:p>
          <a:p>
            <a:pPr lvl="1" eaLnBrk="1" hangingPunct="1"/>
            <a:r>
              <a:rPr lang="en-GB" b="1" dirty="0" smtClean="0">
                <a:latin typeface="Arial" charset="0"/>
                <a:cs typeface="Arial" charset="0"/>
              </a:rPr>
              <a:t>cannot</a:t>
            </a:r>
            <a:r>
              <a:rPr lang="en-GB" dirty="0" smtClean="0">
                <a:latin typeface="Arial" charset="0"/>
                <a:cs typeface="Arial" charset="0"/>
              </a:rPr>
              <a:t> </a:t>
            </a:r>
            <a:r>
              <a:rPr lang="en-GB" dirty="0">
                <a:latin typeface="Arial" charset="0"/>
                <a:cs typeface="Arial" charset="0"/>
              </a:rPr>
              <a:t>be used to contribute the match funding to the actual </a:t>
            </a:r>
            <a:r>
              <a:rPr lang="en-GB" dirty="0" smtClean="0">
                <a:latin typeface="Arial" charset="0"/>
                <a:cs typeface="Arial" charset="0"/>
              </a:rPr>
              <a:t>fund </a:t>
            </a:r>
            <a:r>
              <a:rPr lang="en-GB" dirty="0">
                <a:latin typeface="Arial" charset="0"/>
                <a:cs typeface="Arial" charset="0"/>
              </a:rPr>
              <a:t>that generated the return, or to cover the cost of borrowing the </a:t>
            </a:r>
            <a:r>
              <a:rPr lang="en-GB" dirty="0" smtClean="0">
                <a:latin typeface="Arial" charset="0"/>
                <a:cs typeface="Arial" charset="0"/>
              </a:rPr>
              <a:t>match; </a:t>
            </a:r>
          </a:p>
          <a:p>
            <a:pPr lvl="1" eaLnBrk="1" hangingPunct="1"/>
            <a:r>
              <a:rPr lang="en-GB" dirty="0" smtClean="0">
                <a:latin typeface="Arial" charset="0"/>
                <a:cs typeface="Arial" charset="0"/>
              </a:rPr>
              <a:t>(principal </a:t>
            </a:r>
            <a:r>
              <a:rPr lang="en-GB" dirty="0">
                <a:latin typeface="Arial" charset="0"/>
                <a:cs typeface="Arial" charset="0"/>
              </a:rPr>
              <a:t>capital </a:t>
            </a:r>
            <a:r>
              <a:rPr lang="en-GB" dirty="0" smtClean="0">
                <a:latin typeface="Arial" charset="0"/>
                <a:cs typeface="Arial" charset="0"/>
              </a:rPr>
              <a:t>element only) </a:t>
            </a:r>
            <a:r>
              <a:rPr lang="en-GB" b="1" dirty="0" smtClean="0">
                <a:latin typeface="Arial" charset="0"/>
                <a:cs typeface="Arial" charset="0"/>
              </a:rPr>
              <a:t>cannot</a:t>
            </a:r>
            <a:r>
              <a:rPr lang="en-GB" dirty="0" smtClean="0">
                <a:latin typeface="Arial" charset="0"/>
                <a:cs typeface="Arial" charset="0"/>
              </a:rPr>
              <a:t> be allocated preferentially</a:t>
            </a:r>
            <a:r>
              <a:rPr lang="en-GB" sz="2400" dirty="0" smtClean="0">
                <a:latin typeface="Arial" charset="0"/>
                <a:cs typeface="Arial" charset="0"/>
              </a:rPr>
              <a:t> </a:t>
            </a:r>
            <a:endParaRPr lang="en-GB" sz="2400" dirty="0">
              <a:latin typeface="Arial" charset="0"/>
              <a:cs typeface="Arial" charset="0"/>
            </a:endParaRPr>
          </a:p>
          <a:p>
            <a:pPr eaLnBrk="1" hangingPunct="1"/>
            <a:r>
              <a:rPr lang="en-GB" sz="2400" dirty="0" smtClean="0">
                <a:latin typeface="Arial" charset="0"/>
                <a:cs typeface="Arial" charset="0"/>
              </a:rPr>
              <a:t>–</a:t>
            </a:r>
            <a:r>
              <a:rPr lang="en-GB" dirty="0" smtClean="0">
                <a:latin typeface="Arial" charset="0"/>
                <a:cs typeface="Arial" charset="0"/>
              </a:rPr>
              <a:t>.</a:t>
            </a:r>
            <a:endParaRPr lang="en-GB" dirty="0">
              <a:latin typeface="Arial" charset="0"/>
              <a:cs typeface="Arial" charset="0"/>
            </a:endParaRPr>
          </a:p>
          <a:p>
            <a:pPr lvl="1" eaLnBrk="1" hangingPunct="1"/>
            <a:endParaRPr lang="en-GB" dirty="0">
              <a:latin typeface="Arial" charset="0"/>
              <a:cs typeface="Arial" charset="0"/>
            </a:endParaRPr>
          </a:p>
          <a:p>
            <a:pPr marL="457200" lvl="1" indent="0" eaLnBrk="1" hangingPunct="1">
              <a:buNone/>
            </a:pPr>
            <a:endParaRPr lang="en-US" dirty="0" smtClean="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2F694F-23E3-4518-A104-4B6638B251C8}"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13</a:t>
            </a:fld>
            <a:endParaRPr lang="en-GB" sz="10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4180422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853136"/>
          </a:xfrm>
        </p:spPr>
        <p:txBody>
          <a:bodyPr/>
          <a:lstStyle/>
          <a:p>
            <a:r>
              <a:rPr lang="en-GB" dirty="0" smtClean="0"/>
              <a:t>Found at </a:t>
            </a:r>
            <a:r>
              <a:rPr lang="en-GB" dirty="0" smtClean="0">
                <a:hlinkClick r:id="rId3"/>
              </a:rPr>
              <a:t>http</a:t>
            </a:r>
            <a:r>
              <a:rPr lang="en-GB" dirty="0">
                <a:hlinkClick r:id="rId3"/>
              </a:rPr>
              <a:t>://</a:t>
            </a:r>
            <a:r>
              <a:rPr lang="en-GB" dirty="0" smtClean="0">
                <a:hlinkClick r:id="rId3"/>
              </a:rPr>
              <a:t>ec.europa.eu/regional_policy/information/legislation</a:t>
            </a:r>
            <a:endParaRPr lang="en-GB" dirty="0" smtClean="0"/>
          </a:p>
          <a:p>
            <a:r>
              <a:rPr lang="en-GB" dirty="0"/>
              <a:t>Includes (as at March 2014)</a:t>
            </a:r>
          </a:p>
          <a:p>
            <a:pPr lvl="1"/>
            <a:r>
              <a:rPr lang="en-GB" sz="2000" b="1" dirty="0"/>
              <a:t>The Common Provisions Regulation</a:t>
            </a:r>
            <a:r>
              <a:rPr lang="en-GB" sz="2000" dirty="0"/>
              <a:t>: </a:t>
            </a:r>
            <a:r>
              <a:rPr lang="en-GB" sz="2000" dirty="0">
                <a:solidFill>
                  <a:srgbClr val="000000"/>
                </a:solidFill>
                <a:latin typeface="EUAlbertina"/>
              </a:rPr>
              <a:t>Regulation (EU) No 1303/2013 of the European Parliament and of the Council </a:t>
            </a:r>
          </a:p>
          <a:p>
            <a:pPr lvl="1"/>
            <a:r>
              <a:rPr lang="en-GB" sz="2000" b="1" dirty="0"/>
              <a:t>The ERDF Regulation</a:t>
            </a:r>
            <a:r>
              <a:rPr lang="en-GB" sz="2000" dirty="0"/>
              <a:t>: Regulation (EU) No 1301/2013 of the European Parliament and of the Council of 17 December 2013 </a:t>
            </a:r>
          </a:p>
          <a:p>
            <a:pPr lvl="1"/>
            <a:r>
              <a:rPr lang="en-GB" sz="2000" b="1" dirty="0"/>
              <a:t>The ETC Regulation</a:t>
            </a:r>
            <a:r>
              <a:rPr lang="en-GB" sz="2000" dirty="0"/>
              <a:t>: Regulation (EU) No 1299/2013 of the European Parliament and of the Council </a:t>
            </a:r>
          </a:p>
          <a:p>
            <a:r>
              <a:rPr lang="en-GB" dirty="0" smtClean="0"/>
              <a:t>NOTE: Delegated and Implementing legislation awaited.</a:t>
            </a:r>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14</a:t>
            </a:fld>
            <a:endParaRPr lang="en-GB" dirty="0"/>
          </a:p>
        </p:txBody>
      </p:sp>
    </p:spTree>
    <p:extLst>
      <p:ext uri="{BB962C8B-B14F-4D97-AF65-F5344CB8AC3E}">
        <p14:creationId xmlns:p14="http://schemas.microsoft.com/office/powerpoint/2010/main" val="1309028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p:txBody>
          <a:bodyPr/>
          <a:lstStyle/>
          <a:p>
            <a:r>
              <a:rPr lang="en-GB" sz="3200" dirty="0" smtClean="0"/>
              <a:t>EC has recently published a reference guide to accompany legislation on financial instruments (also available on same website):</a:t>
            </a:r>
          </a:p>
          <a:p>
            <a:endParaRPr lang="en-GB" dirty="0" smtClean="0"/>
          </a:p>
          <a:p>
            <a:pPr lvl="1"/>
            <a:r>
              <a:rPr lang="en-GB" sz="3200" dirty="0" smtClean="0"/>
              <a:t>“Financial Instruments in </a:t>
            </a:r>
            <a:r>
              <a:rPr lang="en-GB" sz="3200" dirty="0"/>
              <a:t>ESIF Programmes </a:t>
            </a:r>
            <a:r>
              <a:rPr lang="en-GB" sz="3200" dirty="0" smtClean="0"/>
              <a:t>2014-2020 (Ref</a:t>
            </a:r>
            <a:r>
              <a:rPr lang="en-GB" sz="3200" dirty="0"/>
              <a:t>. Ares(2014)401557 - </a:t>
            </a:r>
            <a:r>
              <a:rPr lang="en-GB" sz="3200" dirty="0" smtClean="0"/>
              <a:t>18/02/2014</a:t>
            </a:r>
            <a:r>
              <a:rPr lang="en-GB" dirty="0" smtClean="0"/>
              <a:t>)</a:t>
            </a:r>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15</a:t>
            </a:fld>
            <a:endParaRPr lang="en-GB" dirty="0"/>
          </a:p>
        </p:txBody>
      </p:sp>
    </p:spTree>
    <p:extLst>
      <p:ext uri="{BB962C8B-B14F-4D97-AF65-F5344CB8AC3E}">
        <p14:creationId xmlns:p14="http://schemas.microsoft.com/office/powerpoint/2010/main" val="3203111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p:txBody>
          <a:bodyPr/>
          <a:lstStyle/>
          <a:p>
            <a:r>
              <a:rPr lang="en-GB" b="1" dirty="0" smtClean="0"/>
              <a:t>Scope</a:t>
            </a:r>
          </a:p>
          <a:p>
            <a:r>
              <a:rPr lang="en-GB" sz="2400" dirty="0" smtClean="0"/>
              <a:t>European </a:t>
            </a:r>
            <a:r>
              <a:rPr lang="en-GB" sz="2400" dirty="0"/>
              <a:t>Court of Auditors published its “Special Report No 2/2012 — Financial instruments for SMEs co-financed by the European Regional Development Fund</a:t>
            </a:r>
            <a:r>
              <a:rPr lang="en-GB" sz="2400" dirty="0" smtClean="0"/>
              <a:t>”.</a:t>
            </a:r>
          </a:p>
          <a:p>
            <a:r>
              <a:rPr lang="en-GB" sz="2400" dirty="0" smtClean="0"/>
              <a:t>Report noted insufficient market analysis undertaken before committing structural funds to FIs, which in some instances led to over-capitalised funds and/or funds being set up in areas where the market failure and therefore the need for/basis of the instrument was unclear.</a:t>
            </a:r>
          </a:p>
          <a:p>
            <a:r>
              <a:rPr lang="en-GB" sz="2400" dirty="0" smtClean="0"/>
              <a:t>As a result, MS are now required to undertake an EAA per Article 37 of the Common Provisions Regulation.</a:t>
            </a:r>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16</a:t>
            </a:fld>
            <a:endParaRPr lang="en-GB" dirty="0"/>
          </a:p>
        </p:txBody>
      </p:sp>
    </p:spTree>
    <p:extLst>
      <p:ext uri="{BB962C8B-B14F-4D97-AF65-F5344CB8AC3E}">
        <p14:creationId xmlns:p14="http://schemas.microsoft.com/office/powerpoint/2010/main" val="1023994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p:txBody>
          <a:bodyPr/>
          <a:lstStyle/>
          <a:p>
            <a:r>
              <a:rPr lang="en-GB" b="1" dirty="0" smtClean="0"/>
              <a:t>Scope</a:t>
            </a:r>
          </a:p>
          <a:p>
            <a:r>
              <a:rPr lang="en-GB" sz="2400" dirty="0" smtClean="0"/>
              <a:t>EC promoting use of financial instruments. Setting up a TA platform to assist.</a:t>
            </a:r>
          </a:p>
          <a:p>
            <a:r>
              <a:rPr lang="en-GB" sz="2400" dirty="0" smtClean="0"/>
              <a:t>New opportunity to participate in EU level instruments and MS can use tailor-made/off the shelf models</a:t>
            </a:r>
          </a:p>
          <a:p>
            <a:r>
              <a:rPr lang="en-GB" sz="2400" dirty="0" smtClean="0"/>
              <a:t>No longer just 3 main types of instrument – can be set up in relation to any thematic objective within a programme</a:t>
            </a:r>
          </a:p>
          <a:p>
            <a:r>
              <a:rPr lang="en-GB" sz="2400" dirty="0" smtClean="0"/>
              <a:t>Financial incentive- 10% uplift intervention rate if whole priority dedicated to financial instrument/100% co-financing rate for participation in EU level instrument</a:t>
            </a:r>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17</a:t>
            </a:fld>
            <a:endParaRPr lang="en-GB" dirty="0"/>
          </a:p>
        </p:txBody>
      </p:sp>
    </p:spTree>
    <p:extLst>
      <p:ext uri="{BB962C8B-B14F-4D97-AF65-F5344CB8AC3E}">
        <p14:creationId xmlns:p14="http://schemas.microsoft.com/office/powerpoint/2010/main" val="706800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p:txBody>
          <a:bodyPr/>
          <a:lstStyle/>
          <a:p>
            <a:r>
              <a:rPr lang="en-GB" b="1" dirty="0" smtClean="0"/>
              <a:t>Ex Ante Assessment</a:t>
            </a:r>
          </a:p>
          <a:p>
            <a:r>
              <a:rPr lang="en-GB" sz="2400" dirty="0" smtClean="0"/>
              <a:t>Regulation prescriptive as to the contents of an EAA.</a:t>
            </a:r>
          </a:p>
          <a:p>
            <a:r>
              <a:rPr lang="en-GB" sz="2400" dirty="0" smtClean="0"/>
              <a:t>NOT same as a programme ‘ex ante evaluation’</a:t>
            </a:r>
          </a:p>
          <a:p>
            <a:r>
              <a:rPr lang="en-GB" sz="2400" dirty="0" smtClean="0"/>
              <a:t>Intended to be a “living document” - undertaken in stages and reviewed periodically to ensure the assumptions hold good.  </a:t>
            </a:r>
          </a:p>
          <a:p>
            <a:r>
              <a:rPr lang="en-GB" sz="2400" dirty="0" smtClean="0"/>
              <a:t>Can be completed at high level to inform drafting of a programme and later refined.</a:t>
            </a:r>
          </a:p>
          <a:p>
            <a:r>
              <a:rPr lang="en-GB" sz="2400" dirty="0" smtClean="0"/>
              <a:t>Exception to rule – detail must be included if MA wishes to make use of the 10% incentive or 100% for a whole priority axis </a:t>
            </a:r>
            <a:r>
              <a:rPr lang="en-GB" sz="2400" dirty="0" err="1" smtClean="0"/>
              <a:t>targetting</a:t>
            </a:r>
            <a:r>
              <a:rPr lang="en-GB" sz="2400" dirty="0" smtClean="0"/>
              <a:t> EU level instrument.</a:t>
            </a:r>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18</a:t>
            </a:fld>
            <a:endParaRPr lang="en-GB" dirty="0"/>
          </a:p>
        </p:txBody>
      </p:sp>
    </p:spTree>
    <p:extLst>
      <p:ext uri="{BB962C8B-B14F-4D97-AF65-F5344CB8AC3E}">
        <p14:creationId xmlns:p14="http://schemas.microsoft.com/office/powerpoint/2010/main" val="1024503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Selection and Implementation</a:t>
            </a:r>
          </a:p>
          <a:p>
            <a:pPr marL="0" indent="0">
              <a:buNone/>
            </a:pPr>
            <a:r>
              <a:rPr lang="en-GB" dirty="0" smtClean="0"/>
              <a:t>5 models intended to provide maximum flexibility:</a:t>
            </a:r>
          </a:p>
          <a:p>
            <a:r>
              <a:rPr lang="en-GB" sz="2400" dirty="0" smtClean="0"/>
              <a:t>Entrusted entity</a:t>
            </a:r>
          </a:p>
          <a:p>
            <a:pPr lvl="1"/>
            <a:r>
              <a:rPr lang="en-GB" sz="2000" dirty="0" smtClean="0"/>
              <a:t>EIB/EIF</a:t>
            </a:r>
          </a:p>
          <a:p>
            <a:pPr lvl="1"/>
            <a:r>
              <a:rPr lang="en-GB" sz="2000" dirty="0" smtClean="0"/>
              <a:t>IFI in which MS is a shareholder</a:t>
            </a:r>
          </a:p>
          <a:p>
            <a:pPr lvl="1"/>
            <a:r>
              <a:rPr lang="en-GB" sz="2000" dirty="0" smtClean="0"/>
              <a:t>SGEI type financial instruments</a:t>
            </a:r>
          </a:p>
          <a:p>
            <a:pPr lvl="1"/>
            <a:r>
              <a:rPr lang="en-GB" sz="2000" dirty="0" smtClean="0"/>
              <a:t>Any body governed by public/private law</a:t>
            </a:r>
          </a:p>
          <a:p>
            <a:r>
              <a:rPr lang="en-GB" sz="2400" dirty="0" smtClean="0"/>
              <a:t>Investment in share capital of existing/newly created entity.  </a:t>
            </a:r>
          </a:p>
          <a:p>
            <a:r>
              <a:rPr lang="en-GB" sz="2400" dirty="0" smtClean="0"/>
              <a:t>MA directly managed loan/guarantee fund.</a:t>
            </a:r>
          </a:p>
          <a:p>
            <a:r>
              <a:rPr lang="en-GB" sz="2400" dirty="0" smtClean="0"/>
              <a:t>EU level instrument (all except SME)</a:t>
            </a:r>
          </a:p>
          <a:p>
            <a:r>
              <a:rPr lang="en-GB" sz="2400" dirty="0"/>
              <a:t>EU level instrument </a:t>
            </a:r>
            <a:r>
              <a:rPr lang="en-GB" sz="2400" dirty="0" smtClean="0"/>
              <a:t>(SME</a:t>
            </a:r>
            <a:r>
              <a:rPr lang="en-GB" sz="2400" dirty="0"/>
              <a:t>)</a:t>
            </a:r>
          </a:p>
          <a:p>
            <a:pPr marL="0" indent="0">
              <a:buNone/>
            </a:pPr>
            <a:endParaRPr lang="en-GB" sz="2400" dirty="0" smtClean="0"/>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19</a:t>
            </a:fld>
            <a:endParaRPr lang="en-GB" dirty="0"/>
          </a:p>
        </p:txBody>
      </p:sp>
    </p:spTree>
    <p:extLst>
      <p:ext uri="{BB962C8B-B14F-4D97-AF65-F5344CB8AC3E}">
        <p14:creationId xmlns:p14="http://schemas.microsoft.com/office/powerpoint/2010/main" val="4068769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gradFill flip="none" rotWithShape="1">
            <a:tileRect/>
          </a:gradFill>
        </p:spPr>
        <p:txBody>
          <a:bodyPr/>
          <a:lstStyle/>
          <a:p>
            <a:pPr eaLnBrk="1" hangingPunct="1"/>
            <a:r>
              <a:rPr lang="en-GB" dirty="0" smtClean="0">
                <a:latin typeface="Arial" charset="0"/>
                <a:cs typeface="Arial" charset="0"/>
              </a:rPr>
              <a:t>ESIF Financial Instruments</a:t>
            </a:r>
            <a:br>
              <a:rPr lang="en-GB" dirty="0" smtClean="0">
                <a:latin typeface="Arial" charset="0"/>
                <a:cs typeface="Arial" charset="0"/>
              </a:rPr>
            </a:br>
            <a:r>
              <a:rPr lang="en-GB" dirty="0" smtClean="0">
                <a:latin typeface="Arial" charset="0"/>
                <a:cs typeface="Arial" charset="0"/>
              </a:rPr>
              <a:t>14-20 Programme</a:t>
            </a:r>
            <a:endParaRPr lang="en-GB" sz="3200" b="0" dirty="0" smtClean="0">
              <a:latin typeface="Arial" charset="0"/>
              <a:cs typeface="Arial" charset="0"/>
            </a:endParaRPr>
          </a:p>
        </p:txBody>
      </p:sp>
      <p:sp>
        <p:nvSpPr>
          <p:cNvPr id="15362" name="Content Placeholder 2"/>
          <p:cNvSpPr>
            <a:spLocks noGrp="1"/>
          </p:cNvSpPr>
          <p:nvPr>
            <p:ph idx="1"/>
          </p:nvPr>
        </p:nvSpPr>
        <p:spPr/>
        <p:txBody>
          <a:bodyPr/>
          <a:lstStyle/>
          <a:p>
            <a:pPr eaLnBrk="1" hangingPunct="1"/>
            <a:r>
              <a:rPr lang="en-GB" dirty="0" smtClean="0">
                <a:latin typeface="Arial" charset="0"/>
                <a:cs typeface="Arial" charset="0"/>
              </a:rPr>
              <a:t>Purpose of this Session</a:t>
            </a:r>
          </a:p>
          <a:p>
            <a:pPr eaLnBrk="1" hangingPunct="1"/>
            <a:endParaRPr lang="en-US" dirty="0" smtClean="0">
              <a:latin typeface="Arial" charset="0"/>
              <a:cs typeface="Arial" charset="0"/>
            </a:endParaRPr>
          </a:p>
          <a:p>
            <a:pPr lvl="1" eaLnBrk="1" hangingPunct="1"/>
            <a:r>
              <a:rPr lang="en-US" dirty="0" smtClean="0">
                <a:latin typeface="Arial" charset="0"/>
                <a:cs typeface="Arial" charset="0"/>
              </a:rPr>
              <a:t>A quick look back at the 2007-13 Regulations:  Experiences/lessons learned </a:t>
            </a:r>
          </a:p>
          <a:p>
            <a:pPr lvl="2" eaLnBrk="1" hangingPunct="1">
              <a:buFont typeface="Arial" charset="0"/>
              <a:buNone/>
            </a:pPr>
            <a:endParaRPr lang="en-US" dirty="0" smtClean="0">
              <a:latin typeface="Arial" charset="0"/>
              <a:cs typeface="Arial" charset="0"/>
            </a:endParaRPr>
          </a:p>
          <a:p>
            <a:pPr lvl="1"/>
            <a:r>
              <a:rPr lang="en-US" dirty="0" smtClean="0">
                <a:latin typeface="Arial" charset="0"/>
                <a:cs typeface="Arial" charset="0"/>
              </a:rPr>
              <a:t>How experience of 2007-13 has influenced 2014-20 ESIF Regulations; and</a:t>
            </a:r>
          </a:p>
          <a:p>
            <a:pPr lvl="1"/>
            <a:endParaRPr lang="en-US" dirty="0" smtClean="0">
              <a:latin typeface="Arial" charset="0"/>
              <a:cs typeface="Arial" charset="0"/>
            </a:endParaRPr>
          </a:p>
          <a:p>
            <a:pPr lvl="1"/>
            <a:r>
              <a:rPr lang="en-US" dirty="0" smtClean="0">
                <a:latin typeface="Arial" charset="0"/>
                <a:cs typeface="Arial" charset="0"/>
              </a:rPr>
              <a:t>Summary of main parts of new </a:t>
            </a:r>
            <a:r>
              <a:rPr lang="en-US" dirty="0" smtClean="0">
                <a:latin typeface="Arial" charset="0"/>
                <a:cs typeface="Arial" charset="0"/>
              </a:rPr>
              <a:t>legislation.  NB - This session will not cover state aid.</a:t>
            </a:r>
            <a:endParaRPr lang="en-US" dirty="0" smtClean="0">
              <a:latin typeface="Arial" charset="0"/>
              <a:cs typeface="Arial" charset="0"/>
            </a:endParaRPr>
          </a:p>
          <a:p>
            <a:pPr lvl="1"/>
            <a:endParaRPr lang="en-US" dirty="0" smtClean="0">
              <a:latin typeface="Arial" charset="0"/>
              <a:cs typeface="Arial" charset="0"/>
            </a:endParaRPr>
          </a:p>
          <a:p>
            <a:pPr lvl="4" eaLnBrk="1" hangingPunct="1"/>
            <a:endParaRPr 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DB5FD354-EC35-4968-926D-3613BE4D94B6}" type="slidenum">
              <a:rPr lang="en-GB"/>
              <a:pPr>
                <a:defRPr/>
              </a:pPr>
              <a:t>2</a:t>
            </a:fld>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Selection and Implementation cont.</a:t>
            </a:r>
          </a:p>
          <a:p>
            <a:pPr marL="0" indent="0">
              <a:buNone/>
            </a:pPr>
            <a:r>
              <a:rPr lang="en-GB" dirty="0" smtClean="0"/>
              <a:t>Nota </a:t>
            </a:r>
            <a:r>
              <a:rPr lang="en-GB" dirty="0" err="1" smtClean="0"/>
              <a:t>Bene</a:t>
            </a:r>
            <a:r>
              <a:rPr lang="en-GB" dirty="0" smtClean="0"/>
              <a:t>:</a:t>
            </a:r>
          </a:p>
          <a:p>
            <a:r>
              <a:rPr lang="en-GB" sz="2400" dirty="0" smtClean="0"/>
              <a:t>Art. 38(4) final subparagraph: “</a:t>
            </a:r>
            <a:r>
              <a:rPr lang="en-GB" sz="2400" i="1" dirty="0" smtClean="0"/>
              <a:t>The </a:t>
            </a:r>
            <a:r>
              <a:rPr lang="en-GB" sz="2400" i="1" dirty="0"/>
              <a:t>Commission shall be empowered to adopt delegated acts in accordance with Article 149 laying down additional specific rules on the role, liabilities and responsibility of bodies implementing financial instruments, related selection criteria and products that may be delivered through financial instruments in accordance with Article 37. The Commission shall notify those delegated acts simultaneously to the European Parliament and the Council by 22 </a:t>
            </a:r>
            <a:r>
              <a:rPr lang="en-GB" sz="2400" i="1" dirty="0" smtClean="0"/>
              <a:t>April </a:t>
            </a:r>
            <a:r>
              <a:rPr lang="en-GB" sz="2400" i="1" dirty="0"/>
              <a:t>2014</a:t>
            </a:r>
            <a:r>
              <a:rPr lang="en-GB" sz="2400" dirty="0" smtClean="0"/>
              <a:t>.”</a:t>
            </a:r>
            <a:endParaRPr lang="en-GB" sz="2400" dirty="0"/>
          </a:p>
          <a:p>
            <a:pPr marL="0" indent="0">
              <a:buNone/>
            </a:pPr>
            <a:endParaRPr lang="en-GB" sz="2400" dirty="0" smtClean="0"/>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20</a:t>
            </a:fld>
            <a:endParaRPr lang="en-GB" dirty="0"/>
          </a:p>
        </p:txBody>
      </p:sp>
    </p:spTree>
    <p:extLst>
      <p:ext uri="{BB962C8B-B14F-4D97-AF65-F5344CB8AC3E}">
        <p14:creationId xmlns:p14="http://schemas.microsoft.com/office/powerpoint/2010/main" val="2770558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Selection and Implementation cont.</a:t>
            </a:r>
          </a:p>
          <a:p>
            <a:pPr marL="0" indent="0">
              <a:buNone/>
            </a:pPr>
            <a:r>
              <a:rPr lang="en-GB" dirty="0" smtClean="0"/>
              <a:t>Delegated Act is being finalised, but covers:</a:t>
            </a:r>
          </a:p>
          <a:p>
            <a:r>
              <a:rPr lang="en-GB" sz="2400" dirty="0" smtClean="0"/>
              <a:t>Due diligence matters - requirement </a:t>
            </a:r>
            <a:r>
              <a:rPr lang="en-GB" sz="2400" dirty="0"/>
              <a:t>to ensure the body selected to implement </a:t>
            </a:r>
            <a:r>
              <a:rPr lang="en-GB" sz="2400" dirty="0" smtClean="0"/>
              <a:t>FI fulfils minimum criteria </a:t>
            </a:r>
            <a:r>
              <a:rPr lang="en-GB" sz="2400" dirty="0" err="1" smtClean="0"/>
              <a:t>e.g</a:t>
            </a:r>
            <a:r>
              <a:rPr lang="en-GB" sz="2400" dirty="0" smtClean="0"/>
              <a:t>:</a:t>
            </a:r>
          </a:p>
          <a:p>
            <a:pPr lvl="1"/>
            <a:r>
              <a:rPr lang="en-GB" sz="2000" dirty="0" smtClean="0"/>
              <a:t>Capacity</a:t>
            </a:r>
          </a:p>
          <a:p>
            <a:pPr lvl="1"/>
            <a:r>
              <a:rPr lang="en-GB" sz="2000" dirty="0" smtClean="0"/>
              <a:t>Economic and financial viability</a:t>
            </a:r>
          </a:p>
          <a:p>
            <a:pPr lvl="1"/>
            <a:r>
              <a:rPr lang="en-GB" sz="2000" dirty="0" smtClean="0"/>
              <a:t>Internal and external control system, governance arrangements</a:t>
            </a:r>
          </a:p>
          <a:p>
            <a:pPr lvl="1"/>
            <a:r>
              <a:rPr lang="en-GB" sz="2000" dirty="0" smtClean="0"/>
              <a:t>Accurate accounting system and agreement to be audited</a:t>
            </a:r>
          </a:p>
          <a:p>
            <a:pPr lvl="1"/>
            <a:r>
              <a:rPr lang="en-GB" sz="2000" dirty="0" smtClean="0"/>
              <a:t>Entitlement to act under Union and national law</a:t>
            </a:r>
          </a:p>
          <a:p>
            <a:r>
              <a:rPr lang="en-GB" sz="2400" dirty="0" smtClean="0"/>
              <a:t>Transparent and objective selection criteria – avoiding conflicts of interest </a:t>
            </a:r>
            <a:endParaRPr lang="en-GB" sz="2400" dirty="0"/>
          </a:p>
          <a:p>
            <a:pPr marL="0" indent="0">
              <a:buNone/>
            </a:pPr>
            <a:endParaRPr lang="en-GB" sz="2400" dirty="0" smtClean="0"/>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21</a:t>
            </a:fld>
            <a:endParaRPr lang="en-GB" dirty="0"/>
          </a:p>
        </p:txBody>
      </p:sp>
    </p:spTree>
    <p:extLst>
      <p:ext uri="{BB962C8B-B14F-4D97-AF65-F5344CB8AC3E}">
        <p14:creationId xmlns:p14="http://schemas.microsoft.com/office/powerpoint/2010/main" val="1567345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Selection and Implementation cont.</a:t>
            </a:r>
          </a:p>
          <a:p>
            <a:pPr marL="0" indent="0">
              <a:buNone/>
            </a:pPr>
            <a:r>
              <a:rPr lang="en-GB" sz="2400" dirty="0"/>
              <a:t>Improvement on old Art.43 of the 2007-13 Implementing </a:t>
            </a:r>
            <a:r>
              <a:rPr lang="en-GB" sz="2400" dirty="0" smtClean="0"/>
              <a:t>Regulation- more defined requirements for bodies implementing FIs (Art.38 CPR):</a:t>
            </a:r>
          </a:p>
          <a:p>
            <a:r>
              <a:rPr lang="en-GB" sz="2400" dirty="0" smtClean="0"/>
              <a:t>Must open fiduciary accounts/separate block of finance, following prudential accounting rules and having “appropriate liquidity”</a:t>
            </a:r>
            <a:endParaRPr lang="en-GB" sz="2000" dirty="0" smtClean="0"/>
          </a:p>
          <a:p>
            <a:r>
              <a:rPr lang="en-GB" sz="2400" dirty="0" smtClean="0"/>
              <a:t>Must ensure Financial Intermediaries are selected on basis of open, transparent, proportionate and non-discriminatory selection criteria – avoiding conflicts of interest</a:t>
            </a:r>
          </a:p>
          <a:p>
            <a:r>
              <a:rPr lang="en-GB" sz="2400" dirty="0" smtClean="0"/>
              <a:t>Standard terms and conditions for funding agreements – Annex IV </a:t>
            </a:r>
          </a:p>
          <a:p>
            <a:endParaRPr lang="en-GB" sz="2400" dirty="0"/>
          </a:p>
          <a:p>
            <a:pPr marL="0" indent="0">
              <a:buNone/>
            </a:pPr>
            <a:endParaRPr lang="en-GB" sz="2400" dirty="0" smtClean="0"/>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22</a:t>
            </a:fld>
            <a:endParaRPr lang="en-GB" dirty="0"/>
          </a:p>
        </p:txBody>
      </p:sp>
    </p:spTree>
    <p:extLst>
      <p:ext uri="{BB962C8B-B14F-4D97-AF65-F5344CB8AC3E}">
        <p14:creationId xmlns:p14="http://schemas.microsoft.com/office/powerpoint/2010/main" val="3767748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Type of Fund – Co-finance or co-investment.</a:t>
            </a:r>
          </a:p>
          <a:p>
            <a:pPr marL="0" indent="0">
              <a:buNone/>
            </a:pPr>
            <a:r>
              <a:rPr lang="en-GB" sz="2400" dirty="0" smtClean="0"/>
              <a:t>Greater flexibility :</a:t>
            </a:r>
          </a:p>
          <a:p>
            <a:r>
              <a:rPr lang="en-GB" sz="2400" dirty="0" err="1" smtClean="0"/>
              <a:t>Cofinance</a:t>
            </a:r>
            <a:r>
              <a:rPr lang="en-GB" sz="2400" dirty="0" smtClean="0"/>
              <a:t> (match funding) contributions can </a:t>
            </a:r>
            <a:r>
              <a:rPr lang="en-GB" sz="2400" dirty="0"/>
              <a:t>be provided at the level of the </a:t>
            </a:r>
            <a:r>
              <a:rPr lang="en-GB" sz="2400" dirty="0" smtClean="0"/>
              <a:t>financial instrument or </a:t>
            </a:r>
            <a:r>
              <a:rPr lang="en-GB" sz="2400" dirty="0"/>
              <a:t>at the level of the final </a:t>
            </a:r>
            <a:r>
              <a:rPr lang="en-GB" sz="2400" dirty="0" smtClean="0"/>
              <a:t>recipient (the </a:t>
            </a:r>
            <a:r>
              <a:rPr lang="en-GB" sz="2400" dirty="0" err="1" smtClean="0"/>
              <a:t>coinvest</a:t>
            </a:r>
            <a:r>
              <a:rPr lang="en-GB" sz="2400" dirty="0" smtClean="0"/>
              <a:t> model) and may include </a:t>
            </a:r>
            <a:r>
              <a:rPr lang="en-GB" sz="2400" dirty="0"/>
              <a:t>in-kind contributions where </a:t>
            </a:r>
            <a:r>
              <a:rPr lang="en-GB" sz="2400" dirty="0" smtClean="0"/>
              <a:t>relevant.</a:t>
            </a:r>
          </a:p>
          <a:p>
            <a:r>
              <a:rPr lang="en-GB" sz="2400" dirty="0" err="1" smtClean="0"/>
              <a:t>Cofinance</a:t>
            </a:r>
            <a:r>
              <a:rPr lang="en-GB" sz="2400" dirty="0" smtClean="0"/>
              <a:t> does </a:t>
            </a:r>
            <a:r>
              <a:rPr lang="en-GB" sz="2400" dirty="0"/>
              <a:t>not have to be paid to the financial instrument upfront </a:t>
            </a:r>
            <a:r>
              <a:rPr lang="en-GB" sz="2400" dirty="0" smtClean="0"/>
              <a:t>–can be provided </a:t>
            </a:r>
            <a:r>
              <a:rPr lang="en-GB" sz="2400" dirty="0"/>
              <a:t>at later </a:t>
            </a:r>
            <a:r>
              <a:rPr lang="en-GB" sz="2400" dirty="0" smtClean="0"/>
              <a:t> stage (but has </a:t>
            </a:r>
            <a:r>
              <a:rPr lang="en-GB" sz="2400" dirty="0"/>
              <a:t>to be </a:t>
            </a:r>
            <a:r>
              <a:rPr lang="en-GB" sz="2400" dirty="0" smtClean="0"/>
              <a:t>provided before </a:t>
            </a:r>
            <a:r>
              <a:rPr lang="en-GB" sz="2400" dirty="0"/>
              <a:t>the end of the eligibility </a:t>
            </a:r>
            <a:r>
              <a:rPr lang="en-GB" sz="2400" dirty="0" smtClean="0"/>
              <a:t>period). </a:t>
            </a:r>
          </a:p>
          <a:p>
            <a:r>
              <a:rPr lang="en-GB" sz="2400" dirty="0" smtClean="0"/>
              <a:t>Article 41 CPR allows </a:t>
            </a:r>
            <a:r>
              <a:rPr lang="en-GB" sz="2400" dirty="0"/>
              <a:t>for </a:t>
            </a:r>
            <a:r>
              <a:rPr lang="en-GB" sz="2400" dirty="0" smtClean="0"/>
              <a:t>full </a:t>
            </a:r>
            <a:r>
              <a:rPr lang="en-GB" sz="2400" dirty="0"/>
              <a:t>reimbursement of ESIF contributions even when </a:t>
            </a:r>
            <a:r>
              <a:rPr lang="en-GB" sz="2400" dirty="0" smtClean="0"/>
              <a:t>match </a:t>
            </a:r>
            <a:r>
              <a:rPr lang="en-GB" sz="2400" dirty="0"/>
              <a:t>provided at a later stage</a:t>
            </a:r>
            <a:r>
              <a:rPr lang="en-GB" sz="2400" dirty="0" smtClean="0"/>
              <a:t>.</a:t>
            </a:r>
            <a:endParaRPr lang="en-GB" sz="2000" dirty="0" smtClean="0"/>
          </a:p>
          <a:p>
            <a:pPr marL="0" indent="0">
              <a:buNone/>
            </a:pPr>
            <a:endParaRPr lang="en-GB" sz="2400" dirty="0" smtClean="0"/>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23</a:t>
            </a:fld>
            <a:endParaRPr lang="en-GB" dirty="0"/>
          </a:p>
        </p:txBody>
      </p:sp>
    </p:spTree>
    <p:extLst>
      <p:ext uri="{BB962C8B-B14F-4D97-AF65-F5344CB8AC3E}">
        <p14:creationId xmlns:p14="http://schemas.microsoft.com/office/powerpoint/2010/main" val="1184584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Type of Fund – Co-finance or co-investment.</a:t>
            </a:r>
          </a:p>
          <a:p>
            <a:pPr marL="0" indent="0">
              <a:buNone/>
            </a:pPr>
            <a:r>
              <a:rPr lang="en-GB" sz="2400" dirty="0" smtClean="0"/>
              <a:t>But tighter controls :</a:t>
            </a:r>
          </a:p>
          <a:p>
            <a:r>
              <a:rPr lang="en-GB" sz="2400" dirty="0" smtClean="0"/>
              <a:t>Article 41 – phased applications for payment to prevent over-capitalisation and ‘parking’ of ESIF.</a:t>
            </a:r>
          </a:p>
          <a:p>
            <a:r>
              <a:rPr lang="en-GB" sz="2400" dirty="0"/>
              <a:t>A</a:t>
            </a:r>
            <a:r>
              <a:rPr lang="en-GB" sz="2400" dirty="0" smtClean="0"/>
              <a:t>pplications for payment can only be made up to specified percentages. After first tranche, can only be made once specified amount has actually been invested in SME etc. </a:t>
            </a:r>
          </a:p>
          <a:p>
            <a:r>
              <a:rPr lang="en-GB" sz="2400" dirty="0"/>
              <a:t>Delegated Act to specify rules on withdrawal of payments and amendment to applications.</a:t>
            </a:r>
          </a:p>
          <a:p>
            <a:r>
              <a:rPr lang="en-GB" sz="2400" dirty="0"/>
              <a:t>Implementing Act to specify models for submission of information alongside application for payment.</a:t>
            </a:r>
          </a:p>
          <a:p>
            <a:endParaRPr lang="en-GB" sz="2400" dirty="0" smtClean="0"/>
          </a:p>
          <a:p>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24</a:t>
            </a:fld>
            <a:endParaRPr lang="en-GB" dirty="0"/>
          </a:p>
        </p:txBody>
      </p:sp>
    </p:spTree>
    <p:extLst>
      <p:ext uri="{BB962C8B-B14F-4D97-AF65-F5344CB8AC3E}">
        <p14:creationId xmlns:p14="http://schemas.microsoft.com/office/powerpoint/2010/main" val="1706925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Costs/Fees.</a:t>
            </a:r>
          </a:p>
          <a:p>
            <a:pPr marL="0" indent="0">
              <a:buNone/>
            </a:pPr>
            <a:r>
              <a:rPr lang="en-GB" sz="2400" dirty="0" smtClean="0"/>
              <a:t>Much greater emphasis on performance:</a:t>
            </a:r>
          </a:p>
          <a:p>
            <a:r>
              <a:rPr lang="en-GB" sz="2400" dirty="0" smtClean="0"/>
              <a:t>Article 42 CPR permits management costs and fees, including arrangement fees (provided not double funding).</a:t>
            </a:r>
          </a:p>
          <a:p>
            <a:r>
              <a:rPr lang="en-GB" sz="2400" dirty="0" smtClean="0"/>
              <a:t>However, detail to be set out in Delegated Act which is shortly to be published.  </a:t>
            </a:r>
          </a:p>
          <a:p>
            <a:r>
              <a:rPr lang="en-GB" sz="2400" dirty="0" smtClean="0"/>
              <a:t>The Delegated Act concentrates on results – performance fee to be based on finance actually being invested.</a:t>
            </a:r>
          </a:p>
          <a:p>
            <a:r>
              <a:rPr lang="en-GB" sz="2400" dirty="0" smtClean="0"/>
              <a:t>DA also includes aggregate </a:t>
            </a:r>
            <a:r>
              <a:rPr lang="en-GB" sz="2400" dirty="0" smtClean="0"/>
              <a:t>caps (but competitively tendered funds may exceed).</a:t>
            </a:r>
            <a:endParaRPr lang="en-GB" sz="2400" dirty="0" smtClean="0"/>
          </a:p>
          <a:p>
            <a:endParaRPr lang="en-GB" sz="20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25</a:t>
            </a:fld>
            <a:endParaRPr lang="en-GB" dirty="0"/>
          </a:p>
        </p:txBody>
      </p:sp>
    </p:spTree>
    <p:extLst>
      <p:ext uri="{BB962C8B-B14F-4D97-AF65-F5344CB8AC3E}">
        <p14:creationId xmlns:p14="http://schemas.microsoft.com/office/powerpoint/2010/main" val="67247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395536" y="1600200"/>
            <a:ext cx="8229600" cy="4709120"/>
          </a:xfrm>
        </p:spPr>
        <p:txBody>
          <a:bodyPr/>
          <a:lstStyle/>
          <a:p>
            <a:r>
              <a:rPr lang="en-GB" dirty="0" smtClean="0"/>
              <a:t>Delegated </a:t>
            </a:r>
            <a:r>
              <a:rPr lang="en-GB" dirty="0"/>
              <a:t>Act is being finalised, but covers:</a:t>
            </a:r>
          </a:p>
          <a:p>
            <a:pPr marL="0" indent="0">
              <a:buNone/>
            </a:pPr>
            <a:r>
              <a:rPr lang="en-GB" sz="2400" dirty="0" smtClean="0"/>
              <a:t>For </a:t>
            </a:r>
            <a:r>
              <a:rPr lang="en-GB" sz="2400" dirty="0"/>
              <a:t>an Equity Fund- </a:t>
            </a:r>
            <a:endParaRPr lang="en-GB" sz="2400" dirty="0" smtClean="0"/>
          </a:p>
          <a:p>
            <a:pPr marL="0" indent="0">
              <a:buNone/>
            </a:pPr>
            <a:r>
              <a:rPr lang="en-GB" sz="2400" dirty="0"/>
              <a:t>	</a:t>
            </a:r>
            <a:r>
              <a:rPr lang="en-GB" sz="2400" dirty="0" smtClean="0"/>
              <a:t>- Base </a:t>
            </a:r>
            <a:r>
              <a:rPr lang="en-GB" sz="2400" dirty="0"/>
              <a:t>fee for first two years of 2.5% which then drops </a:t>
            </a:r>
            <a:r>
              <a:rPr lang="en-GB" sz="2400" dirty="0" smtClean="0"/>
              <a:t>	to .05</a:t>
            </a:r>
            <a:r>
              <a:rPr lang="en-GB" sz="2400" dirty="0"/>
              <a:t>%)  payable until end of eligibility period</a:t>
            </a:r>
          </a:p>
          <a:p>
            <a:pPr marL="0" indent="0">
              <a:buNone/>
            </a:pPr>
            <a:r>
              <a:rPr lang="en-GB" sz="2400" dirty="0" smtClean="0"/>
              <a:t>	-Performance </a:t>
            </a:r>
            <a:r>
              <a:rPr lang="en-GB" sz="2400" dirty="0"/>
              <a:t>Based fee based upon actual </a:t>
            </a:r>
            <a:r>
              <a:rPr lang="en-GB" sz="2400" dirty="0" smtClean="0"/>
              <a:t>	investment </a:t>
            </a:r>
            <a:r>
              <a:rPr lang="en-GB" sz="2400" dirty="0"/>
              <a:t>(2.5% per annum of the programme </a:t>
            </a:r>
            <a:r>
              <a:rPr lang="en-GB" sz="2400" dirty="0" smtClean="0"/>
              <a:t>	contributions </a:t>
            </a:r>
            <a:r>
              <a:rPr lang="en-GB" sz="2400" dirty="0"/>
              <a:t>paid)</a:t>
            </a:r>
          </a:p>
          <a:p>
            <a:pPr marL="0" indent="0">
              <a:buNone/>
            </a:pPr>
            <a:r>
              <a:rPr lang="en-GB" sz="2400" dirty="0" smtClean="0"/>
              <a:t>For </a:t>
            </a:r>
            <a:r>
              <a:rPr lang="en-GB" sz="2400" dirty="0"/>
              <a:t>fund of funds </a:t>
            </a:r>
            <a:r>
              <a:rPr lang="en-GB" sz="2400" dirty="0" smtClean="0"/>
              <a:t>–</a:t>
            </a:r>
          </a:p>
          <a:p>
            <a:pPr marL="0" indent="0">
              <a:buNone/>
            </a:pPr>
            <a:r>
              <a:rPr lang="en-GB" sz="2400" dirty="0" smtClean="0"/>
              <a:t>	-</a:t>
            </a:r>
            <a:r>
              <a:rPr lang="en-GB" sz="2400" smtClean="0"/>
              <a:t>Base </a:t>
            </a:r>
            <a:r>
              <a:rPr lang="en-GB" sz="2400" smtClean="0"/>
              <a:t>fee </a:t>
            </a:r>
            <a:r>
              <a:rPr lang="en-GB" sz="2400" dirty="0"/>
              <a:t>for first </a:t>
            </a:r>
            <a:r>
              <a:rPr lang="en-GB" sz="2400" dirty="0" smtClean="0"/>
              <a:t>year </a:t>
            </a:r>
            <a:r>
              <a:rPr lang="en-GB" sz="2400" dirty="0"/>
              <a:t>of </a:t>
            </a:r>
            <a:r>
              <a:rPr lang="en-GB" sz="2400" dirty="0" smtClean="0"/>
              <a:t>3% </a:t>
            </a:r>
            <a:r>
              <a:rPr lang="en-GB" sz="2400" dirty="0"/>
              <a:t>which then drops to </a:t>
            </a:r>
            <a:r>
              <a:rPr lang="en-GB" sz="2400" dirty="0" smtClean="0"/>
              <a:t>	1% for second year and 0.5% thereafter  </a:t>
            </a:r>
          </a:p>
          <a:p>
            <a:pPr marL="0" indent="0">
              <a:buNone/>
            </a:pPr>
            <a:r>
              <a:rPr lang="en-GB" sz="2400" dirty="0"/>
              <a:t>	</a:t>
            </a:r>
            <a:r>
              <a:rPr lang="en-GB" sz="2400" dirty="0" smtClean="0"/>
              <a:t>- fee for investing downstream 0.5</a:t>
            </a:r>
            <a:r>
              <a:rPr lang="en-GB" sz="2400" dirty="0"/>
              <a:t>% per annum of the </a:t>
            </a:r>
            <a:r>
              <a:rPr lang="en-GB" sz="2400" dirty="0" smtClean="0"/>
              <a:t>	programme </a:t>
            </a:r>
            <a:r>
              <a:rPr lang="en-GB" sz="2400" dirty="0"/>
              <a:t>contributions paid</a:t>
            </a:r>
            <a:endParaRPr lang="en-GB" sz="20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26</a:t>
            </a:fld>
            <a:endParaRPr lang="en-GB" dirty="0"/>
          </a:p>
        </p:txBody>
      </p:sp>
    </p:spTree>
    <p:extLst>
      <p:ext uri="{BB962C8B-B14F-4D97-AF65-F5344CB8AC3E}">
        <p14:creationId xmlns:p14="http://schemas.microsoft.com/office/powerpoint/2010/main" val="1443233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Costs/Fees continued.</a:t>
            </a:r>
          </a:p>
          <a:p>
            <a:r>
              <a:rPr lang="en-GB" sz="2400" dirty="0" smtClean="0"/>
              <a:t>The Performance Element is to be based on:</a:t>
            </a:r>
          </a:p>
          <a:p>
            <a:pPr lvl="1"/>
            <a:r>
              <a:rPr lang="en-GB" sz="2000" dirty="0" smtClean="0"/>
              <a:t>Disbursement of ESIF</a:t>
            </a:r>
          </a:p>
          <a:p>
            <a:pPr lvl="1"/>
            <a:r>
              <a:rPr lang="en-GB" sz="2000" dirty="0" smtClean="0"/>
              <a:t>Resources returned</a:t>
            </a:r>
          </a:p>
          <a:p>
            <a:pPr lvl="1"/>
            <a:r>
              <a:rPr lang="en-GB" sz="2000" dirty="0" smtClean="0"/>
              <a:t>Quality of measures accompanying investment to maximise impact</a:t>
            </a:r>
          </a:p>
          <a:p>
            <a:pPr lvl="1"/>
            <a:r>
              <a:rPr lang="en-GB" sz="2000" dirty="0" smtClean="0"/>
              <a:t>Contribution to programme outputs and objectives</a:t>
            </a:r>
            <a:endParaRPr lang="en-GB" sz="2000" dirty="0"/>
          </a:p>
          <a:p>
            <a:endParaRPr lang="en-GB" sz="2400" dirty="0" smtClean="0"/>
          </a:p>
          <a:p>
            <a:r>
              <a:rPr lang="en-GB" sz="2400" dirty="0" smtClean="0"/>
              <a:t>PMC must be informed of the provisions related to calculating performance based fees, and must receive reports.</a:t>
            </a:r>
            <a:endParaRPr lang="en-GB" sz="24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27</a:t>
            </a:fld>
            <a:endParaRPr lang="en-GB" dirty="0"/>
          </a:p>
        </p:txBody>
      </p:sp>
    </p:spTree>
    <p:extLst>
      <p:ext uri="{BB962C8B-B14F-4D97-AF65-F5344CB8AC3E}">
        <p14:creationId xmlns:p14="http://schemas.microsoft.com/office/powerpoint/2010/main" val="202173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Costs/Fees continued.</a:t>
            </a:r>
          </a:p>
          <a:p>
            <a:r>
              <a:rPr lang="en-GB" sz="2400" dirty="0" smtClean="0"/>
              <a:t>The </a:t>
            </a:r>
            <a:r>
              <a:rPr lang="en-GB" sz="2400" dirty="0" smtClean="0"/>
              <a:t>Aggregat</a:t>
            </a:r>
            <a:r>
              <a:rPr lang="en-GB" sz="2400" dirty="0" smtClean="0"/>
              <a:t>e caps are</a:t>
            </a:r>
            <a:r>
              <a:rPr lang="en-GB" sz="2400" dirty="0" smtClean="0"/>
              <a:t>:</a:t>
            </a:r>
            <a:endParaRPr lang="en-GB" sz="2400" dirty="0" smtClean="0"/>
          </a:p>
          <a:p>
            <a:pPr lvl="1"/>
            <a:r>
              <a:rPr lang="en-GB" sz="2000" dirty="0" smtClean="0"/>
              <a:t>Fund of funds – 7% of the total amount of programme contributions paid</a:t>
            </a:r>
            <a:endParaRPr lang="en-GB" sz="2000" dirty="0" smtClean="0"/>
          </a:p>
          <a:p>
            <a:pPr lvl="1"/>
            <a:r>
              <a:rPr lang="en-GB" sz="2000" dirty="0" smtClean="0"/>
              <a:t>For Equity fund – 20% of the total amount of programme contributions paid</a:t>
            </a:r>
            <a:endParaRPr lang="en-GB" sz="2000" dirty="0" smtClean="0"/>
          </a:p>
          <a:p>
            <a:endParaRPr lang="en-GB" sz="2400" dirty="0" smtClean="0"/>
          </a:p>
          <a:p>
            <a:r>
              <a:rPr lang="en-GB" sz="2400" dirty="0" smtClean="0"/>
              <a:t>Exceptions?</a:t>
            </a:r>
          </a:p>
          <a:p>
            <a:pPr lvl="1"/>
            <a:r>
              <a:rPr lang="en-GB" sz="2000" dirty="0" smtClean="0"/>
              <a:t>Where the Fund includes majority of co-finance on MEIP basis, the management costs and fees must conform to market basis and not exceed.</a:t>
            </a:r>
          </a:p>
          <a:p>
            <a:pPr lvl="1"/>
            <a:r>
              <a:rPr lang="en-GB" sz="2000" dirty="0" smtClean="0"/>
              <a:t>Procured funds</a:t>
            </a:r>
            <a:endParaRPr lang="en-GB" sz="20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28</a:t>
            </a:fld>
            <a:endParaRPr lang="en-GB" dirty="0"/>
          </a:p>
        </p:txBody>
      </p:sp>
    </p:spTree>
    <p:extLst>
      <p:ext uri="{BB962C8B-B14F-4D97-AF65-F5344CB8AC3E}">
        <p14:creationId xmlns:p14="http://schemas.microsoft.com/office/powerpoint/2010/main" val="447307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Interest and Returns.</a:t>
            </a:r>
          </a:p>
          <a:p>
            <a:r>
              <a:rPr lang="en-GB" sz="2400" dirty="0" smtClean="0"/>
              <a:t>Article 43 (interest):</a:t>
            </a:r>
          </a:p>
          <a:p>
            <a:pPr lvl="1"/>
            <a:r>
              <a:rPr lang="en-GB" sz="2000" dirty="0" smtClean="0"/>
              <a:t>ESIF to be placed on idle funds in accordance with sound financial management principle</a:t>
            </a:r>
          </a:p>
          <a:p>
            <a:pPr lvl="1"/>
            <a:r>
              <a:rPr lang="en-GB" sz="2000" dirty="0" smtClean="0"/>
              <a:t>To be used for same purposes (investment/costs) within the same FI or, following winding up, in another FI or in other forms of support in accordance with objectives of the specific priority until the end of the eligibility period.</a:t>
            </a:r>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29</a:t>
            </a:fld>
            <a:endParaRPr lang="en-GB" dirty="0"/>
          </a:p>
        </p:txBody>
      </p:sp>
    </p:spTree>
    <p:extLst>
      <p:ext uri="{BB962C8B-B14F-4D97-AF65-F5344CB8AC3E}">
        <p14:creationId xmlns:p14="http://schemas.microsoft.com/office/powerpoint/2010/main" val="3218785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dirty="0">
                <a:latin typeface="Arial" charset="0"/>
                <a:cs typeface="Arial" charset="0"/>
              </a:rPr>
              <a:t>ESIF Financial Instruments</a:t>
            </a:r>
            <a:br>
              <a:rPr lang="fr-FR" dirty="0">
                <a:latin typeface="Arial" charset="0"/>
                <a:cs typeface="Arial" charset="0"/>
              </a:rPr>
            </a:br>
            <a:r>
              <a:rPr lang="fr-FR" dirty="0">
                <a:latin typeface="Arial" charset="0"/>
                <a:cs typeface="Arial" charset="0"/>
              </a:rPr>
              <a:t>14-20 Programme</a:t>
            </a:r>
            <a:endParaRPr lang="en-GB" sz="3200" b="0" dirty="0" smtClean="0">
              <a:latin typeface="Arial" charset="0"/>
              <a:cs typeface="Arial" charset="0"/>
            </a:endParaRPr>
          </a:p>
        </p:txBody>
      </p:sp>
      <p:sp>
        <p:nvSpPr>
          <p:cNvPr id="28675" name="Content Placeholder 2"/>
          <p:cNvSpPr>
            <a:spLocks noGrp="1"/>
          </p:cNvSpPr>
          <p:nvPr>
            <p:ph idx="4294967295"/>
          </p:nvPr>
        </p:nvSpPr>
        <p:spPr/>
        <p:txBody>
          <a:bodyPr/>
          <a:lstStyle/>
          <a:p>
            <a:pPr eaLnBrk="1" hangingPunct="1"/>
            <a:r>
              <a:rPr lang="en-GB" dirty="0" smtClean="0">
                <a:latin typeface="Arial" charset="0"/>
                <a:cs typeface="Arial" charset="0"/>
              </a:rPr>
              <a:t>Looking back: Experience from past programme</a:t>
            </a:r>
          </a:p>
          <a:p>
            <a:pPr lvl="1"/>
            <a:endParaRPr lang="en-GB" dirty="0" smtClean="0">
              <a:latin typeface="Arial" charset="0"/>
              <a:cs typeface="Arial" charset="0"/>
            </a:endParaRPr>
          </a:p>
          <a:p>
            <a:pPr lvl="1"/>
            <a:r>
              <a:rPr lang="en-GB" dirty="0" smtClean="0">
                <a:latin typeface="Arial" charset="0"/>
                <a:cs typeface="Arial" charset="0"/>
              </a:rPr>
              <a:t>Themes to be explored:</a:t>
            </a:r>
          </a:p>
          <a:p>
            <a:pPr lvl="2"/>
            <a:r>
              <a:rPr lang="en-GB" sz="2400" dirty="0" smtClean="0">
                <a:latin typeface="Arial" charset="0"/>
                <a:cs typeface="Arial" charset="0"/>
              </a:rPr>
              <a:t>Ex ante assessment and Scope</a:t>
            </a:r>
          </a:p>
          <a:p>
            <a:pPr lvl="2"/>
            <a:r>
              <a:rPr lang="en-GB" sz="2400" dirty="0" smtClean="0">
                <a:latin typeface="Arial" charset="0"/>
                <a:cs typeface="Arial" charset="0"/>
              </a:rPr>
              <a:t>Selection and implementation, including legal documentary requirements</a:t>
            </a:r>
          </a:p>
          <a:p>
            <a:pPr lvl="2"/>
            <a:r>
              <a:rPr lang="en-GB" sz="2400" dirty="0">
                <a:latin typeface="Arial" charset="0"/>
                <a:cs typeface="Arial" charset="0"/>
              </a:rPr>
              <a:t>Co-finance or co-investment</a:t>
            </a:r>
          </a:p>
          <a:p>
            <a:pPr lvl="2"/>
            <a:r>
              <a:rPr lang="en-GB" sz="2400" dirty="0" smtClean="0">
                <a:latin typeface="Arial" charset="0"/>
                <a:cs typeface="Arial" charset="0"/>
              </a:rPr>
              <a:t>Costs/fees</a:t>
            </a:r>
          </a:p>
          <a:p>
            <a:pPr lvl="2"/>
            <a:r>
              <a:rPr lang="en-GB" sz="2400" dirty="0">
                <a:latin typeface="Arial" charset="0"/>
                <a:cs typeface="Arial" charset="0"/>
              </a:rPr>
              <a:t>I</a:t>
            </a:r>
            <a:r>
              <a:rPr lang="en-GB" sz="2400" dirty="0" smtClean="0">
                <a:latin typeface="Arial" charset="0"/>
                <a:cs typeface="Arial" charset="0"/>
              </a:rPr>
              <a:t>nterest and returns</a:t>
            </a:r>
          </a:p>
          <a:p>
            <a:pPr lvl="1"/>
            <a:endParaRPr lang="en-GB" dirty="0" smtClean="0">
              <a:latin typeface="Arial" charset="0"/>
              <a:cs typeface="Arial" charset="0"/>
            </a:endParaRPr>
          </a:p>
          <a:p>
            <a:pPr lvl="1"/>
            <a:endParaRPr lang="en-GB" dirty="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59B0E7D-D104-4A8B-8C92-87C9742E9BD3}"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3</a:t>
            </a:fld>
            <a:endParaRPr lang="en-GB" sz="1000"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Interest and Returns.</a:t>
            </a:r>
          </a:p>
          <a:p>
            <a:r>
              <a:rPr lang="en-GB" sz="2400" dirty="0" smtClean="0"/>
              <a:t>For Returns, the legislation now differentiates what has to happen during programme period and post:</a:t>
            </a:r>
          </a:p>
          <a:p>
            <a:r>
              <a:rPr lang="en-GB" sz="2400" dirty="0" smtClean="0"/>
              <a:t>Article 44 CPR (During):</a:t>
            </a:r>
          </a:p>
          <a:p>
            <a:pPr lvl="1"/>
            <a:r>
              <a:rPr lang="en-GB" sz="2000" dirty="0" smtClean="0"/>
              <a:t>Further investment through same or another FI</a:t>
            </a:r>
          </a:p>
          <a:p>
            <a:pPr lvl="1"/>
            <a:r>
              <a:rPr lang="en-GB" sz="2000" dirty="0" smtClean="0"/>
              <a:t>If applicable, preferential remuneration of </a:t>
            </a:r>
            <a:r>
              <a:rPr lang="en-GB" sz="2000" dirty="0" err="1" smtClean="0"/>
              <a:t>cofinance</a:t>
            </a:r>
            <a:endParaRPr lang="en-GB" sz="2000" dirty="0" smtClean="0"/>
          </a:p>
          <a:p>
            <a:pPr lvl="1"/>
            <a:r>
              <a:rPr lang="en-GB" sz="2000" dirty="0" smtClean="0"/>
              <a:t>Reimbursement of costs/fees</a:t>
            </a:r>
          </a:p>
          <a:p>
            <a:pPr lvl="1"/>
            <a:r>
              <a:rPr lang="en-GB" sz="2000" dirty="0" smtClean="0"/>
              <a:t>Contribution to programme outputs and objectives</a:t>
            </a:r>
            <a:endParaRPr lang="en-GB" sz="2000" dirty="0"/>
          </a:p>
          <a:p>
            <a:r>
              <a:rPr lang="en-GB" sz="2400" dirty="0" smtClean="0"/>
              <a:t>Article 45 (Post)</a:t>
            </a:r>
          </a:p>
          <a:p>
            <a:pPr lvl="1"/>
            <a:r>
              <a:rPr lang="en-GB" sz="2000" dirty="0"/>
              <a:t>Further investment through same or another </a:t>
            </a:r>
            <a:r>
              <a:rPr lang="en-GB" sz="2000" dirty="0" smtClean="0"/>
              <a:t>FI</a:t>
            </a:r>
          </a:p>
          <a:p>
            <a:pPr lvl="1"/>
            <a:r>
              <a:rPr lang="en-GB" sz="2000" dirty="0" smtClean="0"/>
              <a:t>Recycle for at least 8 years in line with original aims or the aims of programme provided still demonstrable market need.  </a:t>
            </a:r>
            <a:endParaRPr lang="en-GB" sz="20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30</a:t>
            </a:fld>
            <a:endParaRPr lang="en-GB" dirty="0"/>
          </a:p>
        </p:txBody>
      </p:sp>
    </p:spTree>
    <p:extLst>
      <p:ext uri="{BB962C8B-B14F-4D97-AF65-F5344CB8AC3E}">
        <p14:creationId xmlns:p14="http://schemas.microsoft.com/office/powerpoint/2010/main" val="1334438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ESIF Financial Instruments</a:t>
            </a:r>
            <a:br>
              <a:rPr lang="fr-FR" dirty="0"/>
            </a:br>
            <a:r>
              <a:rPr lang="fr-FR" dirty="0"/>
              <a:t>14-20 </a:t>
            </a:r>
            <a:r>
              <a:rPr lang="fr-FR" dirty="0" smtClean="0"/>
              <a:t>Programme – The New </a:t>
            </a:r>
            <a:r>
              <a:rPr lang="fr-FR" dirty="0" err="1" smtClean="0"/>
              <a:t>Regime</a:t>
            </a:r>
            <a:endParaRPr lang="en-GB" dirty="0"/>
          </a:p>
        </p:txBody>
      </p:sp>
      <p:sp>
        <p:nvSpPr>
          <p:cNvPr id="3" name="Content Placeholder 2"/>
          <p:cNvSpPr>
            <a:spLocks noGrp="1"/>
          </p:cNvSpPr>
          <p:nvPr>
            <p:ph idx="1"/>
          </p:nvPr>
        </p:nvSpPr>
        <p:spPr>
          <a:xfrm>
            <a:off x="457200" y="1600200"/>
            <a:ext cx="8229600" cy="4709120"/>
          </a:xfrm>
        </p:spPr>
        <p:txBody>
          <a:bodyPr/>
          <a:lstStyle/>
          <a:p>
            <a:r>
              <a:rPr lang="en-GB" b="1" dirty="0" smtClean="0"/>
              <a:t>Thanks for listening</a:t>
            </a:r>
          </a:p>
          <a:p>
            <a:endParaRPr lang="en-GB" b="1" dirty="0" smtClean="0"/>
          </a:p>
          <a:p>
            <a:r>
              <a:rPr lang="en-GB" sz="2000" b="1" dirty="0" smtClean="0"/>
              <a:t>Any questions?</a:t>
            </a:r>
            <a:endParaRPr lang="en-GB" sz="2000" dirty="0"/>
          </a:p>
        </p:txBody>
      </p:sp>
      <p:sp>
        <p:nvSpPr>
          <p:cNvPr id="4" name="Slide Number Placeholder 3"/>
          <p:cNvSpPr>
            <a:spLocks noGrp="1"/>
          </p:cNvSpPr>
          <p:nvPr>
            <p:ph type="sldNum" sz="quarter" idx="10"/>
          </p:nvPr>
        </p:nvSpPr>
        <p:spPr/>
        <p:txBody>
          <a:bodyPr/>
          <a:lstStyle/>
          <a:p>
            <a:pPr>
              <a:defRPr/>
            </a:pPr>
            <a:fld id="{82A1A730-6B55-4384-A2DD-CF077E033D2D}" type="slidenum">
              <a:rPr lang="en-GB" smtClean="0"/>
              <a:pPr>
                <a:defRPr/>
              </a:pPr>
              <a:t>31</a:t>
            </a:fld>
            <a:endParaRPr lang="en-GB" dirty="0"/>
          </a:p>
        </p:txBody>
      </p:sp>
    </p:spTree>
    <p:extLst>
      <p:ext uri="{BB962C8B-B14F-4D97-AF65-F5344CB8AC3E}">
        <p14:creationId xmlns:p14="http://schemas.microsoft.com/office/powerpoint/2010/main" val="4196168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dirty="0">
                <a:latin typeface="Arial" charset="0"/>
                <a:cs typeface="Arial" charset="0"/>
              </a:rPr>
              <a:t>ESIF Financial Instruments</a:t>
            </a:r>
            <a:br>
              <a:rPr lang="fr-FR" dirty="0">
                <a:latin typeface="Arial" charset="0"/>
                <a:cs typeface="Arial" charset="0"/>
              </a:rPr>
            </a:br>
            <a:r>
              <a:rPr lang="fr-FR" dirty="0">
                <a:latin typeface="Arial" charset="0"/>
                <a:cs typeface="Arial" charset="0"/>
              </a:rPr>
              <a:t>14-20 Programme</a:t>
            </a:r>
            <a:endParaRPr lang="en-GB" sz="3200" b="0" dirty="0" smtClean="0">
              <a:latin typeface="Arial" charset="0"/>
              <a:cs typeface="Arial" charset="0"/>
            </a:endParaRPr>
          </a:p>
        </p:txBody>
      </p:sp>
      <p:sp>
        <p:nvSpPr>
          <p:cNvPr id="28675" name="Content Placeholder 2"/>
          <p:cNvSpPr>
            <a:spLocks noGrp="1"/>
          </p:cNvSpPr>
          <p:nvPr>
            <p:ph idx="4294967295"/>
          </p:nvPr>
        </p:nvSpPr>
        <p:spPr>
          <a:xfrm>
            <a:off x="457200" y="1600200"/>
            <a:ext cx="8229600" cy="5121275"/>
          </a:xfrm>
        </p:spPr>
        <p:txBody>
          <a:bodyPr/>
          <a:lstStyle/>
          <a:p>
            <a:pPr eaLnBrk="1" hangingPunct="1"/>
            <a:r>
              <a:rPr lang="en-GB" b="1" dirty="0" smtClean="0">
                <a:latin typeface="Arial" charset="0"/>
                <a:cs typeface="Arial" charset="0"/>
              </a:rPr>
              <a:t>Experience from 2007-13 – EAA/Scope</a:t>
            </a:r>
          </a:p>
          <a:p>
            <a:pPr marL="457200" lvl="1" indent="0">
              <a:buNone/>
            </a:pPr>
            <a:endParaRPr lang="en-GB" dirty="0" smtClean="0">
              <a:latin typeface="Arial" charset="0"/>
              <a:cs typeface="Arial" charset="0"/>
            </a:endParaRPr>
          </a:p>
          <a:p>
            <a:pPr marL="457200" lvl="1" indent="0">
              <a:buNone/>
            </a:pPr>
            <a:endParaRPr lang="en-GB" dirty="0" smtClean="0">
              <a:latin typeface="Arial" charset="0"/>
              <a:cs typeface="Arial" charset="0"/>
            </a:endParaRPr>
          </a:p>
          <a:p>
            <a:pPr lvl="1"/>
            <a:r>
              <a:rPr lang="en-GB" dirty="0">
                <a:latin typeface="Arial" charset="0"/>
                <a:cs typeface="Arial" charset="0"/>
              </a:rPr>
              <a:t>Art. 44 of the General Regulation (as </a:t>
            </a:r>
            <a:r>
              <a:rPr lang="en-GB" dirty="0" smtClean="0">
                <a:latin typeface="Arial" charset="0"/>
                <a:cs typeface="Arial" charset="0"/>
              </a:rPr>
              <a:t>amended) provided for 3 ‘types’ of instrument (SME funds, urban development funds, energy efficiency funds); and</a:t>
            </a:r>
          </a:p>
          <a:p>
            <a:pPr lvl="1"/>
            <a:endParaRPr lang="en-GB" dirty="0" smtClean="0">
              <a:latin typeface="Arial" charset="0"/>
              <a:cs typeface="Arial" charset="0"/>
            </a:endParaRPr>
          </a:p>
          <a:p>
            <a:pPr lvl="1"/>
            <a:r>
              <a:rPr lang="en-GB" dirty="0" smtClean="0">
                <a:latin typeface="Arial" charset="0"/>
                <a:cs typeface="Arial" charset="0"/>
              </a:rPr>
              <a:t>The Rules required PMC to be consulted on selection criteria, and OP to include for financial engineering measures, but whilst the EIF/EIB had a funding gap analysis for JEREMIE/JESSICA, there was no specific requirement for an Ex Ante Assessment (EAA).</a:t>
            </a:r>
            <a:endParaRPr lang="en-GB" dirty="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59B0E7D-D104-4A8B-8C92-87C9742E9BD3}"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4</a:t>
            </a:fld>
            <a:endParaRPr lang="en-GB" sz="10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093732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dirty="0">
                <a:latin typeface="Arial" charset="0"/>
                <a:cs typeface="Arial" charset="0"/>
              </a:rPr>
              <a:t>ESIF Financial Instruments</a:t>
            </a:r>
            <a:br>
              <a:rPr lang="fr-FR" dirty="0">
                <a:latin typeface="Arial" charset="0"/>
                <a:cs typeface="Arial" charset="0"/>
              </a:rPr>
            </a:br>
            <a:r>
              <a:rPr lang="fr-FR" dirty="0" err="1" smtClean="0">
                <a:latin typeface="Arial" charset="0"/>
                <a:cs typeface="Arial" charset="0"/>
              </a:rPr>
              <a:t>Experience</a:t>
            </a:r>
            <a:r>
              <a:rPr lang="fr-FR" dirty="0" smtClean="0">
                <a:latin typeface="Arial" charset="0"/>
                <a:cs typeface="Arial" charset="0"/>
              </a:rPr>
              <a:t> </a:t>
            </a:r>
            <a:r>
              <a:rPr lang="fr-FR" dirty="0" err="1">
                <a:latin typeface="Arial" charset="0"/>
                <a:cs typeface="Arial" charset="0"/>
              </a:rPr>
              <a:t>from</a:t>
            </a:r>
            <a:r>
              <a:rPr lang="fr-FR" dirty="0">
                <a:latin typeface="Arial" charset="0"/>
                <a:cs typeface="Arial" charset="0"/>
              </a:rPr>
              <a:t> </a:t>
            </a:r>
            <a:r>
              <a:rPr lang="fr-FR" dirty="0" err="1">
                <a:latin typeface="Arial" charset="0"/>
                <a:cs typeface="Arial" charset="0"/>
              </a:rPr>
              <a:t>past</a:t>
            </a:r>
            <a:r>
              <a:rPr lang="fr-FR" dirty="0">
                <a:latin typeface="Arial" charset="0"/>
                <a:cs typeface="Arial" charset="0"/>
              </a:rPr>
              <a:t> programme</a:t>
            </a:r>
            <a:br>
              <a:rPr lang="fr-FR" dirty="0">
                <a:latin typeface="Arial" charset="0"/>
                <a:cs typeface="Arial" charset="0"/>
              </a:rPr>
            </a:br>
            <a:endParaRPr lang="en-GB" sz="3200" b="0" dirty="0" smtClean="0">
              <a:latin typeface="Arial" charset="0"/>
              <a:cs typeface="Arial" charset="0"/>
            </a:endParaRPr>
          </a:p>
        </p:txBody>
      </p:sp>
      <p:sp>
        <p:nvSpPr>
          <p:cNvPr id="27651" name="Content Placeholder 2"/>
          <p:cNvSpPr>
            <a:spLocks noGrp="1"/>
          </p:cNvSpPr>
          <p:nvPr>
            <p:ph idx="4294967295"/>
          </p:nvPr>
        </p:nvSpPr>
        <p:spPr>
          <a:xfrm>
            <a:off x="457200" y="1412776"/>
            <a:ext cx="8363272" cy="5308699"/>
          </a:xfrm>
        </p:spPr>
        <p:txBody>
          <a:bodyPr/>
          <a:lstStyle/>
          <a:p>
            <a:pPr marL="0" indent="0" eaLnBrk="1" hangingPunct="1">
              <a:buNone/>
            </a:pPr>
            <a:r>
              <a:rPr lang="en-GB" b="1" dirty="0">
                <a:latin typeface="Arial" charset="0"/>
                <a:cs typeface="Arial" charset="0"/>
              </a:rPr>
              <a:t>Experience from 2007-13 – </a:t>
            </a:r>
            <a:r>
              <a:rPr lang="en-GB" b="1" dirty="0" smtClean="0">
                <a:latin typeface="Arial" charset="0"/>
                <a:cs typeface="Arial" charset="0"/>
              </a:rPr>
              <a:t>Selection</a:t>
            </a:r>
            <a:endParaRPr lang="en-GB" b="1" dirty="0">
              <a:latin typeface="Arial" charset="0"/>
              <a:cs typeface="Arial" charset="0"/>
            </a:endParaRPr>
          </a:p>
          <a:p>
            <a:pPr eaLnBrk="1" hangingPunct="1"/>
            <a:r>
              <a:rPr lang="en-GB" sz="2400" dirty="0">
                <a:latin typeface="Arial" charset="0"/>
                <a:cs typeface="Arial" charset="0"/>
              </a:rPr>
              <a:t>Art. 44 of the General Regulation (as </a:t>
            </a:r>
            <a:r>
              <a:rPr lang="en-GB" sz="2400" dirty="0" smtClean="0">
                <a:latin typeface="Arial" charset="0"/>
                <a:cs typeface="Arial" charset="0"/>
              </a:rPr>
              <a:t>amended) provided </a:t>
            </a:r>
            <a:r>
              <a:rPr lang="en-GB" sz="2400" dirty="0">
                <a:latin typeface="Arial" charset="0"/>
                <a:cs typeface="Arial" charset="0"/>
              </a:rPr>
              <a:t>that a </a:t>
            </a:r>
            <a:r>
              <a:rPr lang="en-GB" sz="2400" dirty="0" smtClean="0">
                <a:latin typeface="Arial" charset="0"/>
                <a:cs typeface="Arial" charset="0"/>
              </a:rPr>
              <a:t>Holding Fund </a:t>
            </a:r>
            <a:r>
              <a:rPr lang="en-GB" sz="2400" dirty="0">
                <a:latin typeface="Arial" charset="0"/>
                <a:cs typeface="Arial" charset="0"/>
              </a:rPr>
              <a:t>could be implemented in one of three ways:</a:t>
            </a:r>
          </a:p>
          <a:p>
            <a:pPr lvl="1" eaLnBrk="1" hangingPunct="1"/>
            <a:r>
              <a:rPr lang="en-GB" sz="2000" dirty="0">
                <a:latin typeface="Arial" charset="0"/>
                <a:cs typeface="Arial" charset="0"/>
              </a:rPr>
              <a:t>Award of a publically procured contract</a:t>
            </a:r>
          </a:p>
          <a:p>
            <a:pPr lvl="1" eaLnBrk="1" hangingPunct="1"/>
            <a:r>
              <a:rPr lang="en-GB" sz="2000" dirty="0">
                <a:latin typeface="Arial" charset="0"/>
                <a:cs typeface="Arial" charset="0"/>
              </a:rPr>
              <a:t>(Where not subject to procurement) - Award of a grant provided in accordance with a national law compatible with the Treaty;</a:t>
            </a:r>
          </a:p>
          <a:p>
            <a:pPr lvl="1" eaLnBrk="1" hangingPunct="1"/>
            <a:r>
              <a:rPr lang="en-GB" sz="2000" dirty="0">
                <a:latin typeface="Arial" charset="0"/>
                <a:cs typeface="Arial" charset="0"/>
              </a:rPr>
              <a:t>Award of a contract direct to </a:t>
            </a:r>
            <a:r>
              <a:rPr lang="en-GB" sz="2000" dirty="0" smtClean="0">
                <a:latin typeface="Arial" charset="0"/>
                <a:cs typeface="Arial" charset="0"/>
              </a:rPr>
              <a:t>EIB/EIF</a:t>
            </a:r>
          </a:p>
          <a:p>
            <a:pPr lvl="1" eaLnBrk="1" hangingPunct="1"/>
            <a:endParaRPr lang="en-GB" sz="2000" dirty="0">
              <a:latin typeface="Arial" charset="0"/>
              <a:cs typeface="Arial" charset="0"/>
            </a:endParaRPr>
          </a:p>
          <a:p>
            <a:pPr eaLnBrk="1" hangingPunct="1"/>
            <a:r>
              <a:rPr lang="en-GB" sz="2400" dirty="0" smtClean="0">
                <a:latin typeface="Arial" charset="0"/>
                <a:cs typeface="Arial" charset="0"/>
              </a:rPr>
              <a:t>Where  no Holding Fund, </a:t>
            </a:r>
            <a:r>
              <a:rPr lang="en-GB" sz="2400" dirty="0">
                <a:latin typeface="Arial" charset="0"/>
                <a:cs typeface="Arial" charset="0"/>
              </a:rPr>
              <a:t>the </a:t>
            </a:r>
            <a:r>
              <a:rPr lang="en-GB" sz="2400" dirty="0" smtClean="0">
                <a:latin typeface="Arial" charset="0"/>
                <a:cs typeface="Arial" charset="0"/>
              </a:rPr>
              <a:t>2007-13 Regulations did </a:t>
            </a:r>
            <a:r>
              <a:rPr lang="en-GB" sz="2400" dirty="0">
                <a:latin typeface="Arial" charset="0"/>
                <a:cs typeface="Arial" charset="0"/>
              </a:rPr>
              <a:t>not set specific </a:t>
            </a:r>
            <a:r>
              <a:rPr lang="en-GB" sz="2400" dirty="0" smtClean="0">
                <a:latin typeface="Arial" charset="0"/>
                <a:cs typeface="Arial" charset="0"/>
              </a:rPr>
              <a:t>provisions in terms of </a:t>
            </a:r>
            <a:r>
              <a:rPr lang="en-GB" sz="2400" dirty="0">
                <a:latin typeface="Arial" charset="0"/>
                <a:cs typeface="Arial" charset="0"/>
              </a:rPr>
              <a:t>selecting </a:t>
            </a:r>
            <a:r>
              <a:rPr lang="en-GB" sz="2400" dirty="0" smtClean="0">
                <a:latin typeface="Arial" charset="0"/>
                <a:cs typeface="Arial" charset="0"/>
              </a:rPr>
              <a:t>financial intermediaries or their legal structure; MA </a:t>
            </a:r>
            <a:r>
              <a:rPr lang="en-GB" sz="2400" dirty="0">
                <a:latin typeface="Arial" charset="0"/>
                <a:cs typeface="Arial" charset="0"/>
              </a:rPr>
              <a:t>had to assess whether contributing to an FEI as a procurement or a grant</a:t>
            </a:r>
            <a:r>
              <a:rPr lang="en-GB" sz="2400" dirty="0" smtClean="0">
                <a:latin typeface="Arial" charset="0"/>
                <a:cs typeface="Arial" charset="0"/>
              </a:rPr>
              <a:t>. </a:t>
            </a:r>
            <a:endParaRPr lang="en-US" sz="2000" dirty="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652A6C-F0EB-4057-B8AA-28ADAD046588}"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5</a:t>
            </a:fld>
            <a:endParaRPr lang="en-GB" sz="1000"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dirty="0">
                <a:latin typeface="Arial" charset="0"/>
                <a:cs typeface="Arial" charset="0"/>
              </a:rPr>
              <a:t>ESIF Financial Instruments</a:t>
            </a:r>
            <a:br>
              <a:rPr lang="fr-FR" dirty="0">
                <a:latin typeface="Arial" charset="0"/>
                <a:cs typeface="Arial" charset="0"/>
              </a:rPr>
            </a:br>
            <a:r>
              <a:rPr lang="fr-FR" dirty="0" err="1" smtClean="0">
                <a:latin typeface="Arial" charset="0"/>
                <a:cs typeface="Arial" charset="0"/>
              </a:rPr>
              <a:t>Experience</a:t>
            </a:r>
            <a:r>
              <a:rPr lang="fr-FR" dirty="0" smtClean="0">
                <a:latin typeface="Arial" charset="0"/>
                <a:cs typeface="Arial" charset="0"/>
              </a:rPr>
              <a:t> </a:t>
            </a:r>
            <a:r>
              <a:rPr lang="fr-FR" dirty="0" err="1">
                <a:latin typeface="Arial" charset="0"/>
                <a:cs typeface="Arial" charset="0"/>
              </a:rPr>
              <a:t>from</a:t>
            </a:r>
            <a:r>
              <a:rPr lang="fr-FR" dirty="0">
                <a:latin typeface="Arial" charset="0"/>
                <a:cs typeface="Arial" charset="0"/>
              </a:rPr>
              <a:t> </a:t>
            </a:r>
            <a:r>
              <a:rPr lang="fr-FR" dirty="0" err="1">
                <a:latin typeface="Arial" charset="0"/>
                <a:cs typeface="Arial" charset="0"/>
              </a:rPr>
              <a:t>past</a:t>
            </a:r>
            <a:r>
              <a:rPr lang="fr-FR" dirty="0">
                <a:latin typeface="Arial" charset="0"/>
                <a:cs typeface="Arial" charset="0"/>
              </a:rPr>
              <a:t> programme</a:t>
            </a:r>
            <a:br>
              <a:rPr lang="fr-FR" dirty="0">
                <a:latin typeface="Arial" charset="0"/>
                <a:cs typeface="Arial" charset="0"/>
              </a:rPr>
            </a:br>
            <a:endParaRPr lang="en-GB" sz="3200" b="0" dirty="0" smtClean="0">
              <a:latin typeface="Arial" charset="0"/>
              <a:cs typeface="Arial" charset="0"/>
            </a:endParaRPr>
          </a:p>
        </p:txBody>
      </p:sp>
      <p:sp>
        <p:nvSpPr>
          <p:cNvPr id="27651" name="Content Placeholder 2"/>
          <p:cNvSpPr>
            <a:spLocks noGrp="1"/>
          </p:cNvSpPr>
          <p:nvPr>
            <p:ph idx="4294967295"/>
          </p:nvPr>
        </p:nvSpPr>
        <p:spPr>
          <a:xfrm>
            <a:off x="781050" y="1412875"/>
            <a:ext cx="8362950" cy="5308600"/>
          </a:xfrm>
        </p:spPr>
        <p:txBody>
          <a:bodyPr/>
          <a:lstStyle/>
          <a:p>
            <a:pPr marL="0" indent="0" eaLnBrk="1" hangingPunct="1">
              <a:buNone/>
            </a:pPr>
            <a:r>
              <a:rPr lang="en-GB" b="1" dirty="0">
                <a:latin typeface="Arial" charset="0"/>
                <a:cs typeface="Arial" charset="0"/>
              </a:rPr>
              <a:t>Experience from 2007-13 – </a:t>
            </a:r>
            <a:r>
              <a:rPr lang="en-GB" b="1" dirty="0" smtClean="0">
                <a:latin typeface="Arial" charset="0"/>
                <a:cs typeface="Arial" charset="0"/>
              </a:rPr>
              <a:t>Implementation</a:t>
            </a:r>
          </a:p>
          <a:p>
            <a:pPr marL="0" indent="0" eaLnBrk="1" hangingPunct="1">
              <a:buNone/>
            </a:pPr>
            <a:endParaRPr lang="en-GB" sz="2400" b="1" dirty="0">
              <a:latin typeface="Arial" charset="0"/>
              <a:cs typeface="Arial" charset="0"/>
            </a:endParaRPr>
          </a:p>
          <a:p>
            <a:pPr eaLnBrk="1" hangingPunct="1"/>
            <a:r>
              <a:rPr lang="en-GB" sz="2400" dirty="0">
                <a:latin typeface="Arial" charset="0"/>
                <a:cs typeface="Arial" charset="0"/>
              </a:rPr>
              <a:t>Art 43 of the Implementing Regulation: </a:t>
            </a:r>
          </a:p>
          <a:p>
            <a:pPr lvl="1" eaLnBrk="1" hangingPunct="1"/>
            <a:r>
              <a:rPr lang="en-GB" sz="2000" dirty="0">
                <a:latin typeface="Arial" charset="0"/>
                <a:cs typeface="Arial" charset="0"/>
              </a:rPr>
              <a:t>Requirement for independence/separate block of finance, no shareholding/partnership for Commission</a:t>
            </a:r>
          </a:p>
          <a:p>
            <a:pPr lvl="1" eaLnBrk="1" hangingPunct="1"/>
            <a:r>
              <a:rPr lang="en-GB" sz="2000" dirty="0" smtClean="0">
                <a:latin typeface="Arial" charset="0"/>
                <a:cs typeface="Arial" charset="0"/>
              </a:rPr>
              <a:t>Requirement for Fund to submit a Business </a:t>
            </a:r>
            <a:r>
              <a:rPr lang="en-GB" sz="2000" dirty="0">
                <a:latin typeface="Arial" charset="0"/>
                <a:cs typeface="Arial" charset="0"/>
              </a:rPr>
              <a:t>case </a:t>
            </a:r>
          </a:p>
          <a:p>
            <a:pPr lvl="1" eaLnBrk="1" hangingPunct="1"/>
            <a:r>
              <a:rPr lang="en-GB" sz="2000" dirty="0" smtClean="0">
                <a:latin typeface="Arial" charset="0"/>
                <a:cs typeface="Arial" charset="0"/>
              </a:rPr>
              <a:t>Requirement for a Funding agreement covering certain key terms</a:t>
            </a:r>
          </a:p>
          <a:p>
            <a:pPr marL="457200" lvl="1" indent="0" eaLnBrk="1" hangingPunct="1">
              <a:buNone/>
            </a:pPr>
            <a:endParaRPr lang="en-GB" b="1" dirty="0">
              <a:latin typeface="Arial" charset="0"/>
              <a:cs typeface="Arial" charset="0"/>
            </a:endParaRPr>
          </a:p>
          <a:p>
            <a:pPr lvl="1" eaLnBrk="1" hangingPunct="1">
              <a:buFont typeface="Arial" pitchFamily="34" charset="0"/>
              <a:buChar char="•"/>
            </a:pPr>
            <a:endParaRPr lang="en-GB" sz="2000" i="1" dirty="0" smtClean="0">
              <a:latin typeface="Arial" charset="0"/>
              <a:cs typeface="Arial" charset="0"/>
            </a:endParaRPr>
          </a:p>
          <a:p>
            <a:pPr lvl="1" eaLnBrk="1" hangingPunct="1">
              <a:buFont typeface="Arial" pitchFamily="34" charset="0"/>
              <a:buChar char="•"/>
            </a:pPr>
            <a:r>
              <a:rPr lang="en-GB" sz="2000" i="1" dirty="0" smtClean="0">
                <a:latin typeface="Arial" charset="0"/>
                <a:cs typeface="Arial" charset="0"/>
              </a:rPr>
              <a:t>COCOF </a:t>
            </a:r>
            <a:r>
              <a:rPr lang="en-GB" sz="2000" i="1" dirty="0">
                <a:latin typeface="Arial" charset="0"/>
                <a:cs typeface="Arial" charset="0"/>
              </a:rPr>
              <a:t>Guidance Note </a:t>
            </a:r>
            <a:r>
              <a:rPr lang="en-GB" sz="2000" i="1" dirty="0" err="1">
                <a:latin typeface="Arial" charset="0"/>
                <a:cs typeface="Arial" charset="0"/>
              </a:rPr>
              <a:t>para</a:t>
            </a:r>
            <a:r>
              <a:rPr lang="en-GB" sz="2000" i="1" dirty="0">
                <a:latin typeface="Arial" charset="0"/>
                <a:cs typeface="Arial" charset="0"/>
              </a:rPr>
              <a:t> 2.4.4 and 2.5.5 included other items to be covered in the funding agreement: Interest, returns, audit requirements, fees/costs</a:t>
            </a:r>
          </a:p>
          <a:p>
            <a:pPr lvl="1" eaLnBrk="1" hangingPunct="1"/>
            <a:endParaRPr lang="en-US" sz="2000" dirty="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652A6C-F0EB-4057-B8AA-28ADAD046588}"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6</a:t>
            </a:fld>
            <a:endParaRPr lang="en-GB" sz="10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972800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sz="4000" dirty="0">
                <a:latin typeface="Arial" charset="0"/>
                <a:cs typeface="Arial" charset="0"/>
              </a:rPr>
              <a:t>ESIF Financial Instruments</a:t>
            </a:r>
            <a:br>
              <a:rPr lang="fr-FR" sz="4000" dirty="0">
                <a:latin typeface="Arial" charset="0"/>
                <a:cs typeface="Arial" charset="0"/>
              </a:rPr>
            </a:br>
            <a:r>
              <a:rPr lang="en-GB" sz="4000" dirty="0">
                <a:latin typeface="Arial" charset="0"/>
                <a:cs typeface="Arial" charset="0"/>
              </a:rPr>
              <a:t>Experience from past programme</a:t>
            </a:r>
          </a:p>
        </p:txBody>
      </p:sp>
      <p:sp>
        <p:nvSpPr>
          <p:cNvPr id="36867" name="Content Placeholder 2"/>
          <p:cNvSpPr>
            <a:spLocks noGrp="1"/>
          </p:cNvSpPr>
          <p:nvPr>
            <p:ph idx="4294967295"/>
          </p:nvPr>
        </p:nvSpPr>
        <p:spPr>
          <a:xfrm>
            <a:off x="457200" y="1600200"/>
            <a:ext cx="8229600" cy="5121275"/>
          </a:xfrm>
        </p:spPr>
        <p:txBody>
          <a:bodyPr/>
          <a:lstStyle/>
          <a:p>
            <a:pPr marL="188913" lvl="0" indent="-188913">
              <a:lnSpc>
                <a:spcPct val="90000"/>
              </a:lnSpc>
              <a:spcBef>
                <a:spcPct val="50000"/>
              </a:spcBef>
              <a:buClr>
                <a:srgbClr val="902147"/>
              </a:buClr>
              <a:buFontTx/>
              <a:buChar char="•"/>
            </a:pPr>
            <a:r>
              <a:rPr lang="en-GB" sz="2000" b="1" kern="0" dirty="0">
                <a:latin typeface="Arial"/>
                <a:cs typeface="+mn-cs"/>
              </a:rPr>
              <a:t>All FEIs (with or without a HF) </a:t>
            </a:r>
            <a:r>
              <a:rPr lang="en-GB" sz="2000" b="1" kern="0" dirty="0" smtClean="0">
                <a:latin typeface="Arial"/>
                <a:cs typeface="+mn-cs"/>
              </a:rPr>
              <a:t>required to </a:t>
            </a:r>
            <a:r>
              <a:rPr lang="en-GB" sz="2000" b="1" kern="0" dirty="0">
                <a:latin typeface="Arial"/>
                <a:cs typeface="+mn-cs"/>
              </a:rPr>
              <a:t>conclude a funding agreement covering:</a:t>
            </a:r>
          </a:p>
          <a:p>
            <a:pPr marL="373063" lvl="1" indent="-182563">
              <a:lnSpc>
                <a:spcPct val="90000"/>
              </a:lnSpc>
              <a:spcBef>
                <a:spcPct val="50000"/>
              </a:spcBef>
              <a:buClrTx/>
              <a:buFontTx/>
              <a:buChar char="–"/>
            </a:pPr>
            <a:r>
              <a:rPr lang="en-GB" sz="2000" kern="0" dirty="0">
                <a:latin typeface="Arial"/>
              </a:rPr>
              <a:t>Investment strategy and operational guidelines;</a:t>
            </a:r>
          </a:p>
          <a:p>
            <a:pPr marL="373063" lvl="1" indent="-182563">
              <a:lnSpc>
                <a:spcPct val="90000"/>
              </a:lnSpc>
              <a:spcBef>
                <a:spcPct val="50000"/>
              </a:spcBef>
              <a:buClrTx/>
              <a:buFontTx/>
              <a:buChar char="–"/>
            </a:pPr>
            <a:r>
              <a:rPr lang="en-GB" sz="2000" kern="0" dirty="0">
                <a:latin typeface="Arial"/>
              </a:rPr>
              <a:t>Monitoring;</a:t>
            </a:r>
          </a:p>
          <a:p>
            <a:pPr marL="373063" lvl="1" indent="-182563">
              <a:lnSpc>
                <a:spcPct val="90000"/>
              </a:lnSpc>
              <a:spcBef>
                <a:spcPct val="50000"/>
              </a:spcBef>
              <a:buClrTx/>
              <a:buFontTx/>
              <a:buChar char="–"/>
            </a:pPr>
            <a:r>
              <a:rPr lang="en-GB" sz="2000" kern="0" dirty="0">
                <a:latin typeface="Arial"/>
              </a:rPr>
              <a:t>The exit policy for the operational programme contribution;</a:t>
            </a:r>
          </a:p>
          <a:p>
            <a:pPr marL="373063" lvl="1" indent="-182563">
              <a:lnSpc>
                <a:spcPct val="90000"/>
              </a:lnSpc>
              <a:spcBef>
                <a:spcPct val="50000"/>
              </a:spcBef>
              <a:buClrTx/>
              <a:buFontTx/>
              <a:buChar char="–"/>
            </a:pPr>
            <a:r>
              <a:rPr lang="en-GB" sz="2000" kern="0" dirty="0">
                <a:latin typeface="Arial"/>
              </a:rPr>
              <a:t>The winding-up provisions (FEIs and HFs), including for the re-utilisation of resources returned.</a:t>
            </a:r>
          </a:p>
          <a:p>
            <a:pPr marL="563563" lvl="2" indent="-180975">
              <a:lnSpc>
                <a:spcPct val="90000"/>
              </a:lnSpc>
              <a:spcBef>
                <a:spcPct val="50000"/>
              </a:spcBef>
              <a:buClrTx/>
              <a:buNone/>
            </a:pPr>
            <a:r>
              <a:rPr lang="en-GB" i="1" kern="0" dirty="0">
                <a:latin typeface="Arial"/>
              </a:rPr>
              <a:t>					</a:t>
            </a:r>
          </a:p>
          <a:p>
            <a:pPr marL="188913" lvl="0" indent="-188913">
              <a:lnSpc>
                <a:spcPct val="90000"/>
              </a:lnSpc>
              <a:spcBef>
                <a:spcPct val="50000"/>
              </a:spcBef>
              <a:buClr>
                <a:srgbClr val="902147"/>
              </a:buClr>
              <a:buFontTx/>
              <a:buChar char="•"/>
            </a:pPr>
            <a:r>
              <a:rPr lang="en-GB" sz="2000" b="1" kern="0" dirty="0">
                <a:latin typeface="Arial"/>
                <a:cs typeface="+mn-cs"/>
              </a:rPr>
              <a:t>Where a HF </a:t>
            </a:r>
            <a:r>
              <a:rPr lang="en-GB" sz="2000" b="1" kern="0" dirty="0" smtClean="0">
                <a:latin typeface="Arial"/>
                <a:cs typeface="+mn-cs"/>
              </a:rPr>
              <a:t> </a:t>
            </a:r>
            <a:r>
              <a:rPr lang="en-GB" sz="2000" b="1" kern="0" dirty="0">
                <a:latin typeface="Arial"/>
                <a:cs typeface="+mn-cs"/>
              </a:rPr>
              <a:t>utilised </a:t>
            </a:r>
            <a:r>
              <a:rPr lang="en-GB" sz="2000" kern="0" dirty="0">
                <a:latin typeface="Arial"/>
                <a:cs typeface="+mn-cs"/>
              </a:rPr>
              <a:t>the funding agreement between the MA and the HF </a:t>
            </a:r>
            <a:r>
              <a:rPr lang="en-GB" sz="2000" kern="0" dirty="0" smtClean="0">
                <a:latin typeface="Arial"/>
                <a:cs typeface="+mn-cs"/>
              </a:rPr>
              <a:t>also had to </a:t>
            </a:r>
            <a:r>
              <a:rPr lang="en-GB" sz="2000" kern="0" dirty="0">
                <a:latin typeface="Arial"/>
                <a:cs typeface="+mn-cs"/>
              </a:rPr>
              <a:t>include :</a:t>
            </a:r>
          </a:p>
          <a:p>
            <a:pPr marL="373063" lvl="1" indent="-182563">
              <a:lnSpc>
                <a:spcPct val="90000"/>
              </a:lnSpc>
              <a:spcBef>
                <a:spcPct val="50000"/>
              </a:spcBef>
              <a:buClrTx/>
              <a:buFontTx/>
              <a:buChar char="–"/>
            </a:pPr>
            <a:r>
              <a:rPr lang="en-GB" sz="2000" kern="0" dirty="0" smtClean="0">
                <a:latin typeface="Arial"/>
              </a:rPr>
              <a:t>provisions </a:t>
            </a:r>
            <a:r>
              <a:rPr lang="en-GB" sz="2000" kern="0" dirty="0">
                <a:latin typeface="Arial"/>
              </a:rPr>
              <a:t>regarding </a:t>
            </a:r>
            <a:r>
              <a:rPr lang="en-GB" sz="2000" kern="0" dirty="0" smtClean="0">
                <a:latin typeface="Arial"/>
              </a:rPr>
              <a:t>the </a:t>
            </a:r>
            <a:r>
              <a:rPr lang="en-GB" sz="2000" kern="0" dirty="0">
                <a:latin typeface="Arial"/>
              </a:rPr>
              <a:t>selection and appraisal of the </a:t>
            </a:r>
            <a:r>
              <a:rPr lang="en-GB" sz="2000" kern="0" dirty="0" smtClean="0">
                <a:latin typeface="Arial"/>
              </a:rPr>
              <a:t>FEI</a:t>
            </a:r>
          </a:p>
          <a:p>
            <a:pPr marL="373063" lvl="1" indent="-182563">
              <a:lnSpc>
                <a:spcPct val="90000"/>
              </a:lnSpc>
              <a:spcBef>
                <a:spcPct val="50000"/>
              </a:spcBef>
              <a:buClrTx/>
              <a:buFontTx/>
              <a:buChar char="–"/>
            </a:pPr>
            <a:endParaRPr lang="en-GB" sz="1800" kern="0" dirty="0" smtClean="0">
              <a:latin typeface="Arial"/>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29A4684-E58C-4D48-ADAC-5062E182E872}"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7</a:t>
            </a:fld>
            <a:endParaRPr lang="en-GB" sz="1000"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dirty="0">
                <a:latin typeface="Arial" charset="0"/>
                <a:cs typeface="Arial" charset="0"/>
              </a:rPr>
              <a:t>ESIF Financial Instruments</a:t>
            </a:r>
            <a:br>
              <a:rPr lang="fr-FR" dirty="0">
                <a:latin typeface="Arial" charset="0"/>
                <a:cs typeface="Arial" charset="0"/>
              </a:rPr>
            </a:br>
            <a:r>
              <a:rPr lang="fr-FR" dirty="0" err="1" smtClean="0">
                <a:latin typeface="Arial" charset="0"/>
                <a:cs typeface="Arial" charset="0"/>
              </a:rPr>
              <a:t>Experience</a:t>
            </a:r>
            <a:r>
              <a:rPr lang="fr-FR" dirty="0" smtClean="0">
                <a:latin typeface="Arial" charset="0"/>
                <a:cs typeface="Arial" charset="0"/>
              </a:rPr>
              <a:t> </a:t>
            </a:r>
            <a:r>
              <a:rPr lang="fr-FR" dirty="0" err="1" smtClean="0">
                <a:latin typeface="Arial" charset="0"/>
                <a:cs typeface="Arial" charset="0"/>
              </a:rPr>
              <a:t>from</a:t>
            </a:r>
            <a:r>
              <a:rPr lang="fr-FR" dirty="0" smtClean="0">
                <a:latin typeface="Arial" charset="0"/>
                <a:cs typeface="Arial" charset="0"/>
              </a:rPr>
              <a:t> </a:t>
            </a:r>
            <a:r>
              <a:rPr lang="fr-FR" dirty="0" err="1">
                <a:latin typeface="Arial" charset="0"/>
                <a:cs typeface="Arial" charset="0"/>
              </a:rPr>
              <a:t>past</a:t>
            </a:r>
            <a:r>
              <a:rPr lang="fr-FR" dirty="0">
                <a:latin typeface="Arial" charset="0"/>
                <a:cs typeface="Arial" charset="0"/>
              </a:rPr>
              <a:t> programme</a:t>
            </a:r>
            <a:br>
              <a:rPr lang="fr-FR" dirty="0">
                <a:latin typeface="Arial" charset="0"/>
                <a:cs typeface="Arial" charset="0"/>
              </a:rPr>
            </a:br>
            <a:endParaRPr lang="en-GB" sz="3200" b="0" dirty="0" smtClean="0">
              <a:latin typeface="Arial" charset="0"/>
              <a:cs typeface="Arial" charset="0"/>
            </a:endParaRPr>
          </a:p>
        </p:txBody>
      </p:sp>
      <p:sp>
        <p:nvSpPr>
          <p:cNvPr id="30723" name="Content Placeholder 2"/>
          <p:cNvSpPr>
            <a:spLocks noGrp="1"/>
          </p:cNvSpPr>
          <p:nvPr>
            <p:ph idx="4294967295"/>
          </p:nvPr>
        </p:nvSpPr>
        <p:spPr/>
        <p:txBody>
          <a:bodyPr/>
          <a:lstStyle/>
          <a:p>
            <a:pPr eaLnBrk="1" hangingPunct="1"/>
            <a:r>
              <a:rPr lang="en-GB" b="1" dirty="0">
                <a:latin typeface="Arial" charset="0"/>
                <a:cs typeface="Arial" charset="0"/>
              </a:rPr>
              <a:t>Experience from 2007-13 – </a:t>
            </a:r>
            <a:r>
              <a:rPr lang="en-GB" b="1" dirty="0" smtClean="0">
                <a:latin typeface="Arial" charset="0"/>
                <a:cs typeface="Arial" charset="0"/>
              </a:rPr>
              <a:t>Co-finance/Co-invest funds</a:t>
            </a:r>
            <a:r>
              <a:rPr lang="en-GB" dirty="0" smtClean="0">
                <a:latin typeface="Arial" charset="0"/>
                <a:cs typeface="Arial" charset="0"/>
              </a:rPr>
              <a:t>	</a:t>
            </a:r>
          </a:p>
          <a:p>
            <a:pPr lvl="1" eaLnBrk="1" hangingPunct="1"/>
            <a:endParaRPr lang="en-GB" dirty="0" smtClean="0">
              <a:latin typeface="Arial" charset="0"/>
              <a:cs typeface="Arial" charset="0"/>
            </a:endParaRPr>
          </a:p>
          <a:p>
            <a:pPr lvl="1" eaLnBrk="1" hangingPunct="1"/>
            <a:r>
              <a:rPr lang="en-GB" dirty="0" smtClean="0">
                <a:latin typeface="Arial" charset="0"/>
                <a:cs typeface="Arial" charset="0"/>
              </a:rPr>
              <a:t>Drafting of Article 78(6) led to many MS setting up large co-financed funds – MA able to declare and claim against payment to Fund rather than payment linked to progress.</a:t>
            </a:r>
          </a:p>
          <a:p>
            <a:pPr lvl="1" eaLnBrk="1" hangingPunct="1"/>
            <a:endParaRPr lang="en-GB" dirty="0" smtClean="0">
              <a:latin typeface="Arial" charset="0"/>
              <a:cs typeface="Arial" charset="0"/>
            </a:endParaRPr>
          </a:p>
          <a:p>
            <a:pPr lvl="1" eaLnBrk="1" hangingPunct="1"/>
            <a:r>
              <a:rPr lang="en-GB" dirty="0" smtClean="0">
                <a:latin typeface="Arial" charset="0"/>
                <a:cs typeface="Arial" charset="0"/>
              </a:rPr>
              <a:t>COCOF </a:t>
            </a:r>
            <a:r>
              <a:rPr lang="en-GB" dirty="0">
                <a:latin typeface="Arial" charset="0"/>
                <a:cs typeface="Arial" charset="0"/>
              </a:rPr>
              <a:t>Guidance Note section 2.5.  Rules in relation to co-investment model only clarified in 2011.</a:t>
            </a:r>
          </a:p>
          <a:p>
            <a:pPr lvl="1" eaLnBrk="1" hangingPunct="1"/>
            <a:endParaRPr lang="en-US" dirty="0" smtClean="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D137D31-DCB6-46AD-8B06-ECA05C9E0B12}"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8</a:t>
            </a:fld>
            <a:endParaRPr lang="en-GB" sz="1000"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0"/>
            <a:ext cx="8893175" cy="1341438"/>
          </a:xfrm>
          <a:gradFill flip="none" rotWithShape="1">
            <a:gsLst>
              <a:gs pos="50000">
                <a:srgbClr val="9F218B"/>
              </a:gs>
              <a:gs pos="50000">
                <a:schemeClr val="accent1">
                  <a:tint val="44500"/>
                  <a:satMod val="160000"/>
                </a:schemeClr>
              </a:gs>
              <a:gs pos="100000">
                <a:schemeClr val="accent1">
                  <a:tint val="23500"/>
                  <a:satMod val="160000"/>
                </a:schemeClr>
              </a:gs>
            </a:gsLst>
            <a:lin ang="0" scaled="0"/>
            <a:tileRect/>
          </a:gradFill>
        </p:spPr>
        <p:txBody>
          <a:bodyPr/>
          <a:lstStyle/>
          <a:p>
            <a:pPr eaLnBrk="1" hangingPunct="1"/>
            <a:r>
              <a:rPr lang="fr-FR" sz="4000" dirty="0">
                <a:latin typeface="Arial" charset="0"/>
                <a:cs typeface="Arial" charset="0"/>
              </a:rPr>
              <a:t>ESIF Financial Instruments</a:t>
            </a:r>
            <a:br>
              <a:rPr lang="fr-FR" sz="4000" dirty="0">
                <a:latin typeface="Arial" charset="0"/>
                <a:cs typeface="Arial" charset="0"/>
              </a:rPr>
            </a:br>
            <a:r>
              <a:rPr lang="fr-FR" sz="4000" dirty="0" err="1" smtClean="0">
                <a:latin typeface="Arial" charset="0"/>
                <a:cs typeface="Arial" charset="0"/>
              </a:rPr>
              <a:t>Experience</a:t>
            </a:r>
            <a:r>
              <a:rPr lang="fr-FR" sz="4000" dirty="0" smtClean="0">
                <a:latin typeface="Arial" charset="0"/>
                <a:cs typeface="Arial" charset="0"/>
              </a:rPr>
              <a:t> </a:t>
            </a:r>
            <a:r>
              <a:rPr lang="fr-FR" sz="4000" dirty="0" err="1" smtClean="0">
                <a:latin typeface="Arial" charset="0"/>
                <a:cs typeface="Arial" charset="0"/>
              </a:rPr>
              <a:t>from</a:t>
            </a:r>
            <a:r>
              <a:rPr lang="fr-FR" sz="4000" dirty="0" smtClean="0">
                <a:latin typeface="Arial" charset="0"/>
                <a:cs typeface="Arial" charset="0"/>
              </a:rPr>
              <a:t> </a:t>
            </a:r>
            <a:r>
              <a:rPr lang="fr-FR" sz="4000" dirty="0" err="1" smtClean="0">
                <a:latin typeface="Arial" charset="0"/>
                <a:cs typeface="Arial" charset="0"/>
              </a:rPr>
              <a:t>past</a:t>
            </a:r>
            <a:r>
              <a:rPr lang="fr-FR" sz="4000" dirty="0" smtClean="0">
                <a:latin typeface="Arial" charset="0"/>
                <a:cs typeface="Arial" charset="0"/>
              </a:rPr>
              <a:t> programme</a:t>
            </a:r>
            <a:endParaRPr lang="en-GB" b="0" dirty="0" smtClean="0">
              <a:latin typeface="Arial" charset="0"/>
              <a:cs typeface="Arial" charset="0"/>
            </a:endParaRPr>
          </a:p>
        </p:txBody>
      </p:sp>
      <p:sp>
        <p:nvSpPr>
          <p:cNvPr id="34819" name="Content Placeholder 2"/>
          <p:cNvSpPr>
            <a:spLocks noGrp="1"/>
          </p:cNvSpPr>
          <p:nvPr>
            <p:ph idx="4294967295"/>
          </p:nvPr>
        </p:nvSpPr>
        <p:spPr/>
        <p:txBody>
          <a:bodyPr/>
          <a:lstStyle/>
          <a:p>
            <a:pPr eaLnBrk="1" hangingPunct="1"/>
            <a:r>
              <a:rPr lang="en-GB" b="1" dirty="0">
                <a:latin typeface="Arial" charset="0"/>
                <a:cs typeface="Arial" charset="0"/>
              </a:rPr>
              <a:t>Experience from 2007-13 – </a:t>
            </a:r>
            <a:r>
              <a:rPr lang="en-GB" b="1" dirty="0" smtClean="0">
                <a:latin typeface="Arial" charset="0"/>
                <a:cs typeface="Arial" charset="0"/>
              </a:rPr>
              <a:t>Costs/fees</a:t>
            </a:r>
          </a:p>
          <a:p>
            <a:pPr eaLnBrk="1" hangingPunct="1"/>
            <a:r>
              <a:rPr lang="en-GB" sz="2400" dirty="0" smtClean="0">
                <a:latin typeface="Arial" charset="0"/>
                <a:cs typeface="Arial" charset="0"/>
              </a:rPr>
              <a:t>Art </a:t>
            </a:r>
            <a:r>
              <a:rPr lang="en-GB" sz="2400" dirty="0">
                <a:latin typeface="Arial" charset="0"/>
                <a:cs typeface="Arial" charset="0"/>
              </a:rPr>
              <a:t>43 of the </a:t>
            </a:r>
            <a:r>
              <a:rPr lang="en-GB" dirty="0">
                <a:latin typeface="Arial" charset="0"/>
                <a:cs typeface="Arial" charset="0"/>
              </a:rPr>
              <a:t>Implementing Regulation</a:t>
            </a:r>
            <a:r>
              <a:rPr lang="en-GB" dirty="0" smtClean="0">
                <a:latin typeface="Arial" charset="0"/>
                <a:cs typeface="Arial" charset="0"/>
              </a:rPr>
              <a:t>:</a:t>
            </a:r>
          </a:p>
          <a:p>
            <a:pPr lvl="1" eaLnBrk="1" hangingPunct="1"/>
            <a:r>
              <a:rPr lang="en-GB" dirty="0" smtClean="0">
                <a:latin typeface="Arial" charset="0"/>
                <a:cs typeface="Arial" charset="0"/>
              </a:rPr>
              <a:t>Where procured, market defined remuneration</a:t>
            </a:r>
          </a:p>
          <a:p>
            <a:pPr lvl="1" eaLnBrk="1" hangingPunct="1"/>
            <a:r>
              <a:rPr lang="en-GB" dirty="0" smtClean="0">
                <a:latin typeface="Arial" charset="0"/>
                <a:cs typeface="Arial" charset="0"/>
              </a:rPr>
              <a:t>Where not procured – annual average caps based on capital included in the fund (ERDF plus match)</a:t>
            </a:r>
          </a:p>
          <a:p>
            <a:pPr lvl="1" eaLnBrk="1" hangingPunct="1"/>
            <a:r>
              <a:rPr lang="en-GB" dirty="0" smtClean="0">
                <a:latin typeface="Arial" charset="0"/>
                <a:cs typeface="Arial" charset="0"/>
              </a:rPr>
              <a:t>Permitted front-loading provided costs came within annual average by closure</a:t>
            </a:r>
          </a:p>
          <a:p>
            <a:pPr lvl="1" eaLnBrk="1" hangingPunct="1"/>
            <a:r>
              <a:rPr lang="en-GB" dirty="0" smtClean="0">
                <a:latin typeface="Arial" charset="0"/>
                <a:cs typeface="Arial" charset="0"/>
              </a:rPr>
              <a:t>Confusion over timeframe for calculation – programming period or fund lifecycle? </a:t>
            </a:r>
          </a:p>
          <a:p>
            <a:pPr lvl="1" eaLnBrk="1" hangingPunct="1"/>
            <a:r>
              <a:rPr lang="en-GB" dirty="0" smtClean="0">
                <a:latin typeface="Arial" charset="0"/>
                <a:cs typeface="Arial" charset="0"/>
              </a:rPr>
              <a:t>No requirement for performance based remuneration</a:t>
            </a:r>
            <a:endParaRPr lang="en-GB" dirty="0">
              <a:latin typeface="Arial" charset="0"/>
              <a:cs typeface="Arial" charset="0"/>
            </a:endParaRPr>
          </a:p>
          <a:p>
            <a:pPr eaLnBrk="1" hangingPunct="1"/>
            <a:endParaRPr lang="en-US" dirty="0" smtClean="0">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2F694F-23E3-4518-A104-4B6638B251C8}" type="slidenum">
              <a:rPr lang="en-GB" sz="1000">
                <a:solidFill>
                  <a:schemeClr val="bg1">
                    <a:lumMod val="50000"/>
                  </a:schemeClr>
                </a:solidFill>
                <a:latin typeface="Arial" pitchFamily="34" charset="0"/>
                <a:cs typeface="Arial" pitchFamily="34" charset="0"/>
              </a:rPr>
              <a:pPr algn="r" fontAlgn="auto">
                <a:spcBef>
                  <a:spcPts val="0"/>
                </a:spcBef>
                <a:spcAft>
                  <a:spcPts val="0"/>
                </a:spcAft>
                <a:defRPr/>
              </a:pPr>
              <a:t>9</a:t>
            </a:fld>
            <a:endParaRPr lang="en-GB" sz="1000"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8270c081-d9f3-48ae-83c7-c2320a8ca25c"/>
</file>

<file path=customXml/itemProps1.xml><?xml version="1.0" encoding="utf-8"?>
<ds:datastoreItem xmlns:ds="http://schemas.openxmlformats.org/officeDocument/2006/customXml" ds:itemID="{51A4A8B2-DFC6-4F02-8870-23108545FEC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716</TotalTime>
  <Words>2199</Words>
  <Application>Microsoft Office PowerPoint</Application>
  <PresentationFormat>On-screen Show (4:3)</PresentationFormat>
  <Paragraphs>286</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ESIF Financial Instruments in  14-20 Programme Period </vt:lpstr>
      <vt:lpstr>ESIF Financial Instruments 14-20 Programme</vt:lpstr>
      <vt:lpstr>ESIF Financial Instruments 14-20 Programme</vt:lpstr>
      <vt:lpstr>ESIF Financial Instruments 14-20 Programme</vt:lpstr>
      <vt:lpstr>ESIF Financial Instruments Experience from past programme </vt:lpstr>
      <vt:lpstr>ESIF Financial Instruments Experience from past programme </vt:lpstr>
      <vt:lpstr>ESIF Financial Instruments Experience from past programme</vt:lpstr>
      <vt:lpstr>ESIF Financial Instruments Experience from past programme </vt:lpstr>
      <vt:lpstr>ESIF Financial Instruments Experience from past programme</vt:lpstr>
      <vt:lpstr>ESIF Financial Instruments Experience from past programme</vt:lpstr>
      <vt:lpstr>ESIF Financial Instruments Experience from past programme</vt:lpstr>
      <vt:lpstr>ESIF Financial Instruments Experience from past programme</vt:lpstr>
      <vt:lpstr>ESIF Financial Instruments Experience from past programme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lpstr>ESIF Financial Instruments 14-20 Programme – The New Regime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Sub title</dc:title>
  <dc:creator>Jane Worthington</dc:creator>
  <cp:lastModifiedBy>Jane Worthington</cp:lastModifiedBy>
  <cp:revision>69</cp:revision>
  <dcterms:created xsi:type="dcterms:W3CDTF">2012-05-29T15:31:54Z</dcterms:created>
  <dcterms:modified xsi:type="dcterms:W3CDTF">2014-03-12T12:31:35Z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bac58d6b-c1a8-4554-89a5-58df811fd39a</vt:lpwstr>
  </property>
  <property fmtid="{D5CDD505-2E9C-101B-9397-08002B2CF9AE}" pid="3" name="bjSaver">
    <vt:lpwstr>zxb0n0+LuioWSYrKiZeXp/qUqsAbes4Y</vt:lpwstr>
  </property>
  <property fmtid="{D5CDD505-2E9C-101B-9397-08002B2CF9AE}" pid="4" name="bjDocumentSecurityLabel">
    <vt:lpwstr>No Marking</vt:lpwstr>
  </property>
</Properties>
</file>